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57" r:id="rId3"/>
    <p:sldId id="256" r:id="rId4"/>
    <p:sldId id="260" r:id="rId5"/>
    <p:sldId id="261" r:id="rId6"/>
    <p:sldId id="263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58" r:id="rId15"/>
    <p:sldId id="259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24E861"/>
    <a:srgbClr val="F46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54" d="100"/>
          <a:sy n="54" d="100"/>
        </p:scale>
        <p:origin x="-6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B3A6-5FA6-47D3-96E4-888999A74930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7007E-210C-469C-A37F-716B535027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84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23DEAA6-C6A5-4F79-916F-EEAD0B4C4A75}" type="slidenum">
              <a:rPr lang="ja-JP" altLang="en-US"/>
              <a:pPr eaLnBrk="1" hangingPunct="1"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E6EDBB-A4E0-4885-B415-7B4523463764}" type="slidenum">
              <a:rPr lang="ja-JP" altLang="en-US" smtClean="0"/>
              <a:pPr eaLnBrk="1" hangingPunct="1"/>
              <a:t>9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12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1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03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5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71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0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38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7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6BAA-F81D-48F3-A46B-97731A33A3F4}" type="datetimeFigureOut">
              <a:rPr kumimoji="1" lang="ja-JP" altLang="en-US" smtClean="0"/>
              <a:t>2011/3/12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8506-132E-4226-8950-7F48DFD3A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" y="3284984"/>
            <a:ext cx="8964613" cy="1080120"/>
          </a:xfrm>
        </p:spPr>
        <p:txBody>
          <a:bodyPr/>
          <a:lstStyle/>
          <a:p>
            <a:pPr eaLnBrk="1" hangingPunct="1"/>
            <a:r>
              <a:rPr lang="ja-JP" altLang="en-US" sz="5400" b="1" dirty="0" smtClean="0"/>
              <a:t>～ファーストスターを探れ！～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620688"/>
            <a:ext cx="727233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ja-JP" alt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/>
                <a:ea typeface="ＭＳ Ｐゴシック"/>
              </a:rPr>
              <a:t>月面天文台</a:t>
            </a:r>
          </a:p>
          <a:p>
            <a:pPr algn="ctr">
              <a:defRPr/>
            </a:pPr>
            <a:r>
              <a:rPr lang="en-US" altLang="ja-JP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/>
                <a:ea typeface="ＭＳ Ｐゴシック"/>
              </a:rPr>
              <a:t>『</a:t>
            </a:r>
            <a:r>
              <a:rPr lang="en-US" altLang="ja-JP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/>
                <a:ea typeface="ＭＳ Ｐゴシック"/>
              </a:rPr>
              <a:t>Moooooo</a:t>
            </a:r>
            <a:r>
              <a:rPr lang="ja-JP" alt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/>
                <a:ea typeface="ＭＳ Ｐゴシック"/>
              </a:rPr>
              <a:t>Ｎ</a:t>
            </a:r>
            <a:r>
              <a:rPr lang="en-US" altLang="ja-JP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ＭＳ Ｐゴシック"/>
                <a:ea typeface="ＭＳ Ｐゴシック"/>
              </a:rPr>
              <a:t>』</a:t>
            </a:r>
            <a:endParaRPr lang="ja-JP" alt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2052240" y="4135139"/>
            <a:ext cx="576012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ja-JP" sz="3200" b="1" dirty="0"/>
              <a:t>第</a:t>
            </a:r>
            <a:r>
              <a:rPr lang="en-US" altLang="ja-JP" sz="3200" b="1" dirty="0"/>
              <a:t>9</a:t>
            </a:r>
            <a:r>
              <a:rPr lang="ja-JP" altLang="ja-JP" sz="3200" b="1" dirty="0"/>
              <a:t>回</a:t>
            </a:r>
            <a:r>
              <a:rPr lang="ja-JP" altLang="ja-JP" sz="3200" b="1" dirty="0" err="1"/>
              <a:t>きみっしょん</a:t>
            </a:r>
            <a:r>
              <a:rPr lang="en-US" altLang="ja-JP" sz="3200" b="1" dirty="0"/>
              <a:t>A</a:t>
            </a:r>
            <a:r>
              <a:rPr lang="ja-JP" altLang="ja-JP" sz="3200" b="1" dirty="0" smtClean="0"/>
              <a:t>班</a:t>
            </a:r>
            <a:r>
              <a:rPr lang="en-US" altLang="ja-JP" sz="3200" b="1" dirty="0"/>
              <a:t> </a:t>
            </a:r>
            <a:endParaRPr lang="ja-JP" altLang="ja-JP" sz="3200" dirty="0"/>
          </a:p>
          <a:p>
            <a:r>
              <a:rPr lang="ja-JP" altLang="en-US" sz="2200" b="1" dirty="0"/>
              <a:t>　</a:t>
            </a:r>
            <a:r>
              <a:rPr lang="ja-JP" altLang="ja-JP" sz="2200" b="1" dirty="0" smtClean="0"/>
              <a:t>相</a:t>
            </a:r>
            <a:r>
              <a:rPr lang="ja-JP" altLang="ja-JP" sz="2200" b="1" dirty="0"/>
              <a:t>羽祇亮（高１</a:t>
            </a:r>
            <a:r>
              <a:rPr lang="ja-JP" altLang="ja-JP" sz="2200" b="1" dirty="0" smtClean="0"/>
              <a:t>）</a:t>
            </a:r>
            <a:r>
              <a:rPr lang="ja-JP" altLang="en-US" sz="2200" b="1" dirty="0" smtClean="0"/>
              <a:t>　　</a:t>
            </a:r>
            <a:r>
              <a:rPr lang="ja-JP" altLang="ja-JP" sz="2200" b="1" dirty="0" smtClean="0"/>
              <a:t>栃木</a:t>
            </a:r>
            <a:r>
              <a:rPr lang="ja-JP" altLang="ja-JP" sz="2200" b="1" dirty="0"/>
              <a:t>県立宇都宮高校</a:t>
            </a:r>
            <a:r>
              <a:rPr lang="en-US" altLang="ja-JP" sz="2200" b="1" dirty="0"/>
              <a:t>	</a:t>
            </a:r>
            <a:r>
              <a:rPr lang="ja-JP" altLang="ja-JP" sz="2200" b="1" dirty="0"/>
              <a:t>　</a:t>
            </a:r>
            <a:endParaRPr lang="en-US" altLang="ja-JP" sz="2200" b="1" dirty="0" smtClean="0"/>
          </a:p>
          <a:p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飯田</a:t>
            </a:r>
            <a:r>
              <a:rPr lang="ja-JP" altLang="ja-JP" sz="2200" b="1" dirty="0"/>
              <a:t>美幸（高２）　</a:t>
            </a:r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茨城</a:t>
            </a:r>
            <a:r>
              <a:rPr lang="ja-JP" altLang="ja-JP" sz="2200" b="1" dirty="0"/>
              <a:t>県立竹園高校</a:t>
            </a:r>
            <a:endParaRPr lang="ja-JP" altLang="ja-JP" sz="2200" dirty="0"/>
          </a:p>
          <a:p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栗原</a:t>
            </a:r>
            <a:r>
              <a:rPr lang="ja-JP" altLang="ja-JP" sz="2200" b="1" dirty="0"/>
              <a:t>佑典（高２</a:t>
            </a:r>
            <a:r>
              <a:rPr lang="ja-JP" altLang="ja-JP" sz="2200" b="1" dirty="0" smtClean="0"/>
              <a:t>）</a:t>
            </a:r>
            <a:r>
              <a:rPr lang="ja-JP" altLang="en-US" sz="2200" b="1" dirty="0" smtClean="0"/>
              <a:t>　　</a:t>
            </a:r>
            <a:r>
              <a:rPr lang="ja-JP" altLang="ja-JP" sz="2200" b="1" dirty="0" smtClean="0"/>
              <a:t>埼玉</a:t>
            </a:r>
            <a:r>
              <a:rPr lang="ja-JP" altLang="ja-JP" sz="2200" b="1" dirty="0"/>
              <a:t>県立熊谷</a:t>
            </a:r>
            <a:r>
              <a:rPr lang="ja-JP" altLang="ja-JP" sz="2200" b="1" dirty="0" smtClean="0"/>
              <a:t>高校</a:t>
            </a:r>
            <a:r>
              <a:rPr lang="ja-JP" altLang="ja-JP" sz="2200" b="1" dirty="0"/>
              <a:t>　</a:t>
            </a:r>
            <a:r>
              <a:rPr lang="en-US" altLang="ja-JP" sz="2200" b="1" dirty="0"/>
              <a:t>	</a:t>
            </a:r>
            <a:r>
              <a:rPr lang="ja-JP" altLang="ja-JP" sz="2200" b="1" dirty="0"/>
              <a:t>　</a:t>
            </a:r>
            <a:endParaRPr lang="en-US" altLang="ja-JP" sz="2200" b="1" dirty="0" smtClean="0"/>
          </a:p>
          <a:p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小林</a:t>
            </a:r>
            <a:r>
              <a:rPr lang="ja-JP" altLang="ja-JP" sz="2200" b="1" dirty="0"/>
              <a:t>千鶴（高２）　</a:t>
            </a:r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愛媛県</a:t>
            </a:r>
            <a:r>
              <a:rPr lang="ja-JP" altLang="ja-JP" sz="2200" b="1" dirty="0"/>
              <a:t>立松山中央高校</a:t>
            </a:r>
            <a:endParaRPr lang="ja-JP" altLang="ja-JP" sz="2200" dirty="0"/>
          </a:p>
          <a:p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永井</a:t>
            </a:r>
            <a:r>
              <a:rPr lang="ja-JP" altLang="ja-JP" sz="2200" b="1" dirty="0"/>
              <a:t>悠真（高２</a:t>
            </a:r>
            <a:r>
              <a:rPr lang="ja-JP" altLang="ja-JP" sz="2200" b="1" dirty="0" smtClean="0"/>
              <a:t>）</a:t>
            </a:r>
            <a:r>
              <a:rPr lang="ja-JP" altLang="en-US" sz="2200" b="1" dirty="0" smtClean="0"/>
              <a:t>　　</a:t>
            </a:r>
            <a:r>
              <a:rPr lang="ja-JP" altLang="ja-JP" sz="2200" b="1" dirty="0" smtClean="0"/>
              <a:t>埼玉</a:t>
            </a:r>
            <a:r>
              <a:rPr lang="ja-JP" altLang="ja-JP" sz="2200" b="1" dirty="0"/>
              <a:t>県立浦和北高校</a:t>
            </a:r>
            <a:r>
              <a:rPr lang="en-US" altLang="ja-JP" sz="2200" b="1" dirty="0"/>
              <a:t>	</a:t>
            </a:r>
            <a:r>
              <a:rPr lang="ja-JP" altLang="ja-JP" sz="2200" b="1" dirty="0"/>
              <a:t>　</a:t>
            </a:r>
            <a:endParaRPr lang="en-US" altLang="ja-JP" sz="2200" b="1" dirty="0" smtClean="0"/>
          </a:p>
          <a:p>
            <a:r>
              <a:rPr lang="ja-JP" altLang="en-US" sz="2200" b="1" dirty="0" smtClean="0"/>
              <a:t>　</a:t>
            </a:r>
            <a:r>
              <a:rPr lang="ja-JP" altLang="ja-JP" sz="2200" b="1" dirty="0" smtClean="0"/>
              <a:t>福本菜々</a:t>
            </a:r>
            <a:r>
              <a:rPr lang="ja-JP" altLang="ja-JP" sz="2200" b="1" dirty="0"/>
              <a:t>美（</a:t>
            </a:r>
            <a:r>
              <a:rPr lang="ja-JP" altLang="ja-JP" sz="2200" b="1" dirty="0" smtClean="0"/>
              <a:t>高</a:t>
            </a:r>
            <a:r>
              <a:rPr lang="ja-JP" altLang="en-US" sz="2200" b="1" dirty="0" smtClean="0"/>
              <a:t>１</a:t>
            </a:r>
            <a:r>
              <a:rPr lang="ja-JP" altLang="ja-JP" sz="2200" b="1" dirty="0" smtClean="0"/>
              <a:t>）</a:t>
            </a:r>
            <a:r>
              <a:rPr lang="ja-JP" altLang="en-US" sz="2200" b="1" dirty="0"/>
              <a:t> </a:t>
            </a:r>
            <a:r>
              <a:rPr lang="ja-JP" altLang="ja-JP" sz="2200" b="1" dirty="0" smtClean="0"/>
              <a:t>私立済</a:t>
            </a:r>
            <a:r>
              <a:rPr lang="ja-JP" altLang="ja-JP" sz="2200" b="1" dirty="0"/>
              <a:t>美高校</a:t>
            </a:r>
            <a:endParaRPr lang="en-US" altLang="ja-JP" sz="2200" dirty="0"/>
          </a:p>
        </p:txBody>
      </p:sp>
    </p:spTree>
    <p:extLst>
      <p:ext uri="{BB962C8B-B14F-4D97-AF65-F5344CB8AC3E}">
        <p14:creationId xmlns:p14="http://schemas.microsoft.com/office/powerpoint/2010/main" val="1940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.kuribara\Desktop\佑典\きみっしょん\研究予稿\fig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655991" cy="269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1520" y="282714"/>
            <a:ext cx="54006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000" dirty="0" smtClean="0">
                <a:solidFill>
                  <a:srgbClr val="FF0066"/>
                </a:solidFill>
              </a:rPr>
              <a:t>シャックルトンクレーター</a:t>
            </a:r>
            <a:endParaRPr lang="ja-JP" altLang="en-US" sz="3000" dirty="0">
              <a:solidFill>
                <a:srgbClr val="FF0066"/>
              </a:solidFill>
            </a:endParaRPr>
          </a:p>
        </p:txBody>
      </p:sp>
      <p:sp>
        <p:nvSpPr>
          <p:cNvPr id="9220" name="テキスト ボックス 3"/>
          <p:cNvSpPr txBox="1">
            <a:spLocks noChangeArrowheads="1"/>
          </p:cNvSpPr>
          <p:nvPr/>
        </p:nvSpPr>
        <p:spPr bwMode="auto">
          <a:xfrm>
            <a:off x="323528" y="692696"/>
            <a:ext cx="432048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ja-JP" sz="2600" dirty="0" smtClean="0"/>
          </a:p>
          <a:p>
            <a:r>
              <a:rPr lang="ja-JP" altLang="en-US" sz="2600" dirty="0" smtClean="0"/>
              <a:t>位置</a:t>
            </a:r>
            <a:endParaRPr lang="en-US" altLang="ja-JP" sz="2600" dirty="0" smtClean="0"/>
          </a:p>
          <a:p>
            <a:r>
              <a:rPr lang="ja-JP" altLang="en-US" sz="2600" dirty="0" smtClean="0"/>
              <a:t>　　　南緯</a:t>
            </a:r>
            <a:r>
              <a:rPr lang="en-US" altLang="ja-JP" sz="2600" dirty="0" smtClean="0"/>
              <a:t>89.9°</a:t>
            </a:r>
            <a:r>
              <a:rPr lang="ja-JP" altLang="en-US" sz="2600" dirty="0" smtClean="0"/>
              <a:t>東経</a:t>
            </a:r>
            <a:r>
              <a:rPr lang="en-US" altLang="ja-JP" sz="2600" dirty="0" smtClean="0"/>
              <a:t>0.0°</a:t>
            </a:r>
            <a:endParaRPr lang="ja-JP" altLang="en-US" sz="2600" dirty="0" smtClean="0"/>
          </a:p>
          <a:p>
            <a:pPr eaLnBrk="1" hangingPunct="1"/>
            <a:r>
              <a:rPr lang="ja-JP" altLang="en-US" sz="2600" dirty="0" smtClean="0"/>
              <a:t>直径</a:t>
            </a:r>
            <a:r>
              <a:rPr lang="ja-JP" altLang="en-US" sz="2600" dirty="0"/>
              <a:t>　　　　　 </a:t>
            </a:r>
            <a:r>
              <a:rPr lang="en-US" altLang="ja-JP" sz="2600" dirty="0"/>
              <a:t>21</a:t>
            </a:r>
            <a:r>
              <a:rPr lang="ja-JP" altLang="en-US" sz="2600" dirty="0"/>
              <a:t>ｋｍ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平底の直径　</a:t>
            </a:r>
            <a:r>
              <a:rPr lang="en-US" altLang="ja-JP" sz="2600" dirty="0"/>
              <a:t>6.6</a:t>
            </a:r>
            <a:r>
              <a:rPr lang="ja-JP" altLang="en-US" sz="2600" dirty="0"/>
              <a:t>ｋｍ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深さ　　　　　　</a:t>
            </a:r>
            <a:r>
              <a:rPr lang="en-US" altLang="ja-JP" sz="2600" dirty="0"/>
              <a:t>4.2</a:t>
            </a:r>
            <a:r>
              <a:rPr lang="ja-JP" altLang="en-US" sz="2600" dirty="0"/>
              <a:t>ｋｍ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斜面の傾斜　３０</a:t>
            </a:r>
            <a:r>
              <a:rPr lang="en-US" altLang="ja-JP" sz="2600" dirty="0"/>
              <a:t>°</a:t>
            </a:r>
          </a:p>
          <a:p>
            <a:pPr eaLnBrk="1" hangingPunct="1"/>
            <a:endParaRPr lang="en-US" altLang="ja-JP" sz="2600" dirty="0"/>
          </a:p>
          <a:p>
            <a:pPr eaLnBrk="1" hangingPunct="1"/>
            <a:r>
              <a:rPr lang="ja-JP" altLang="en-US" sz="2600" dirty="0"/>
              <a:t>中央に</a:t>
            </a:r>
            <a:r>
              <a:rPr lang="en-US" altLang="ja-JP" sz="2600" dirty="0" smtClean="0"/>
              <a:t>2~300</a:t>
            </a:r>
            <a:r>
              <a:rPr lang="ja-JP" altLang="en-US" sz="2600" dirty="0" smtClean="0"/>
              <a:t>ｍの</a:t>
            </a:r>
            <a:r>
              <a:rPr lang="ja-JP" altLang="en-US" sz="2600" dirty="0"/>
              <a:t>小丘が</a:t>
            </a:r>
            <a:r>
              <a:rPr lang="ja-JP" altLang="en-US" sz="2600" dirty="0" smtClean="0"/>
              <a:t>ある。</a:t>
            </a:r>
            <a:endParaRPr lang="ja-JP" altLang="en-US" sz="2600" dirty="0"/>
          </a:p>
        </p:txBody>
      </p:sp>
      <p:pic>
        <p:nvPicPr>
          <p:cNvPr id="7" name="Picture 4" descr="C:\Users\y.kuribara\Desktop\佑典\きみっしょん\研究予稿\tc_022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6" t="2" r="-2440"/>
          <a:stretch>
            <a:fillRect/>
          </a:stretch>
        </p:blipFill>
        <p:spPr bwMode="auto">
          <a:xfrm>
            <a:off x="5292080" y="116632"/>
            <a:ext cx="3672408" cy="359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5404652"/>
            <a:ext cx="5148064" cy="9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9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539552" y="188913"/>
            <a:ext cx="27362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000" dirty="0"/>
              <a:t>・温度、温度差</a:t>
            </a:r>
          </a:p>
        </p:txBody>
      </p:sp>
      <p:pic>
        <p:nvPicPr>
          <p:cNvPr id="10243" name="Picture 3" descr="C:\Users\y.kuribara\Desktop\佑典\きみっしょん\研究予稿\387695main_divinerb20090917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9027"/>
          <a:stretch>
            <a:fillRect/>
          </a:stretch>
        </p:blipFill>
        <p:spPr bwMode="auto">
          <a:xfrm>
            <a:off x="3779912" y="260648"/>
            <a:ext cx="5041024" cy="337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テキスト ボックス 4"/>
          <p:cNvSpPr txBox="1">
            <a:spLocks noChangeArrowheads="1"/>
          </p:cNvSpPr>
          <p:nvPr/>
        </p:nvSpPr>
        <p:spPr bwMode="auto">
          <a:xfrm>
            <a:off x="4859313" y="2996952"/>
            <a:ext cx="1512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b="1" dirty="0">
                <a:solidFill>
                  <a:schemeClr val="bg1"/>
                </a:solidFill>
              </a:rPr>
              <a:t>昼</a:t>
            </a:r>
          </a:p>
        </p:txBody>
      </p:sp>
      <p:sp>
        <p:nvSpPr>
          <p:cNvPr id="10245" name="テキスト ボックス 5"/>
          <p:cNvSpPr txBox="1">
            <a:spLocks noChangeArrowheads="1"/>
          </p:cNvSpPr>
          <p:nvPr/>
        </p:nvSpPr>
        <p:spPr bwMode="auto">
          <a:xfrm>
            <a:off x="7380312" y="2492896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 dirty="0">
                <a:solidFill>
                  <a:schemeClr val="bg1"/>
                </a:solidFill>
              </a:rPr>
              <a:t>夜</a:t>
            </a:r>
          </a:p>
        </p:txBody>
      </p:sp>
      <p:sp>
        <p:nvSpPr>
          <p:cNvPr id="10246" name="テキスト ボックス 6"/>
          <p:cNvSpPr txBox="1">
            <a:spLocks noChangeArrowheads="1"/>
          </p:cNvSpPr>
          <p:nvPr/>
        </p:nvSpPr>
        <p:spPr bwMode="auto">
          <a:xfrm>
            <a:off x="7884988" y="3306470"/>
            <a:ext cx="1079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dirty="0">
                <a:solidFill>
                  <a:schemeClr val="bg1"/>
                </a:solidFill>
              </a:rPr>
              <a:t>Ⓒ</a:t>
            </a:r>
            <a:r>
              <a:rPr lang="en-US" altLang="ja-JP" sz="1600" dirty="0">
                <a:solidFill>
                  <a:schemeClr val="bg1"/>
                </a:solidFill>
              </a:rPr>
              <a:t>NASA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572000" y="1772816"/>
            <a:ext cx="864170" cy="8640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164288" y="1124744"/>
            <a:ext cx="848846" cy="83404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49" name="テキスト ボックス 10"/>
          <p:cNvSpPr txBox="1">
            <a:spLocks noChangeArrowheads="1"/>
          </p:cNvSpPr>
          <p:nvPr/>
        </p:nvSpPr>
        <p:spPr bwMode="auto">
          <a:xfrm>
            <a:off x="395536" y="764704"/>
            <a:ext cx="270033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/>
              <a:t>内部温度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　　　　９０</a:t>
            </a:r>
            <a:r>
              <a:rPr lang="en-US" altLang="ja-JP" sz="2600" dirty="0"/>
              <a:t>K</a:t>
            </a:r>
            <a:r>
              <a:rPr lang="ja-JP" altLang="en-US" sz="2600" dirty="0"/>
              <a:t>以下</a:t>
            </a:r>
            <a:endParaRPr lang="en-US" altLang="ja-JP" sz="2600" dirty="0"/>
          </a:p>
          <a:p>
            <a:pPr eaLnBrk="1" hangingPunct="1"/>
            <a:endParaRPr lang="en-US" altLang="ja-JP" sz="2600" dirty="0"/>
          </a:p>
          <a:p>
            <a:pPr eaLnBrk="1" hangingPunct="1"/>
            <a:r>
              <a:rPr lang="ja-JP" altLang="en-US" sz="2600" dirty="0"/>
              <a:t>温度差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　 　ほとんどなし</a:t>
            </a:r>
          </a:p>
        </p:txBody>
      </p:sp>
    </p:spTree>
    <p:extLst>
      <p:ext uri="{BB962C8B-B14F-4D97-AF65-F5344CB8AC3E}">
        <p14:creationId xmlns:p14="http://schemas.microsoft.com/office/powerpoint/2010/main" val="10396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ボックス 1"/>
          <p:cNvSpPr txBox="1">
            <a:spLocks noChangeArrowheads="1"/>
          </p:cNvSpPr>
          <p:nvPr/>
        </p:nvSpPr>
        <p:spPr bwMode="auto">
          <a:xfrm>
            <a:off x="1187450" y="404813"/>
            <a:ext cx="684053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b="1" dirty="0"/>
              <a:t>②建設方法</a:t>
            </a:r>
            <a:endParaRPr lang="en-US" altLang="ja-JP" sz="2600" b="1" dirty="0"/>
          </a:p>
          <a:p>
            <a:pPr eaLnBrk="1" hangingPunct="1"/>
            <a:r>
              <a:rPr lang="ja-JP" altLang="en-US" sz="2600" dirty="0"/>
              <a:t>　　　　　　大規模、長期間の建設</a:t>
            </a:r>
            <a:endParaRPr lang="en-US" altLang="ja-JP" sz="2600" dirty="0"/>
          </a:p>
          <a:p>
            <a:pPr eaLnBrk="1" hangingPunct="1"/>
            <a:endParaRPr lang="en-US" altLang="ja-JP" sz="2600" dirty="0"/>
          </a:p>
          <a:p>
            <a:pPr eaLnBrk="1" hangingPunct="1"/>
            <a:endParaRPr lang="en-US" altLang="ja-JP" sz="2600" dirty="0"/>
          </a:p>
          <a:p>
            <a:pPr eaLnBrk="1" hangingPunct="1"/>
            <a:r>
              <a:rPr lang="ja-JP" altLang="en-US" sz="2600" dirty="0"/>
              <a:t>　　　　　二種類</a:t>
            </a:r>
            <a:r>
              <a:rPr lang="ja-JP" altLang="en-US" sz="2600" dirty="0" smtClean="0"/>
              <a:t>の</a:t>
            </a:r>
            <a:r>
              <a:rPr lang="ja-JP" altLang="en-US" sz="2600" dirty="0" smtClean="0">
                <a:solidFill>
                  <a:srgbClr val="FF0066"/>
                </a:solidFill>
              </a:rPr>
              <a:t>無人建設</a:t>
            </a:r>
            <a:r>
              <a:rPr lang="ja-JP" altLang="en-US" sz="2600" dirty="0">
                <a:solidFill>
                  <a:srgbClr val="FF0066"/>
                </a:solidFill>
              </a:rPr>
              <a:t>ロボット</a:t>
            </a:r>
            <a:r>
              <a:rPr lang="ja-JP" altLang="en-US" sz="2600" dirty="0"/>
              <a:t>を利用</a:t>
            </a:r>
          </a:p>
        </p:txBody>
      </p:sp>
      <p:sp>
        <p:nvSpPr>
          <p:cNvPr id="3" name="下矢印 2"/>
          <p:cNvSpPr/>
          <p:nvPr/>
        </p:nvSpPr>
        <p:spPr>
          <a:xfrm>
            <a:off x="3924300" y="1340768"/>
            <a:ext cx="863600" cy="5753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2" name="テキスト ボックス 6"/>
          <p:cNvSpPr txBox="1">
            <a:spLocks noChangeArrowheads="1"/>
          </p:cNvSpPr>
          <p:nvPr/>
        </p:nvSpPr>
        <p:spPr bwMode="auto">
          <a:xfrm>
            <a:off x="1043608" y="2492896"/>
            <a:ext cx="72739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/>
              <a:t>ロボットは真空、極低温、暗闇に対応できるものである必要が</a:t>
            </a:r>
            <a:r>
              <a:rPr lang="ja-JP" altLang="en-US" sz="2600" dirty="0" smtClean="0"/>
              <a:t>ある。</a:t>
            </a:r>
            <a:endParaRPr lang="ja-JP" altLang="en-US" sz="2600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539552" y="3811106"/>
            <a:ext cx="3600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000" dirty="0" err="1">
                <a:solidFill>
                  <a:srgbClr val="FFC000"/>
                </a:solidFill>
              </a:rPr>
              <a:t>ROBooooooT</a:t>
            </a:r>
            <a:r>
              <a:rPr lang="ja-JP" altLang="en-US" sz="3000" dirty="0">
                <a:solidFill>
                  <a:srgbClr val="FFC000"/>
                </a:solidFill>
              </a:rPr>
              <a:t>１号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144016" y="4365104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/>
              <a:t>ネジ止めや溶接</a:t>
            </a:r>
            <a:r>
              <a:rPr lang="ja-JP" altLang="en-US" sz="2600" dirty="0" smtClean="0"/>
              <a:t>などの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作業箇所の</a:t>
            </a:r>
            <a:r>
              <a:rPr lang="ja-JP" altLang="en-US" sz="2600" dirty="0" smtClean="0"/>
              <a:t>多い</a:t>
            </a:r>
            <a:r>
              <a:rPr lang="ja-JP" altLang="en-US" sz="2600" dirty="0"/>
              <a:t>工程</a:t>
            </a:r>
            <a:r>
              <a:rPr lang="ja-JP" altLang="en-US" sz="2600" dirty="0" smtClean="0"/>
              <a:t>に</a:t>
            </a:r>
            <a:r>
              <a:rPr lang="ja-JP" altLang="en-US" sz="2600" dirty="0" smtClean="0"/>
              <a:t>用いる。</a:t>
            </a:r>
            <a:endParaRPr lang="en-US" altLang="ja-JP" sz="2600" dirty="0"/>
          </a:p>
          <a:p>
            <a:pPr eaLnBrk="1" hangingPunct="1"/>
            <a:endParaRPr lang="ja-JP" altLang="en-US" sz="2800" dirty="0"/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5076056" y="3789040"/>
            <a:ext cx="3600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000" dirty="0">
                <a:solidFill>
                  <a:srgbClr val="FFC000"/>
                </a:solidFill>
              </a:rPr>
              <a:t>ROBooooooT2</a:t>
            </a:r>
            <a:r>
              <a:rPr lang="ja-JP" altLang="en-US" sz="3000" dirty="0">
                <a:solidFill>
                  <a:srgbClr val="FFC000"/>
                </a:solidFill>
              </a:rPr>
              <a:t>号</a:t>
            </a: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679950" y="4365104"/>
            <a:ext cx="44640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/>
              <a:t>運搬船からの積み下ろし、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骨組みの組み立て</a:t>
            </a:r>
            <a:r>
              <a:rPr lang="ja-JP" altLang="en-US" sz="2600" dirty="0" smtClean="0"/>
              <a:t>などの</a:t>
            </a:r>
            <a:r>
              <a:rPr lang="ja-JP" altLang="en-US" sz="2600" smtClean="0"/>
              <a:t>工程に用いる</a:t>
            </a:r>
            <a:r>
              <a:rPr lang="ja-JP" altLang="en-US" sz="2600" dirty="0" smtClean="0"/>
              <a:t>。</a:t>
            </a:r>
            <a:endParaRPr lang="ja-JP" altLang="en-US" sz="2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1656184" cy="14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1"/>
          <p:cNvSpPr txBox="1">
            <a:spLocks noChangeArrowheads="1"/>
          </p:cNvSpPr>
          <p:nvPr/>
        </p:nvSpPr>
        <p:spPr bwMode="auto">
          <a:xfrm>
            <a:off x="395536" y="188640"/>
            <a:ext cx="2305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000" b="1" dirty="0"/>
              <a:t>（３）発電</a:t>
            </a:r>
          </a:p>
        </p:txBody>
      </p:sp>
      <p:sp>
        <p:nvSpPr>
          <p:cNvPr id="14339" name="テキスト ボックス 2"/>
          <p:cNvSpPr txBox="1">
            <a:spLocks noChangeArrowheads="1"/>
          </p:cNvSpPr>
          <p:nvPr/>
        </p:nvSpPr>
        <p:spPr bwMode="auto">
          <a:xfrm>
            <a:off x="1474973" y="2048836"/>
            <a:ext cx="18727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>
                <a:solidFill>
                  <a:srgbClr val="FF0066"/>
                </a:solidFill>
              </a:rPr>
              <a:t>太陽光発電</a:t>
            </a:r>
          </a:p>
        </p:txBody>
      </p:sp>
      <p:pic>
        <p:nvPicPr>
          <p:cNvPr id="14340" name="Picture 2" descr="発電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006886" cy="26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テキスト ボックス 4"/>
          <p:cNvSpPr txBox="1">
            <a:spLocks noChangeArrowheads="1"/>
          </p:cNvSpPr>
          <p:nvPr/>
        </p:nvSpPr>
        <p:spPr bwMode="auto">
          <a:xfrm>
            <a:off x="251520" y="692696"/>
            <a:ext cx="86423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/>
              <a:t>南極では一年の最大８６％の間、太陽に照らされて</a:t>
            </a:r>
            <a:r>
              <a:rPr lang="ja-JP" altLang="en-US" sz="2600" dirty="0" smtClean="0"/>
              <a:t>いる。</a:t>
            </a:r>
            <a:endParaRPr lang="ja-JP" altLang="en-US" sz="2600" dirty="0"/>
          </a:p>
        </p:txBody>
      </p:sp>
      <p:sp>
        <p:nvSpPr>
          <p:cNvPr id="6" name="下矢印 5"/>
          <p:cNvSpPr/>
          <p:nvPr/>
        </p:nvSpPr>
        <p:spPr>
          <a:xfrm>
            <a:off x="1906911" y="1268760"/>
            <a:ext cx="1008905" cy="7200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323528" y="4005064"/>
            <a:ext cx="72009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/>
              <a:t>・必要な電力</a:t>
            </a:r>
            <a:endParaRPr lang="en-US" altLang="ja-JP" sz="2600" dirty="0"/>
          </a:p>
          <a:p>
            <a:pPr eaLnBrk="1" hangingPunct="1"/>
            <a:endParaRPr lang="en-US" altLang="ja-JP" sz="2600" dirty="0"/>
          </a:p>
          <a:p>
            <a:pPr eaLnBrk="1" hangingPunct="1"/>
            <a:r>
              <a:rPr lang="ja-JP" altLang="en-US" sz="2600" dirty="0"/>
              <a:t>　　　　７０００ｋｗ＝自動販売機７０００台</a:t>
            </a:r>
            <a:endParaRPr lang="en-US" altLang="ja-JP" sz="2600" dirty="0"/>
          </a:p>
          <a:p>
            <a:pPr eaLnBrk="1" hangingPunct="1"/>
            <a:r>
              <a:rPr lang="ja-JP" altLang="en-US" sz="2800" dirty="0"/>
              <a:t>　　　　</a:t>
            </a:r>
            <a:r>
              <a:rPr lang="ja-JP" altLang="en-US" sz="2800" dirty="0" smtClean="0"/>
              <a:t>　　　　　 ＝一般家庭 約</a:t>
            </a:r>
            <a:r>
              <a:rPr lang="en-US" altLang="ja-JP" sz="2800" dirty="0" smtClean="0"/>
              <a:t>2400</a:t>
            </a:r>
            <a:r>
              <a:rPr lang="ja-JP" altLang="en-US" sz="2800" dirty="0" smtClean="0"/>
              <a:t>世帯分</a:t>
            </a:r>
            <a:endParaRPr lang="en-US" altLang="ja-JP" sz="2800" dirty="0" smtClean="0"/>
          </a:p>
          <a:p>
            <a:pPr eaLnBrk="1" hangingPunct="1"/>
            <a:r>
              <a:rPr lang="ja-JP" altLang="en-US" sz="2600" dirty="0" smtClean="0"/>
              <a:t>・必要なパネル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　　</a:t>
            </a:r>
            <a:r>
              <a:rPr lang="en-US" altLang="ja-JP" sz="2600" dirty="0" smtClean="0"/>
              <a:t>14000</a:t>
            </a:r>
            <a:r>
              <a:rPr lang="ja-JP" altLang="en-US" sz="2600" dirty="0" smtClean="0"/>
              <a:t>㎡≒東京ドーム  </a:t>
            </a:r>
            <a:r>
              <a:rPr lang="en-US" altLang="ja-JP" sz="2600" dirty="0" smtClean="0"/>
              <a:t>1/3</a:t>
            </a:r>
            <a:r>
              <a:rPr lang="ja-JP" altLang="en-US" sz="2600" dirty="0" smtClean="0"/>
              <a:t>個分</a:t>
            </a:r>
            <a:endParaRPr lang="ja-JP" altLang="en-US" sz="2600" dirty="0"/>
          </a:p>
        </p:txBody>
      </p:sp>
      <p:pic>
        <p:nvPicPr>
          <p:cNvPr id="9" name="Picture 2" descr="C:\Users\y.kuribara\AppData\Local\Microsoft\Windows\Temporary Internet Files\Content.IE5\PPWYAXN6\MC9000460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152128" cy="153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979" y="260648"/>
            <a:ext cx="2643316" cy="767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300" dirty="0" smtClean="0"/>
              <a:t>４．今後の課題</a:t>
            </a:r>
            <a:endParaRPr kumimoji="1" lang="ja-JP" altLang="en-US" sz="3300" dirty="0"/>
          </a:p>
        </p:txBody>
      </p:sp>
      <p:sp>
        <p:nvSpPr>
          <p:cNvPr id="3" name="正方形/長方形 2"/>
          <p:cNvSpPr/>
          <p:nvPr/>
        </p:nvSpPr>
        <p:spPr>
          <a:xfrm>
            <a:off x="683568" y="1129304"/>
            <a:ext cx="1440160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レゴリス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4348" y="1704290"/>
            <a:ext cx="82501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　月面を覆っているレゴリスは、</a:t>
            </a:r>
            <a:r>
              <a:rPr kumimoji="1" lang="ja-JP" altLang="en-US" sz="2600" dirty="0" smtClean="0">
                <a:solidFill>
                  <a:srgbClr val="FFC000"/>
                </a:solidFill>
              </a:rPr>
              <a:t>静電気の影響・隕石の落下</a:t>
            </a:r>
            <a:r>
              <a:rPr kumimoji="1" lang="ja-JP" altLang="en-US" sz="2600" dirty="0" smtClean="0"/>
              <a:t>により舞い上がる。それらがレンズに傷をつけ、観測に影響を及</a:t>
            </a:r>
            <a:r>
              <a:rPr lang="ja-JP" altLang="en-US" sz="2600" dirty="0"/>
              <a:t>ぼ</a:t>
            </a:r>
            <a:r>
              <a:rPr kumimoji="1" lang="ja-JP" altLang="en-US" sz="2600" dirty="0" smtClean="0"/>
              <a:t>すことが懸念される。</a:t>
            </a:r>
            <a:endParaRPr kumimoji="1" lang="ja-JP" altLang="en-US" sz="2600" dirty="0"/>
          </a:p>
        </p:txBody>
      </p:sp>
      <p:sp>
        <p:nvSpPr>
          <p:cNvPr id="5" name="正方形/長方形 4"/>
          <p:cNvSpPr/>
          <p:nvPr/>
        </p:nvSpPr>
        <p:spPr>
          <a:xfrm>
            <a:off x="683568" y="3154990"/>
            <a:ext cx="905323" cy="5000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送電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3645024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　太陽パネルは永久影にある望遠鏡から離れた位置に建設する。</a:t>
            </a:r>
            <a:r>
              <a:rPr lang="ja-JP" altLang="en-US" sz="2600" dirty="0" smtClean="0"/>
              <a:t>その</a:t>
            </a:r>
            <a:r>
              <a:rPr lang="ja-JP" altLang="en-US" sz="2600" dirty="0"/>
              <a:t>ため</a:t>
            </a:r>
            <a:r>
              <a:rPr lang="ja-JP" altLang="en-US" sz="2600" dirty="0" smtClean="0"/>
              <a:t>、</a:t>
            </a:r>
            <a:r>
              <a:rPr lang="ja-JP" altLang="en-US" sz="2600" dirty="0" smtClean="0">
                <a:solidFill>
                  <a:srgbClr val="FFC000"/>
                </a:solidFill>
              </a:rPr>
              <a:t>電気を送電する</a:t>
            </a:r>
            <a:r>
              <a:rPr lang="ja-JP" altLang="en-US" sz="2600" dirty="0" smtClean="0"/>
              <a:t>必要がある。</a:t>
            </a:r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714348" y="4797152"/>
            <a:ext cx="2417492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望遠鏡の構造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348" y="5373216"/>
            <a:ext cx="8250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　月の重力は地球と異なるため、望遠鏡の形、材質は月に合わせた物を採用する。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766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2314600" cy="706090"/>
          </a:xfrm>
        </p:spPr>
        <p:txBody>
          <a:bodyPr>
            <a:noAutofit/>
          </a:bodyPr>
          <a:lstStyle/>
          <a:p>
            <a:r>
              <a:rPr lang="ja-JP" altLang="en-US" sz="3300" dirty="0" smtClean="0"/>
              <a:t>５．最後に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1520" y="991269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sz="2600" dirty="0" smtClean="0"/>
              <a:t>このミッションが成功し、ファーストスターが発見されれば、宇宙</a:t>
            </a:r>
            <a:r>
              <a:rPr lang="ja-JP" altLang="en-US" sz="2600" dirty="0"/>
              <a:t>の始まりの謎に迫る</a:t>
            </a:r>
            <a:r>
              <a:rPr lang="ja-JP" altLang="en-US" sz="2600" dirty="0">
                <a:solidFill>
                  <a:srgbClr val="FF0066"/>
                </a:solidFill>
              </a:rPr>
              <a:t>大きな一歩</a:t>
            </a:r>
            <a:r>
              <a:rPr lang="ja-JP" altLang="en-US" sz="2600" dirty="0"/>
              <a:t>になるであろう</a:t>
            </a:r>
            <a:r>
              <a:rPr lang="ja-JP" altLang="en-US" sz="2600" dirty="0" smtClean="0"/>
              <a:t>。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 smtClean="0"/>
              <a:t>　また</a:t>
            </a:r>
            <a:r>
              <a:rPr lang="ja-JP" altLang="en-US" sz="2600" dirty="0"/>
              <a:t>、月面天</a:t>
            </a:r>
            <a:r>
              <a:rPr lang="ja-JP" altLang="en-US" sz="2600" dirty="0" smtClean="0"/>
              <a:t>文台での観測は</a:t>
            </a:r>
            <a:r>
              <a:rPr lang="ja-JP" altLang="en-US" sz="2600" dirty="0"/>
              <a:t>天文学</a:t>
            </a:r>
            <a:r>
              <a:rPr lang="ja-JP" altLang="en-US" sz="2600" dirty="0" smtClean="0"/>
              <a:t>の更なる発展</a:t>
            </a:r>
            <a:r>
              <a:rPr lang="ja-JP" altLang="en-US" sz="2600" dirty="0"/>
              <a:t>に貢献し</a:t>
            </a:r>
            <a:r>
              <a:rPr lang="ja-JP" altLang="en-US" sz="2600" dirty="0" smtClean="0"/>
              <a:t>、</a:t>
            </a:r>
            <a:r>
              <a:rPr lang="ja-JP" altLang="en-US" sz="2600" dirty="0"/>
              <a:t>その材料の</a:t>
            </a:r>
            <a:r>
              <a:rPr lang="ja-JP" altLang="en-US" sz="2600" dirty="0" smtClean="0"/>
              <a:t>運搬</a:t>
            </a:r>
            <a:r>
              <a:rPr lang="ja-JP" altLang="en-US" sz="2600" dirty="0"/>
              <a:t>や</a:t>
            </a:r>
            <a:r>
              <a:rPr lang="ja-JP" altLang="en-US" sz="2600" dirty="0" smtClean="0"/>
              <a:t>建設に必要な技術は、</a:t>
            </a:r>
            <a:r>
              <a:rPr lang="ja-JP" altLang="en-US" sz="2600" dirty="0">
                <a:solidFill>
                  <a:srgbClr val="FFC000"/>
                </a:solidFill>
              </a:rPr>
              <a:t>将来的に人類が月面で生活</a:t>
            </a:r>
            <a:r>
              <a:rPr lang="ja-JP" altLang="en-US" sz="2600" dirty="0" smtClean="0">
                <a:solidFill>
                  <a:srgbClr val="FFC000"/>
                </a:solidFill>
              </a:rPr>
              <a:t>するための</a:t>
            </a:r>
            <a:r>
              <a:rPr lang="ja-JP" altLang="en-US" sz="2600" dirty="0">
                <a:solidFill>
                  <a:srgbClr val="FFC000"/>
                </a:solidFill>
              </a:rPr>
              <a:t>手助け</a:t>
            </a:r>
            <a:r>
              <a:rPr lang="ja-JP" altLang="en-US" sz="2600" dirty="0"/>
              <a:t>になることが期待できる。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0752"/>
            <a:ext cx="5616624" cy="315705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12853" y="6444044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2010</a:t>
            </a:r>
            <a:r>
              <a:rPr lang="ja-JP" altLang="en-US" dirty="0" err="1"/>
              <a:t>きみっしょ</a:t>
            </a:r>
            <a:r>
              <a:rPr lang="ja-JP" altLang="en-US" dirty="0"/>
              <a:t> </a:t>
            </a:r>
            <a:r>
              <a:rPr lang="ja-JP" altLang="en-US" dirty="0" err="1"/>
              <a:t>ん</a:t>
            </a:r>
            <a:r>
              <a:rPr lang="en-US" altLang="ja-JP" dirty="0"/>
              <a:t>A</a:t>
            </a:r>
            <a:r>
              <a:rPr lang="ja-JP" altLang="en-US" dirty="0"/>
              <a:t>班のみんなと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54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2189958" cy="754176"/>
          </a:xfrm>
        </p:spPr>
        <p:txBody>
          <a:bodyPr>
            <a:normAutofit/>
          </a:bodyPr>
          <a:lstStyle/>
          <a:p>
            <a:r>
              <a:rPr lang="en-US" altLang="ja-JP" sz="3000" b="1" dirty="0" smtClean="0"/>
              <a:t>(1)</a:t>
            </a:r>
            <a:r>
              <a:rPr lang="ja-JP" altLang="en-US" sz="3000" b="1" dirty="0" smtClean="0"/>
              <a:t>動機</a:t>
            </a:r>
            <a:endParaRPr kumimoji="1" lang="ja-JP" altLang="en-US" sz="3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6127" y="192696"/>
            <a:ext cx="23150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300" b="1" dirty="0" smtClean="0"/>
              <a:t>１．はじめに</a:t>
            </a:r>
            <a:endParaRPr kumimoji="1" lang="ja-JP" altLang="en-US" sz="3300" b="1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8261" y="3492464"/>
            <a:ext cx="2169523" cy="72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 smtClean="0"/>
              <a:t>(2)</a:t>
            </a:r>
            <a:r>
              <a:rPr lang="ja-JP" altLang="en-US" sz="3000" b="1" dirty="0" smtClean="0"/>
              <a:t>研究成果</a:t>
            </a:r>
            <a:endParaRPr lang="ja-JP" altLang="en-US" sz="3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6260" y="4040485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600" dirty="0" smtClean="0"/>
              <a:t>シミュレーション</a:t>
            </a:r>
            <a:r>
              <a:rPr lang="ja-JP" altLang="en-US" sz="2600" dirty="0"/>
              <a:t>より</a:t>
            </a:r>
            <a:r>
              <a:rPr lang="ja-JP" altLang="ja-JP" sz="2600" dirty="0" smtClean="0"/>
              <a:t>、</a:t>
            </a:r>
            <a:r>
              <a:rPr lang="ja-JP" altLang="ja-JP" sz="2600" dirty="0"/>
              <a:t>宇宙が</a:t>
            </a:r>
            <a:r>
              <a:rPr lang="en-US" altLang="ja-JP" sz="2600" dirty="0"/>
              <a:t>3</a:t>
            </a:r>
            <a:r>
              <a:rPr lang="ja-JP" altLang="ja-JP" sz="2600" dirty="0"/>
              <a:t>億歳の頃</a:t>
            </a:r>
            <a:r>
              <a:rPr lang="ja-JP" altLang="ja-JP" sz="2600" dirty="0" smtClean="0"/>
              <a:t>にファートスター誕生</a:t>
            </a:r>
            <a:endParaRPr lang="en-US" altLang="ja-JP" sz="2600" dirty="0" smtClean="0"/>
          </a:p>
          <a:p>
            <a:r>
              <a:rPr lang="ja-JP" altLang="en-US" sz="2600" dirty="0" smtClean="0"/>
              <a:t>つまり</a:t>
            </a:r>
            <a:r>
              <a:rPr lang="en-US" altLang="ja-JP" sz="2600" dirty="0" smtClean="0"/>
              <a:t>……</a:t>
            </a:r>
          </a:p>
          <a:p>
            <a:r>
              <a:rPr lang="ja-JP" altLang="ja-JP" sz="2600" dirty="0" smtClean="0"/>
              <a:t>ファーストスター</a:t>
            </a:r>
            <a:r>
              <a:rPr lang="ja-JP" altLang="ja-JP" sz="2600" dirty="0"/>
              <a:t>は</a:t>
            </a:r>
            <a:r>
              <a:rPr lang="ja-JP" altLang="ja-JP" sz="2600" dirty="0" smtClean="0"/>
              <a:t>地球から</a:t>
            </a:r>
            <a:r>
              <a:rPr lang="en-US" altLang="ja-JP" sz="2600" dirty="0">
                <a:solidFill>
                  <a:srgbClr val="FF0066"/>
                </a:solidFill>
              </a:rPr>
              <a:t>13</a:t>
            </a:r>
            <a:r>
              <a:rPr lang="ja-JP" altLang="ja-JP" sz="2600" dirty="0">
                <a:solidFill>
                  <a:srgbClr val="FF0066"/>
                </a:solidFill>
              </a:rPr>
              <a:t>０億光年以上の彼方</a:t>
            </a:r>
            <a:r>
              <a:rPr lang="ja-JP" altLang="ja-JP" sz="2600" dirty="0"/>
              <a:t>に</a:t>
            </a:r>
            <a:r>
              <a:rPr lang="ja-JP" altLang="ja-JP" sz="2600" dirty="0" smtClean="0"/>
              <a:t>ある</a:t>
            </a:r>
            <a:r>
              <a:rPr lang="ja-JP" altLang="en-US" sz="2600" dirty="0" smtClean="0"/>
              <a:t>。</a:t>
            </a:r>
            <a:endParaRPr lang="en-US" altLang="ja-JP" sz="2600" dirty="0"/>
          </a:p>
          <a:p>
            <a:endParaRPr lang="en-US" altLang="ja-JP" sz="26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1121" y="1113764"/>
            <a:ext cx="624722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600" dirty="0" smtClean="0"/>
              <a:t>『</a:t>
            </a:r>
            <a:r>
              <a:rPr kumimoji="1" lang="ja-JP" altLang="en-US" sz="2600" dirty="0" smtClean="0"/>
              <a:t>宇宙の</a:t>
            </a:r>
            <a:r>
              <a:rPr lang="ja-JP" altLang="en-US" sz="2600" dirty="0" smtClean="0"/>
              <a:t>始まりはどうなっていたのだろう？</a:t>
            </a:r>
            <a:r>
              <a:rPr lang="en-US" altLang="ja-JP" sz="2600" dirty="0" smtClean="0"/>
              <a:t>』</a:t>
            </a:r>
          </a:p>
          <a:p>
            <a:pPr algn="ctr"/>
            <a:endParaRPr kumimoji="1" lang="en-US" altLang="ja-JP" sz="2600" dirty="0"/>
          </a:p>
          <a:p>
            <a:pPr algn="ctr"/>
            <a:r>
              <a:rPr lang="ja-JP" altLang="en-US" sz="2600" dirty="0" smtClean="0">
                <a:solidFill>
                  <a:srgbClr val="FF0066"/>
                </a:solidFill>
              </a:rPr>
              <a:t>天</a:t>
            </a:r>
            <a:r>
              <a:rPr lang="ja-JP" altLang="en-US" sz="2600" dirty="0" smtClean="0">
                <a:solidFill>
                  <a:srgbClr val="FF0066"/>
                </a:solidFill>
              </a:rPr>
              <a:t>文台の建設</a:t>
            </a:r>
            <a:endParaRPr lang="en-US" altLang="ja-JP" sz="2600" dirty="0" smtClean="0">
              <a:solidFill>
                <a:srgbClr val="FF0066"/>
              </a:solidFill>
            </a:endParaRPr>
          </a:p>
          <a:p>
            <a:pPr algn="ctr"/>
            <a:endParaRPr kumimoji="1" lang="en-US" altLang="ja-JP" sz="2600" dirty="0"/>
          </a:p>
          <a:p>
            <a:pPr algn="ctr"/>
            <a:r>
              <a:rPr lang="ja-JP" altLang="en-US" sz="2600" dirty="0" smtClean="0"/>
              <a:t>宇宙の始まりを知る手掛かりとなる</a:t>
            </a:r>
            <a:endParaRPr lang="en-US" altLang="ja-JP" sz="2600" dirty="0" smtClean="0"/>
          </a:p>
          <a:p>
            <a:pPr algn="ctr"/>
            <a:r>
              <a:rPr lang="ja-JP" altLang="en-US" sz="2600" dirty="0" smtClean="0">
                <a:solidFill>
                  <a:srgbClr val="FF0066"/>
                </a:solidFill>
              </a:rPr>
              <a:t>ファーストスターの発見</a:t>
            </a:r>
            <a:r>
              <a:rPr lang="ja-JP" altLang="en-US" sz="2600" dirty="0" smtClean="0"/>
              <a:t>を目指す！！</a:t>
            </a:r>
            <a:endParaRPr kumimoji="1" lang="ja-JP" altLang="en-US" sz="2600" dirty="0"/>
          </a:p>
        </p:txBody>
      </p:sp>
      <p:sp>
        <p:nvSpPr>
          <p:cNvPr id="8" name="下矢印 7"/>
          <p:cNvSpPr/>
          <p:nvPr/>
        </p:nvSpPr>
        <p:spPr>
          <a:xfrm>
            <a:off x="4211960" y="1628800"/>
            <a:ext cx="720080" cy="2880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46F0C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211960" y="2420888"/>
            <a:ext cx="720080" cy="2880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46F0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788" y="5373216"/>
            <a:ext cx="8541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600" dirty="0"/>
              <a:t>現在までに観測されている最も遠い天体はハッブル宇宙望遠鏡</a:t>
            </a:r>
            <a:r>
              <a:rPr lang="ja-JP" altLang="en-US" sz="2600" dirty="0"/>
              <a:t>による、</a:t>
            </a:r>
            <a:r>
              <a:rPr lang="ja-JP" altLang="ja-JP" sz="2600" dirty="0" err="1"/>
              <a:t>ろ</a:t>
            </a:r>
            <a:r>
              <a:rPr lang="ja-JP" altLang="ja-JP" sz="2600" dirty="0"/>
              <a:t>座付近の地球から</a:t>
            </a:r>
            <a:r>
              <a:rPr lang="en-US" altLang="ja-JP" sz="2600" dirty="0"/>
              <a:t>131</a:t>
            </a:r>
            <a:r>
              <a:rPr lang="ja-JP" altLang="ja-JP" sz="2600" dirty="0"/>
              <a:t>億光年離れた天体</a:t>
            </a:r>
            <a:endParaRPr lang="en-US" altLang="ja-JP" sz="2600" dirty="0"/>
          </a:p>
          <a:p>
            <a:r>
              <a:rPr lang="ja-JP" altLang="en-US" sz="2600" dirty="0"/>
              <a:t>　　　　　　　　　　　　　　→</a:t>
            </a:r>
            <a:r>
              <a:rPr lang="ja-JP" altLang="ja-JP" sz="2600" dirty="0">
                <a:solidFill>
                  <a:srgbClr val="FF0066"/>
                </a:solidFill>
              </a:rPr>
              <a:t>ファーストスターの発見</a:t>
            </a:r>
            <a:r>
              <a:rPr lang="ja-JP" altLang="en-US" sz="2600" dirty="0">
                <a:solidFill>
                  <a:srgbClr val="FF0066"/>
                </a:solidFill>
              </a:rPr>
              <a:t>されてない。</a:t>
            </a:r>
            <a:endParaRPr lang="ja-JP" altLang="ja-JP" sz="2600" dirty="0">
              <a:solidFill>
                <a:srgbClr val="FF0066"/>
              </a:solidFill>
            </a:endParaRPr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21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529354"/>
            <a:ext cx="3692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="1" dirty="0" smtClean="0"/>
              <a:t>(3)</a:t>
            </a:r>
            <a:r>
              <a:rPr lang="ja-JP" altLang="en-US" sz="3000" b="1" dirty="0"/>
              <a:t>天文台</a:t>
            </a:r>
            <a:r>
              <a:rPr lang="ja-JP" altLang="en-US" sz="3000" b="1" dirty="0" smtClean="0"/>
              <a:t>の設置場所</a:t>
            </a:r>
            <a:endParaRPr lang="en-US" altLang="ja-JP" sz="30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263526"/>
            <a:ext cx="65527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/>
              <a:t>目的</a:t>
            </a:r>
            <a:endParaRPr lang="en-US" altLang="ja-JP" sz="2600" dirty="0"/>
          </a:p>
          <a:p>
            <a:r>
              <a:rPr lang="ja-JP" altLang="en-US" sz="2600" dirty="0" smtClean="0"/>
              <a:t>　</a:t>
            </a:r>
            <a:r>
              <a:rPr lang="ja-JP" altLang="ja-JP" sz="2600" dirty="0" smtClean="0"/>
              <a:t>ファーストスター</a:t>
            </a:r>
            <a:r>
              <a:rPr lang="ja-JP" altLang="ja-JP" sz="2600" dirty="0"/>
              <a:t>の発見</a:t>
            </a:r>
          </a:p>
          <a:p>
            <a:r>
              <a:rPr lang="ja-JP" altLang="en-US" sz="2600" dirty="0" smtClean="0"/>
              <a:t>　　　↓</a:t>
            </a:r>
            <a:endParaRPr lang="en-US" altLang="ja-JP" sz="2600" dirty="0" smtClean="0"/>
          </a:p>
          <a:p>
            <a:r>
              <a:rPr lang="ja-JP" altLang="en-US" sz="2600" dirty="0"/>
              <a:t>　</a:t>
            </a:r>
            <a:r>
              <a:rPr lang="ja-JP" altLang="en-US" sz="2600" dirty="0" smtClean="0"/>
              <a:t>・</a:t>
            </a:r>
            <a:r>
              <a:rPr lang="ja-JP" altLang="ja-JP" sz="2600" dirty="0" smtClean="0"/>
              <a:t>望遠鏡</a:t>
            </a:r>
            <a:r>
              <a:rPr lang="ja-JP" altLang="ja-JP" sz="2600" dirty="0"/>
              <a:t>を</a:t>
            </a:r>
            <a:r>
              <a:rPr lang="ja-JP" altLang="ja-JP" sz="2600" dirty="0">
                <a:solidFill>
                  <a:srgbClr val="FFC000"/>
                </a:solidFill>
              </a:rPr>
              <a:t>大気の揺らぎが</a:t>
            </a:r>
            <a:r>
              <a:rPr lang="ja-JP" altLang="ja-JP" sz="2600" dirty="0" smtClean="0">
                <a:solidFill>
                  <a:srgbClr val="FFC000"/>
                </a:solidFill>
              </a:rPr>
              <a:t>少ない</a:t>
            </a:r>
            <a:endParaRPr lang="en-US" altLang="ja-JP" sz="2600" dirty="0" smtClean="0">
              <a:solidFill>
                <a:srgbClr val="FFC000"/>
              </a:solidFill>
            </a:endParaRPr>
          </a:p>
          <a:p>
            <a:r>
              <a:rPr lang="ja-JP" altLang="en-US" sz="2600" dirty="0"/>
              <a:t>　</a:t>
            </a:r>
            <a:r>
              <a:rPr lang="ja-JP" altLang="en-US" sz="2600" dirty="0" smtClean="0"/>
              <a:t>・</a:t>
            </a:r>
            <a:r>
              <a:rPr lang="ja-JP" altLang="ja-JP" sz="2600" dirty="0" smtClean="0">
                <a:solidFill>
                  <a:srgbClr val="FFC000"/>
                </a:solidFill>
              </a:rPr>
              <a:t>大型化</a:t>
            </a:r>
            <a:r>
              <a:rPr lang="ja-JP" altLang="ja-JP" sz="2600" dirty="0"/>
              <a:t>する</a:t>
            </a:r>
            <a:r>
              <a:rPr lang="ja-JP" altLang="ja-JP" sz="2600" dirty="0" smtClean="0"/>
              <a:t>必要</a:t>
            </a:r>
            <a:r>
              <a:rPr lang="ja-JP" altLang="en-US" sz="2600" dirty="0" smtClean="0"/>
              <a:t>がある</a:t>
            </a:r>
            <a:endParaRPr lang="ja-JP" altLang="ja-JP" sz="2600" dirty="0"/>
          </a:p>
          <a:p>
            <a:r>
              <a:rPr lang="ja-JP" altLang="en-US" sz="2600" dirty="0" smtClean="0"/>
              <a:t>　　　↓</a:t>
            </a:r>
            <a:endParaRPr lang="en-US" altLang="ja-JP" sz="2600" dirty="0" smtClean="0"/>
          </a:p>
          <a:p>
            <a:r>
              <a:rPr lang="ja-JP" altLang="en-US" sz="2600" dirty="0" smtClean="0"/>
              <a:t>　地球、宇宙天文台、月面天文台を比較！</a:t>
            </a:r>
            <a:endParaRPr lang="en-US" altLang="ja-JP" sz="2600" dirty="0" smtClean="0"/>
          </a:p>
          <a:p>
            <a:endParaRPr kumimoji="1" lang="en-US" altLang="ja-JP" sz="2600" dirty="0" smtClean="0"/>
          </a:p>
          <a:p>
            <a:r>
              <a:rPr lang="ja-JP" altLang="en-US" sz="2600" dirty="0" smtClean="0"/>
              <a:t>　　　地球</a:t>
            </a:r>
            <a:r>
              <a:rPr lang="ja-JP" altLang="en-US" sz="2600" dirty="0"/>
              <a:t>・・</a:t>
            </a:r>
            <a:r>
              <a:rPr lang="ja-JP" altLang="en-US" sz="2600" dirty="0" smtClean="0"/>
              <a:t>・大気がある。</a:t>
            </a:r>
            <a:endParaRPr lang="en-US" altLang="ja-JP" sz="2600" dirty="0"/>
          </a:p>
          <a:p>
            <a:r>
              <a:rPr lang="ja-JP" altLang="en-US" sz="2600" dirty="0" smtClean="0"/>
              <a:t>　　　宇宙望遠鏡・・・大型化が難しい。</a:t>
            </a:r>
            <a:endParaRPr lang="en-US" altLang="ja-JP" sz="2600" dirty="0" smtClean="0"/>
          </a:p>
          <a:p>
            <a:r>
              <a:rPr kumimoji="1" lang="ja-JP" altLang="en-US" sz="2600" dirty="0"/>
              <a:t>　</a:t>
            </a:r>
            <a:r>
              <a:rPr kumimoji="1" lang="ja-JP" altLang="en-US" sz="2600" dirty="0" smtClean="0"/>
              <a:t>　　　　　　　　　　　　機械的振動がある。</a:t>
            </a:r>
            <a:endParaRPr kumimoji="1" lang="en-US" altLang="ja-JP" sz="2600" dirty="0" smtClean="0"/>
          </a:p>
          <a:p>
            <a:r>
              <a:rPr lang="ja-JP" altLang="en-US" sz="2600" dirty="0"/>
              <a:t>　</a:t>
            </a:r>
            <a:r>
              <a:rPr lang="ja-JP" altLang="en-US" sz="2600" dirty="0" smtClean="0"/>
              <a:t>　　月</a:t>
            </a:r>
            <a:r>
              <a:rPr lang="ja-JP" altLang="en-US" sz="2600" dirty="0"/>
              <a:t>・・・</a:t>
            </a:r>
            <a:r>
              <a:rPr lang="ja-JP" altLang="ja-JP" sz="2600" dirty="0"/>
              <a:t>大気</a:t>
            </a:r>
            <a:r>
              <a:rPr lang="ja-JP" altLang="en-US" sz="2600" dirty="0"/>
              <a:t>が</a:t>
            </a:r>
            <a:r>
              <a:rPr lang="ja-JP" altLang="ja-JP" sz="2600" dirty="0" smtClean="0"/>
              <a:t>な</a:t>
            </a:r>
            <a:r>
              <a:rPr lang="ja-JP" altLang="en-US" sz="2600" dirty="0" smtClean="0"/>
              <a:t>い。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　　　　　　　</a:t>
            </a:r>
            <a:r>
              <a:rPr lang="ja-JP" altLang="en-US" sz="2600" dirty="0" smtClean="0"/>
              <a:t>大型化が可能</a:t>
            </a:r>
            <a:r>
              <a:rPr lang="ja-JP" altLang="en-US" sz="2600" dirty="0"/>
              <a:t>で</a:t>
            </a:r>
            <a:r>
              <a:rPr lang="ja-JP" altLang="en-US" sz="2600" dirty="0" smtClean="0"/>
              <a:t>ある。</a:t>
            </a:r>
            <a:endParaRPr lang="ja-JP" altLang="ja-JP" sz="2600" dirty="0"/>
          </a:p>
          <a:p>
            <a:endParaRPr kumimoji="1" lang="ja-JP" altLang="en-US" sz="2600" dirty="0"/>
          </a:p>
        </p:txBody>
      </p:sp>
      <p:pic>
        <p:nvPicPr>
          <p:cNvPr id="1026" name="Picture 2" descr="mooo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6809"/>
            <a:ext cx="2832051" cy="26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588224" y="6127137"/>
            <a:ext cx="2185694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kumimoji="1" lang="ja-JP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望遠鏡全体像</a:t>
            </a:r>
            <a:endParaRPr kumimoji="1" lang="ja-JP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49076"/>
              </p:ext>
            </p:extLst>
          </p:nvPr>
        </p:nvGraphicFramePr>
        <p:xfrm>
          <a:off x="4207099" y="632883"/>
          <a:ext cx="4536503" cy="1715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7"/>
                <a:gridCol w="864096"/>
                <a:gridCol w="1296144"/>
                <a:gridCol w="504056"/>
              </a:tblGrid>
              <a:tr h="405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地球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>
                          <a:effectLst/>
                        </a:rPr>
                        <a:t>宇宙空間</a:t>
                      </a:r>
                      <a:endParaRPr lang="ja-JP" sz="2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>
                          <a:effectLst/>
                        </a:rPr>
                        <a:t>月</a:t>
                      </a:r>
                      <a:endParaRPr lang="ja-JP" sz="2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シーイング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×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○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b="1" kern="100" dirty="0">
                          <a:solidFill>
                            <a:srgbClr val="FF0000"/>
                          </a:solidFill>
                          <a:effectLst/>
                        </a:rPr>
                        <a:t>○</a:t>
                      </a:r>
                      <a:endParaRPr lang="ja-JP" sz="2200" b="1" kern="100" dirty="0">
                        <a:solidFill>
                          <a:srgbClr val="FF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2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大型化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○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×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b="1" kern="100" dirty="0">
                          <a:solidFill>
                            <a:srgbClr val="FF0000"/>
                          </a:solidFill>
                          <a:effectLst/>
                        </a:rPr>
                        <a:t>○</a:t>
                      </a:r>
                      <a:endParaRPr lang="ja-JP" sz="2200" b="1" kern="100" dirty="0">
                        <a:solidFill>
                          <a:srgbClr val="FF00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200" kern="100">
                          <a:effectLst/>
                        </a:rPr>
                        <a:t>ダスト</a:t>
                      </a:r>
                      <a:endParaRPr lang="ja-JP" sz="2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>
                          <a:effectLst/>
                        </a:rPr>
                        <a:t>△</a:t>
                      </a:r>
                      <a:endParaRPr lang="ja-JP" sz="2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○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200" kern="100" dirty="0">
                          <a:effectLst/>
                        </a:rPr>
                        <a:t>△</a:t>
                      </a:r>
                      <a:endParaRPr lang="ja-JP" sz="2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95536" y="1154147"/>
                <a:ext cx="8292655" cy="578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600" dirty="0" smtClean="0"/>
                  <a:t>　　　　　　　　　　　　　　赤方偏移の量を </a:t>
                </a:r>
                <a:r>
                  <a:rPr lang="en-US" altLang="ja-JP" sz="2600" dirty="0" smtClean="0"/>
                  <a:t>z </a:t>
                </a:r>
              </a:p>
              <a:p>
                <a:r>
                  <a:rPr lang="ja-JP" altLang="en-US" sz="2600" dirty="0" smtClean="0"/>
                  <a:t>　　　　　　　現在最も遠方にあると考えられる天体は、</a:t>
                </a:r>
                <a:endParaRPr lang="en-US" altLang="ja-JP" sz="2600" dirty="0"/>
              </a:p>
              <a:p>
                <a:r>
                  <a:rPr lang="ja-JP" altLang="en-US" sz="2600" i="1" dirty="0" smtClean="0"/>
                  <a:t>　　　　　　　　　　　　</a:t>
                </a:r>
                <a:r>
                  <a:rPr lang="en-US" altLang="ja-JP" sz="2600" i="1" dirty="0" smtClean="0"/>
                  <a:t>z</a:t>
                </a:r>
                <a:r>
                  <a:rPr lang="ja-JP" altLang="en-US" sz="2600" dirty="0" smtClean="0"/>
                  <a:t> </a:t>
                </a:r>
                <a:r>
                  <a:rPr lang="en-US" altLang="ja-JP" sz="2600" dirty="0" smtClean="0"/>
                  <a:t>= 8.2</a:t>
                </a:r>
                <a:r>
                  <a:rPr lang="ja-JP" altLang="en-US" sz="2600" dirty="0" smtClean="0"/>
                  <a:t>（</a:t>
                </a:r>
                <a:r>
                  <a:rPr lang="en-US" altLang="ja-JP" sz="2600" dirty="0" smtClean="0"/>
                  <a:t>131</a:t>
                </a:r>
                <a:r>
                  <a:rPr lang="ja-JP" altLang="en-US" sz="2600" dirty="0" smtClean="0"/>
                  <a:t>億光年）の星</a:t>
                </a:r>
                <a:endParaRPr lang="en-US" altLang="ja-JP" sz="2600" dirty="0" smtClean="0"/>
              </a:p>
              <a:p>
                <a:endParaRPr lang="en-US" altLang="ja-JP" sz="2600" dirty="0"/>
              </a:p>
              <a:p>
                <a:r>
                  <a:rPr lang="ja-JP" altLang="en-US" sz="2600" dirty="0"/>
                  <a:t>　</a:t>
                </a:r>
                <a:r>
                  <a:rPr lang="ja-JP" altLang="en-US" sz="2600" dirty="0" smtClean="0"/>
                  <a:t>　　　　　　　　　　　</a:t>
                </a:r>
                <a:r>
                  <a:rPr lang="en-US" altLang="ja-JP" sz="2600" b="1" dirty="0" smtClean="0">
                    <a:solidFill>
                      <a:srgbClr val="FF0066"/>
                    </a:solidFill>
                  </a:rPr>
                  <a:t>Z=9.0 </a:t>
                </a:r>
                <a:r>
                  <a:rPr lang="ja-JP" altLang="en-US" sz="2600" b="1" dirty="0" smtClean="0">
                    <a:solidFill>
                      <a:srgbClr val="FF0066"/>
                    </a:solidFill>
                  </a:rPr>
                  <a:t>の星を見つける</a:t>
                </a:r>
                <a:r>
                  <a:rPr lang="ja-JP" altLang="en-US" sz="2600" b="1" dirty="0">
                    <a:solidFill>
                      <a:srgbClr val="FF0066"/>
                    </a:solidFill>
                  </a:rPr>
                  <a:t>！</a:t>
                </a:r>
                <a:r>
                  <a:rPr lang="ja-JP" altLang="en-US" sz="2600" b="1" dirty="0" smtClean="0">
                    <a:solidFill>
                      <a:srgbClr val="FF0066"/>
                    </a:solidFill>
                  </a:rPr>
                  <a:t>！</a:t>
                </a:r>
                <a:endParaRPr lang="en-US" altLang="ja-JP" sz="2600" b="1" dirty="0">
                  <a:solidFill>
                    <a:srgbClr val="FF0066"/>
                  </a:solidFill>
                </a:endParaRPr>
              </a:p>
              <a:p>
                <a:r>
                  <a:rPr lang="ja-JP" altLang="en-US" sz="2600" dirty="0" smtClean="0"/>
                  <a:t>元の波長は、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𝜆</m:t>
                    </m:r>
                    <m:r>
                      <a:rPr lang="en-US" altLang="ja-JP" sz="2600" b="0" i="1" baseline="-2500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ja-JP" sz="2600" dirty="0" smtClean="0"/>
                  <a:t>=1000Å</a:t>
                </a:r>
                <a:r>
                  <a:rPr lang="ja-JP" altLang="en-US" sz="2600" dirty="0" smtClean="0"/>
                  <a:t>（若い星なので紫外線である。）</a:t>
                </a:r>
                <a:endParaRPr lang="en-US" altLang="ja-JP" sz="26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𝑧</m:t>
                    </m:r>
                    <m:r>
                      <a:rPr lang="en-US" altLang="ja-JP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600" b="0" i="1" smtClean="0">
                            <a:latin typeface="Cambria Math"/>
                          </a:rPr>
                          <m:t>⊿</m:t>
                        </m:r>
                        <m:r>
                          <a:rPr lang="en-US" altLang="ja-JP" sz="26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altLang="ja-JP" sz="2600" b="0" i="1" smtClean="0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en-US" altLang="ja-JP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ja-JP" sz="2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600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600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sz="2600" b="0" i="1" baseline="-25000" smtClean="0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altLang="ja-JP" sz="2600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ja-JP" sz="2600" b="0" i="1" baseline="-25000" smtClean="0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altLang="ja-JP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6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altLang="ja-JP" sz="2600" b="0" i="1" smtClean="0">
                            <a:latin typeface="Cambria Math"/>
                          </a:rPr>
                          <m:t>𝜆</m:t>
                        </m:r>
                        <m:r>
                          <a:rPr lang="en-US" altLang="ja-JP" sz="2600" b="0" i="1" baseline="-25000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US" altLang="ja-JP" sz="26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ja-JP" altLang="en-US" sz="2600" dirty="0" smtClean="0"/>
                  <a:t>　より</a:t>
                </a:r>
                <a:endParaRPr lang="en-US" altLang="ja-JP" sz="2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600" dirty="0">
                          <a:latin typeface="Cambria Math"/>
                        </a:rPr>
                        <m:t>λ</m:t>
                      </m:r>
                      <m:r>
                        <a:rPr lang="en-US" altLang="ja-JP" sz="2600" b="0" i="0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2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600" b="0" i="0" dirty="0" smtClean="0">
                              <a:latin typeface="Cambria Math"/>
                            </a:rPr>
                            <m:t>1</m:t>
                          </m:r>
                          <m:r>
                            <a:rPr lang="ja-JP" altLang="en-US" sz="2600" b="0" i="1" dirty="0" smtClean="0">
                              <a:latin typeface="Cambria Math"/>
                            </a:rPr>
                            <m:t>＋</m:t>
                          </m:r>
                          <m:r>
                            <a:rPr lang="en-US" altLang="ja-JP" sz="2600" b="0" i="1" dirty="0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ja-JP" sz="2600" b="0" i="1" smtClean="0">
                          <a:latin typeface="Cambria Math"/>
                        </a:rPr>
                        <m:t>𝜆</m:t>
                      </m:r>
                      <m:r>
                        <a:rPr lang="en-US" altLang="ja-JP" sz="2600" b="0" i="1" baseline="-2500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ja-JP" sz="2600" b="0" baseline="-25000" dirty="0" smtClean="0"/>
              </a:p>
              <a:p>
                <a:r>
                  <a:rPr lang="ja-JP" altLang="en-US" sz="2600" b="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=10</m:t>
                    </m:r>
                    <m:r>
                      <a:rPr lang="en-US" altLang="ja-JP" sz="2600" b="0" i="1" smtClean="0">
                        <a:latin typeface="Cambria Math"/>
                      </a:rPr>
                      <m:t>𝜆</m:t>
                    </m:r>
                    <m:r>
                      <a:rPr lang="en-US" altLang="ja-JP" sz="2600" b="0" i="1" baseline="-25000" smtClean="0">
                        <a:latin typeface="Cambria Math"/>
                      </a:rPr>
                      <m:t>0</m:t>
                    </m:r>
                  </m:oMath>
                </a14:m>
                <a:endParaRPr lang="en-US" altLang="ja-JP" sz="2600" b="0" baseline="-25000" dirty="0" smtClean="0"/>
              </a:p>
              <a:p>
                <a:r>
                  <a:rPr lang="ja-JP" altLang="en-US" sz="2600" b="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=10000Å=1.0</m:t>
                    </m:r>
                    <m:r>
                      <a:rPr lang="en-US" altLang="ja-JP" sz="2600" b="0" i="1" smtClean="0">
                        <a:latin typeface="Cambria Math"/>
                      </a:rPr>
                      <m:t>𝜇</m:t>
                    </m:r>
                    <m:r>
                      <a:rPr lang="en-US" altLang="ja-JP" sz="26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ja-JP" altLang="en-US" sz="2600" b="0" dirty="0" smtClean="0"/>
                  <a:t>（</a:t>
                </a:r>
                <a:r>
                  <a:rPr lang="en-US" altLang="ja-JP" sz="2600" dirty="0" smtClean="0"/>
                  <a:t>1.0Å=10</a:t>
                </a:r>
                <a:r>
                  <a:rPr lang="en-US" altLang="ja-JP" sz="2600" baseline="30000" dirty="0" smtClean="0"/>
                  <a:t>-4</a:t>
                </a:r>
                <a:r>
                  <a:rPr lang="ja-JP" altLang="en-US" sz="2600" b="0" dirty="0" smtClean="0"/>
                  <a:t>）</a:t>
                </a:r>
                <a:endParaRPr lang="en-US" altLang="ja-JP" sz="2600" b="0" dirty="0" smtClean="0"/>
              </a:p>
              <a:p>
                <a:r>
                  <a:rPr lang="ja-JP" altLang="en-US" sz="2600" b="0" dirty="0" smtClean="0"/>
                  <a:t>ここで、</a:t>
                </a:r>
                <a:r>
                  <a:rPr lang="ja-JP" altLang="en-US" sz="2600" b="0" dirty="0" smtClean="0">
                    <a:solidFill>
                      <a:srgbClr val="FFC000"/>
                    </a:solidFill>
                  </a:rPr>
                  <a:t>分解能とレンズの関係</a:t>
                </a:r>
                <a:r>
                  <a:rPr lang="ja-JP" altLang="en-US" sz="2600" b="0" dirty="0" smtClean="0"/>
                  <a:t>は、</a:t>
                </a:r>
                <a:r>
                  <a:rPr lang="en-US" altLang="ja-JP" sz="2600" b="0" dirty="0" smtClean="0"/>
                  <a:t>θ=λ/D</a:t>
                </a:r>
                <a:r>
                  <a:rPr lang="ja-JP" altLang="en-US" sz="2600" b="0" dirty="0" smtClean="0"/>
                  <a:t>より、</a:t>
                </a:r>
                <a:endParaRPr lang="en-US" altLang="ja-JP" sz="2600" b="0" dirty="0" smtClean="0"/>
              </a:p>
              <a:p>
                <a:r>
                  <a:rPr lang="ja-JP" altLang="en-US" sz="2600" b="0" dirty="0" smtClean="0"/>
                  <a:t>分解能が小さければ小さいほど細かいものまで分解</a:t>
                </a:r>
                <a:r>
                  <a:rPr lang="ja-JP" altLang="en-US" sz="2600" dirty="0" smtClean="0"/>
                  <a:t>可能</a:t>
                </a:r>
                <a:endParaRPr lang="en-US" altLang="ja-JP" sz="2600" dirty="0"/>
              </a:p>
              <a:p>
                <a:r>
                  <a:rPr lang="ja-JP" altLang="en-US" sz="2600" b="0" dirty="0" smtClean="0"/>
                  <a:t>　　　　→望遠鏡の口径</a:t>
                </a:r>
                <a:r>
                  <a:rPr lang="en-US" altLang="ja-JP" sz="2600" b="0" dirty="0" smtClean="0"/>
                  <a:t>D</a:t>
                </a:r>
                <a:r>
                  <a:rPr lang="ja-JP" altLang="en-US" sz="2600" b="0" dirty="0" smtClean="0"/>
                  <a:t>を大きくすれば分解能がよくなる</a:t>
                </a:r>
                <a:r>
                  <a:rPr lang="ja-JP" altLang="en-US" sz="2600" dirty="0"/>
                  <a:t>。</a:t>
                </a:r>
                <a:endParaRPr lang="en-US" altLang="ja-JP" sz="2600" b="0" dirty="0" smtClean="0"/>
              </a:p>
              <a:p>
                <a:endParaRPr lang="en-US" altLang="ja-JP" b="0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4147"/>
                <a:ext cx="8292655" cy="5780172"/>
              </a:xfrm>
              <a:prstGeom prst="rect">
                <a:avLst/>
              </a:prstGeom>
              <a:blipFill rotWithShape="1">
                <a:blip r:embed="rId2"/>
                <a:stretch>
                  <a:fillRect l="-1324" t="-1264" r="-2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下矢印 18"/>
          <p:cNvSpPr/>
          <p:nvPr/>
        </p:nvSpPr>
        <p:spPr>
          <a:xfrm>
            <a:off x="4067944" y="2404973"/>
            <a:ext cx="648072" cy="360040"/>
          </a:xfrm>
          <a:prstGeom prst="downArrow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6890" y="714762"/>
            <a:ext cx="45736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/>
              <a:t>(1)</a:t>
            </a:r>
            <a:r>
              <a:rPr kumimoji="1" lang="ja-JP" altLang="en-US" sz="3000" b="1" dirty="0" smtClean="0"/>
              <a:t>望遠鏡のレンズの大きさ</a:t>
            </a:r>
            <a:endParaRPr kumimoji="1" lang="ja-JP" altLang="en-US" sz="3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1887" y="289429"/>
            <a:ext cx="13244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/>
              <a:t>2.</a:t>
            </a:r>
            <a:r>
              <a:rPr kumimoji="1" lang="ja-JP" altLang="en-US" sz="3300" b="1" dirty="0" smtClean="0"/>
              <a:t>観測</a:t>
            </a:r>
            <a:endParaRPr kumimoji="1" lang="ja-JP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9956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9512" y="476672"/>
                <a:ext cx="4104456" cy="704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600" i="1" smtClean="0">
                        <a:latin typeface="Cambria Math"/>
                      </a:rPr>
                      <m:t>θ</m:t>
                    </m:r>
                    <m:r>
                      <a:rPr lang="en-US" altLang="ja-JP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6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altLang="ja-JP" sz="2600" b="0" i="1" smtClean="0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ja-JP" altLang="en-US" sz="2600" b="0" i="1" smtClean="0">
                        <a:latin typeface="Cambria Math"/>
                      </a:rPr>
                      <m:t>（</m:t>
                    </m:r>
                  </m:oMath>
                </a14:m>
                <a:r>
                  <a:rPr lang="ja-JP" altLang="en-US" sz="2600" dirty="0" smtClean="0"/>
                  <a:t>公式</a:t>
                </a:r>
                <a:r>
                  <a:rPr lang="ja-JP" altLang="en-US" sz="2600" dirty="0"/>
                  <a:t>）</a:t>
                </a:r>
                <a:r>
                  <a:rPr lang="en-US" altLang="ja-JP" sz="2600" dirty="0" smtClean="0"/>
                  <a:t>→</a:t>
                </a:r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𝐷</m:t>
                    </m:r>
                    <m:r>
                      <a:rPr lang="en-US" altLang="ja-JP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600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altLang="ja-JP" sz="2600" b="0" i="1" smtClean="0"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altLang="ja-JP" sz="2600" dirty="0" smtClean="0"/>
                  <a:t>…①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𝑑</m:t>
                    </m:r>
                    <m:r>
                      <a:rPr lang="en-US" altLang="ja-JP" sz="2600" b="0" i="1" smtClean="0">
                        <a:latin typeface="Cambria Math"/>
                      </a:rPr>
                      <m:t>=</m:t>
                    </m:r>
                    <m:r>
                      <a:rPr lang="en-US" altLang="ja-JP" sz="2600" b="0" i="1" smtClean="0">
                        <a:latin typeface="Cambria Math"/>
                      </a:rPr>
                      <m:t>𝑟</m:t>
                    </m:r>
                    <m:r>
                      <a:rPr lang="en-US" altLang="ja-JP" sz="26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ja-JP" sz="2600" dirty="0" smtClean="0"/>
                  <a:t> 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600" dirty="0">
                        <a:latin typeface="Cambria Math"/>
                      </a:rPr>
                      <m:t>θ</m:t>
                    </m:r>
                    <m:r>
                      <a:rPr lang="en-US" altLang="ja-JP" sz="26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6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600" b="0" i="1" dirty="0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ja-JP" sz="2600" b="0" i="1" dirty="0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ja-JP" sz="2600" dirty="0" smtClean="0"/>
                  <a:t>…②</a:t>
                </a:r>
              </a:p>
              <a:p>
                <a:r>
                  <a:rPr lang="en-US" altLang="ja-JP" sz="2600" dirty="0" smtClean="0"/>
                  <a:t>②</a:t>
                </a:r>
                <a:r>
                  <a:rPr lang="ja-JP" altLang="en-US" sz="2600" dirty="0" smtClean="0"/>
                  <a:t>を①に代入すると、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600" b="0" i="1" smtClean="0">
                          <a:latin typeface="Cambria Math"/>
                        </a:rPr>
                        <m:t>𝐷</m:t>
                      </m:r>
                      <m:r>
                        <a:rPr lang="en-US" altLang="ja-JP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ja-JP" sz="2600" b="0" i="1" smtClean="0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sz="26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ja-JP" sz="2600" dirty="0" smtClean="0"/>
              </a:p>
              <a:p>
                <a:r>
                  <a:rPr lang="en-US" altLang="ja-JP" sz="2600" dirty="0" smtClean="0"/>
                  <a:t>1</a:t>
                </a:r>
                <a:r>
                  <a:rPr lang="ja-JP" altLang="en-US" sz="2600" dirty="0" smtClean="0"/>
                  <a:t>光年≒</a:t>
                </a:r>
                <a:r>
                  <a:rPr lang="en-US" altLang="ja-JP" sz="2600" dirty="0" smtClean="0"/>
                  <a:t>10</a:t>
                </a:r>
                <a:r>
                  <a:rPr lang="en-US" altLang="ja-JP" sz="2600" baseline="30000" dirty="0" smtClean="0"/>
                  <a:t>16</a:t>
                </a:r>
                <a:r>
                  <a:rPr lang="en-US" altLang="ja-JP" sz="2600" dirty="0" smtClean="0"/>
                  <a:t>m</a:t>
                </a:r>
              </a:p>
              <a:p>
                <a:r>
                  <a:rPr lang="en-US" altLang="ja-JP" sz="2600" dirty="0" smtClean="0"/>
                  <a:t>r=130</a:t>
                </a:r>
                <a:r>
                  <a:rPr lang="ja-JP" altLang="en-US" sz="2600" dirty="0" smtClean="0"/>
                  <a:t>億光年</a:t>
                </a:r>
              </a:p>
              <a:p>
                <a:r>
                  <a:rPr lang="en-US" altLang="ja-JP" sz="2600" dirty="0" smtClean="0"/>
                  <a:t>λ=1μm</a:t>
                </a:r>
              </a:p>
              <a:p>
                <a:r>
                  <a:rPr lang="en-US" altLang="ja-JP" sz="2600" dirty="0" smtClean="0"/>
                  <a:t>D=50m</a:t>
                </a:r>
                <a:r>
                  <a:rPr lang="ja-JP" altLang="en-US" sz="2600" dirty="0" smtClean="0"/>
                  <a:t>　として計算する。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600" b="0" i="1" smtClean="0">
                          <a:latin typeface="Cambria Math"/>
                        </a:rPr>
                        <m:t>𝐷</m:t>
                      </m:r>
                      <m:r>
                        <a:rPr lang="en-US" altLang="ja-JP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6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ja-JP" sz="2600" b="0" i="1" smtClean="0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sz="26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ja-JP" altLang="en-US" sz="2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600" b="0" i="1" smtClean="0">
                          <a:latin typeface="Cambria Math"/>
                        </a:rPr>
                        <m:t>𝑑</m:t>
                      </m:r>
                      <m:r>
                        <a:rPr lang="en-US" altLang="ja-JP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600" dirty="0" smtClean="0"/>
                            <m:t>(1.3×1026×10</m:t>
                          </m:r>
                          <m:r>
                            <m:rPr>
                              <m:nor/>
                            </m:rPr>
                            <a:rPr lang="en-US" altLang="ja-JP" sz="2600" b="0" i="0" baseline="30000" dirty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altLang="ja-JP" sz="2600" baseline="30000" dirty="0" smtClean="0"/>
                            <m:t>6</m:t>
                          </m:r>
                          <m:r>
                            <m:rPr>
                              <m:nor/>
                            </m:rPr>
                            <a:rPr lang="en-US" altLang="ja-JP" sz="2600" dirty="0" smtClean="0"/>
                            <m:t>)</m:t>
                          </m:r>
                        </m:num>
                        <m:den>
                          <m:r>
                            <a:rPr lang="en-US" altLang="ja-JP" sz="2600" b="0" i="1" smtClean="0">
                              <a:latin typeface="Cambria Math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altLang="ja-JP" sz="26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600" b="0" i="1" smtClean="0">
                        <a:latin typeface="Cambria Math"/>
                      </a:rPr>
                      <m:t>    =2.6×10</m:t>
                    </m:r>
                    <m:r>
                      <a:rPr lang="en-US" altLang="ja-JP" sz="2600" b="0" i="1" baseline="30000" smtClean="0">
                        <a:latin typeface="Cambria Math"/>
                      </a:rPr>
                      <m:t>18</m:t>
                    </m:r>
                  </m:oMath>
                </a14:m>
                <a:r>
                  <a:rPr lang="en-US" altLang="ja-JP" sz="2600" dirty="0" smtClean="0"/>
                  <a:t>m</a:t>
                </a:r>
              </a:p>
              <a:p>
                <a:endParaRPr lang="en-US" altLang="ja-JP" b="0" dirty="0" smtClean="0"/>
              </a:p>
              <a:p>
                <a:endParaRPr lang="en-US" altLang="ja-JP" baseline="-25000" dirty="0" smtClean="0"/>
              </a:p>
              <a:p>
                <a:endParaRPr lang="en-US" altLang="ja-JP" b="0" baseline="-25000" dirty="0" smtClean="0"/>
              </a:p>
              <a:p>
                <a:r>
                  <a:rPr lang="en-US" altLang="ja-JP" b="0" baseline="-25000" dirty="0" smtClean="0"/>
                  <a:t>     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6672"/>
                <a:ext cx="4104456" cy="7040710"/>
              </a:xfrm>
              <a:prstGeom prst="rect">
                <a:avLst/>
              </a:prstGeom>
              <a:blipFill rotWithShape="1">
                <a:blip r:embed="rId2"/>
                <a:stretch>
                  <a:fillRect l="-2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5113572" y="2411596"/>
            <a:ext cx="2554772" cy="1089412"/>
            <a:chOff x="5220072" y="1115452"/>
            <a:chExt cx="2554772" cy="1089412"/>
          </a:xfrm>
        </p:grpSpPr>
        <p:sp>
          <p:nvSpPr>
            <p:cNvPr id="5" name="円/楕円 4"/>
            <p:cNvSpPr/>
            <p:nvPr/>
          </p:nvSpPr>
          <p:spPr>
            <a:xfrm>
              <a:off x="7020272" y="1484784"/>
              <a:ext cx="288032" cy="72008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>
              <a:endCxn id="5" idx="4"/>
            </p:cNvCxnSpPr>
            <p:nvPr/>
          </p:nvCxnSpPr>
          <p:spPr>
            <a:xfrm>
              <a:off x="5220072" y="1844824"/>
              <a:ext cx="1944216" cy="36004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endCxn id="5" idx="0"/>
            </p:cNvCxnSpPr>
            <p:nvPr/>
          </p:nvCxnSpPr>
          <p:spPr>
            <a:xfrm flipV="1">
              <a:off x="5220072" y="1484784"/>
              <a:ext cx="1944216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5" idx="4"/>
            </p:cNvCxnSpPr>
            <p:nvPr/>
          </p:nvCxnSpPr>
          <p:spPr>
            <a:xfrm flipV="1">
              <a:off x="7164288" y="1484784"/>
              <a:ext cx="0" cy="7200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/>
            <p:cNvSpPr/>
            <p:nvPr/>
          </p:nvSpPr>
          <p:spPr>
            <a:xfrm rot="21013488">
              <a:off x="5238515" y="1381005"/>
              <a:ext cx="1953061" cy="567594"/>
            </a:xfrm>
            <a:prstGeom prst="arc">
              <a:avLst>
                <a:gd name="adj1" fmla="val 10777178"/>
                <a:gd name="adj2" fmla="val 21510677"/>
              </a:avLst>
            </a:prstGeom>
            <a:ln w="127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>
              <a:off x="6876256" y="1484784"/>
              <a:ext cx="648072" cy="720080"/>
            </a:xfrm>
            <a:prstGeom prst="arc">
              <a:avLst>
                <a:gd name="adj1" fmla="val 16200000"/>
                <a:gd name="adj2" fmla="val 5431181"/>
              </a:avLst>
            </a:prstGeom>
            <a:ln w="127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955352" y="1115452"/>
              <a:ext cx="282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/>
                <a:t>ｒ</a:t>
              </a:r>
              <a:endParaRPr kumimoji="1" lang="ja-JP" altLang="en-US" sz="2000" b="1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452320" y="1650907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d</a:t>
              </a:r>
              <a:endParaRPr kumimoji="1" lang="ja-JP" altLang="en-US" sz="2000" b="1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427984" y="4221088"/>
            <a:ext cx="45500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/>
              <a:t>この</a:t>
            </a:r>
            <a:r>
              <a:rPr lang="ja-JP" altLang="en-US" sz="2600" dirty="0"/>
              <a:t>値</a:t>
            </a:r>
            <a:r>
              <a:rPr lang="ja-JP" altLang="en-US" sz="2600" dirty="0" smtClean="0"/>
              <a:t>は</a:t>
            </a:r>
            <a:r>
              <a:rPr lang="ja-JP" altLang="en-US" sz="2600" dirty="0"/>
              <a:t>典型的な</a:t>
            </a:r>
            <a:r>
              <a:rPr lang="ja-JP" altLang="en-US" sz="2600" dirty="0">
                <a:solidFill>
                  <a:srgbClr val="FFC000"/>
                </a:solidFill>
              </a:rPr>
              <a:t>散開星団の大きさと同じ</a:t>
            </a:r>
            <a:r>
              <a:rPr lang="ja-JP" altLang="en-US" sz="2600" dirty="0"/>
              <a:t>である</a:t>
            </a:r>
            <a:r>
              <a:rPr lang="ja-JP" altLang="en-US" sz="2600" dirty="0" smtClean="0"/>
              <a:t>。散開</a:t>
            </a:r>
            <a:r>
              <a:rPr lang="ja-JP" altLang="en-US" sz="2600" dirty="0"/>
              <a:t>星団は若い星が</a:t>
            </a:r>
            <a:r>
              <a:rPr lang="ja-JP" altLang="en-US" sz="2600" dirty="0" smtClean="0"/>
              <a:t>生まれる。</a:t>
            </a:r>
            <a:endParaRPr lang="en-US" altLang="ja-JP" sz="2600" dirty="0" smtClean="0"/>
          </a:p>
          <a:p>
            <a:r>
              <a:rPr lang="ja-JP" altLang="en-US" sz="2600" dirty="0" smtClean="0"/>
              <a:t>→</a:t>
            </a:r>
            <a:r>
              <a:rPr lang="ja-JP" altLang="en-US" sz="2600" dirty="0"/>
              <a:t>ファーストスター</a:t>
            </a:r>
            <a:r>
              <a:rPr lang="ja-JP" altLang="en-US" sz="2600" dirty="0" smtClean="0"/>
              <a:t>が</a:t>
            </a:r>
            <a:r>
              <a:rPr lang="ja-JP" altLang="en-US" sz="2600" dirty="0"/>
              <a:t>あると</a:t>
            </a:r>
            <a:r>
              <a:rPr lang="ja-JP" altLang="en-US" sz="2600" dirty="0" err="1" smtClean="0"/>
              <a:t>考えれらる</a:t>
            </a:r>
            <a:r>
              <a:rPr lang="ja-JP" altLang="en-US" sz="2600" dirty="0" smtClean="0"/>
              <a:t>。</a:t>
            </a:r>
            <a:endParaRPr lang="ja-JP" altLang="en-US" sz="2600" dirty="0"/>
          </a:p>
          <a:p>
            <a:r>
              <a:rPr lang="ja-JP" altLang="en-US" sz="2600" dirty="0" smtClean="0"/>
              <a:t>∴レンズ</a:t>
            </a:r>
            <a:r>
              <a:rPr lang="ja-JP" altLang="en-US" sz="2600" dirty="0"/>
              <a:t>の大きさは</a:t>
            </a:r>
            <a:r>
              <a:rPr lang="en-US" altLang="ja-JP" sz="2600" dirty="0">
                <a:solidFill>
                  <a:srgbClr val="FF0066"/>
                </a:solidFill>
              </a:rPr>
              <a:t>50m</a:t>
            </a:r>
            <a:r>
              <a:rPr lang="ja-JP" altLang="en-US" sz="2600" dirty="0"/>
              <a:t>となる。</a:t>
            </a:r>
            <a:endParaRPr lang="en-US" altLang="ja-JP" sz="2600" dirty="0"/>
          </a:p>
          <a:p>
            <a:endParaRPr kumimoji="1" lang="ja-JP" altLang="en-US" sz="2600" dirty="0"/>
          </a:p>
        </p:txBody>
      </p:sp>
      <p:sp>
        <p:nvSpPr>
          <p:cNvPr id="3" name="右矢印 2"/>
          <p:cNvSpPr/>
          <p:nvPr/>
        </p:nvSpPr>
        <p:spPr>
          <a:xfrm>
            <a:off x="3635896" y="5277381"/>
            <a:ext cx="504056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17" y="260648"/>
            <a:ext cx="2718294" cy="179709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292080" y="1988840"/>
            <a:ext cx="29867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300" dirty="0" smtClean="0"/>
              <a:t>Z=8.2</a:t>
            </a:r>
            <a:r>
              <a:rPr kumimoji="1" lang="ja-JP" altLang="en-US" sz="2300" dirty="0" smtClean="0"/>
              <a:t>の</a:t>
            </a:r>
            <a:r>
              <a:rPr kumimoji="1" lang="en-US" altLang="ja-JP" sz="2300" dirty="0" err="1" smtClean="0"/>
              <a:t>en:GRB</a:t>
            </a:r>
            <a:r>
              <a:rPr kumimoji="1" lang="en-US" altLang="ja-JP" sz="2300" dirty="0" smtClean="0"/>
              <a:t> 090423</a:t>
            </a:r>
            <a:endParaRPr kumimoji="1" lang="ja-JP" altLang="en-US" sz="2300" dirty="0"/>
          </a:p>
        </p:txBody>
      </p:sp>
      <p:sp>
        <p:nvSpPr>
          <p:cNvPr id="12" name="角丸四角形 11"/>
          <p:cNvSpPr/>
          <p:nvPr/>
        </p:nvSpPr>
        <p:spPr>
          <a:xfrm>
            <a:off x="4283968" y="4149080"/>
            <a:ext cx="4694064" cy="263691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2630"/>
            <a:ext cx="2818656" cy="850106"/>
          </a:xfrm>
        </p:spPr>
        <p:txBody>
          <a:bodyPr>
            <a:normAutofit/>
          </a:bodyPr>
          <a:lstStyle/>
          <a:p>
            <a:r>
              <a:rPr kumimoji="1" lang="en-US" altLang="ja-JP" sz="3000" b="1" dirty="0" smtClean="0"/>
              <a:t>(2)</a:t>
            </a:r>
            <a:r>
              <a:rPr kumimoji="1" lang="ja-JP" altLang="en-US" sz="3000" b="1" dirty="0" smtClean="0"/>
              <a:t>観測方向</a:t>
            </a:r>
            <a:endParaRPr kumimoji="1" lang="ja-JP" altLang="en-US" sz="3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9576" y="836712"/>
            <a:ext cx="410242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600" dirty="0" smtClean="0"/>
              <a:t>　</a:t>
            </a:r>
            <a:r>
              <a:rPr lang="ja-JP" altLang="ja-JP" sz="2600" dirty="0" smtClean="0"/>
              <a:t>宇宙</a:t>
            </a:r>
            <a:r>
              <a:rPr lang="ja-JP" altLang="ja-JP" sz="2600" dirty="0"/>
              <a:t>は一様で</a:t>
            </a:r>
            <a:r>
              <a:rPr lang="ja-JP" altLang="ja-JP" sz="2600" dirty="0">
                <a:solidFill>
                  <a:srgbClr val="FFC000"/>
                </a:solidFill>
              </a:rPr>
              <a:t>等方的</a:t>
            </a:r>
            <a:r>
              <a:rPr lang="ja-JP" altLang="ja-JP" sz="2600" dirty="0"/>
              <a:t>であるため、どの方向でも観測は可能であるので、</a:t>
            </a:r>
            <a:r>
              <a:rPr lang="ja-JP" altLang="ja-JP" sz="2600" dirty="0">
                <a:solidFill>
                  <a:srgbClr val="FF0066"/>
                </a:solidFill>
              </a:rPr>
              <a:t>障害物である銀河面を避けて</a:t>
            </a:r>
            <a:r>
              <a:rPr lang="ja-JP" altLang="ja-JP" sz="2600" dirty="0"/>
              <a:t>別の方向を観測する。</a:t>
            </a:r>
            <a:endParaRPr kumimoji="1" lang="ja-JP" altLang="en-US" sz="2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861048"/>
            <a:ext cx="8161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/>
              <a:t>　</a:t>
            </a:r>
            <a:r>
              <a:rPr lang="ja-JP" altLang="ja-JP" sz="2600" dirty="0" smtClean="0"/>
              <a:t>分光</a:t>
            </a:r>
            <a:r>
              <a:rPr lang="ja-JP" altLang="ja-JP" sz="2600" dirty="0"/>
              <a:t>では天体までの距離と含まれている元素を調べることができ、撮像では色、大きさと形を調べることができる</a:t>
            </a:r>
            <a:r>
              <a:rPr lang="ja-JP" altLang="ja-JP" sz="2600" dirty="0" smtClean="0"/>
              <a:t>。</a:t>
            </a:r>
            <a:endParaRPr lang="en-US" altLang="ja-JP" sz="2600" dirty="0" smtClean="0"/>
          </a:p>
          <a:p>
            <a:endParaRPr lang="ja-JP" altLang="ja-JP" sz="2600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15516" y="3284984"/>
            <a:ext cx="2458616" cy="75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b="1" dirty="0" smtClean="0"/>
              <a:t>(3)</a:t>
            </a:r>
            <a:r>
              <a:rPr lang="ja-JP" altLang="en-US" sz="3000" b="1" dirty="0" smtClean="0"/>
              <a:t>観測方法</a:t>
            </a:r>
            <a:endParaRPr lang="ja-JP" altLang="en-US" sz="3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221" y="5229200"/>
            <a:ext cx="9446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600" dirty="0"/>
              <a:t>１．撮像で対象を決める。</a:t>
            </a:r>
            <a:endParaRPr lang="en-US" altLang="ja-JP" sz="2600" dirty="0"/>
          </a:p>
          <a:p>
            <a:r>
              <a:rPr lang="ja-JP" altLang="en-US" sz="2600" dirty="0"/>
              <a:t>２．</a:t>
            </a:r>
            <a:r>
              <a:rPr lang="ja-JP" altLang="ja-JP" sz="2600" dirty="0"/>
              <a:t>分光で距離、元素を調べ、ファーストスターであるか確認する。</a:t>
            </a:r>
            <a:r>
              <a:rPr lang="ja-JP" altLang="en-US" sz="2600" dirty="0"/>
              <a:t>　　　　　　　　　　</a:t>
            </a:r>
            <a:endParaRPr lang="en-US" altLang="ja-JP" sz="2600" dirty="0"/>
          </a:p>
          <a:p>
            <a:r>
              <a:rPr lang="ja-JP" altLang="ja-JP" sz="2600" dirty="0"/>
              <a:t>という手順を踏み観測を行う。</a:t>
            </a:r>
            <a:endParaRPr lang="ja-JP" altLang="en-US" sz="2600" dirty="0"/>
          </a:p>
          <a:p>
            <a:endParaRPr kumimoji="1" lang="ja-JP" altLang="en-US" dirty="0"/>
          </a:p>
        </p:txBody>
      </p:sp>
      <p:sp>
        <p:nvSpPr>
          <p:cNvPr id="12" name="下矢印 11"/>
          <p:cNvSpPr/>
          <p:nvPr/>
        </p:nvSpPr>
        <p:spPr>
          <a:xfrm>
            <a:off x="1547664" y="4797152"/>
            <a:ext cx="838436" cy="35655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860032" y="254109"/>
            <a:ext cx="3517359" cy="3553692"/>
            <a:chOff x="4860032" y="254109"/>
            <a:chExt cx="3517359" cy="3553692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54109"/>
              <a:ext cx="3517359" cy="35536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940276" y="553356"/>
              <a:ext cx="215900" cy="1291468"/>
            </a:xfrm>
            <a:prstGeom prst="upArrow">
              <a:avLst>
                <a:gd name="adj1" fmla="val 50000"/>
                <a:gd name="adj2" fmla="val 16672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940276" y="2204864"/>
              <a:ext cx="215900" cy="1205077"/>
            </a:xfrm>
            <a:prstGeom prst="downArrow">
              <a:avLst>
                <a:gd name="adj1" fmla="val 50000"/>
                <a:gd name="adj2" fmla="val 16672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13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y.kuribara\Desktop\佑典\きみっしょん\図\シャベル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23" y="4762471"/>
            <a:ext cx="2520577" cy="20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栗原のドキュメント\佑典\宇宙関係\ISAS\きみっしょん\図\telescope%20overview-m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68261"/>
            <a:ext cx="2664296" cy="2588630"/>
          </a:xfrm>
          <a:prstGeom prst="rect">
            <a:avLst/>
          </a:prstGeom>
          <a:noFill/>
        </p:spPr>
      </p:pic>
      <p:sp>
        <p:nvSpPr>
          <p:cNvPr id="6" name="爆発 2 5"/>
          <p:cNvSpPr/>
          <p:nvPr/>
        </p:nvSpPr>
        <p:spPr>
          <a:xfrm>
            <a:off x="3779912" y="4077072"/>
            <a:ext cx="2592288" cy="1152128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6" name="テキスト ボックス 1"/>
          <p:cNvSpPr txBox="1">
            <a:spLocks noChangeArrowheads="1"/>
          </p:cNvSpPr>
          <p:nvPr/>
        </p:nvSpPr>
        <p:spPr bwMode="auto">
          <a:xfrm>
            <a:off x="611560" y="908720"/>
            <a:ext cx="20161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ja-JP" altLang="en-US" sz="3000" b="1" dirty="0"/>
              <a:t>運搬</a:t>
            </a:r>
            <a:endParaRPr lang="en-US" altLang="ja-JP" sz="3000" b="1" dirty="0"/>
          </a:p>
        </p:txBody>
      </p:sp>
      <p:sp>
        <p:nvSpPr>
          <p:cNvPr id="3077" name="テキスト ボックス 3"/>
          <p:cNvSpPr txBox="1">
            <a:spLocks noChangeArrowheads="1"/>
          </p:cNvSpPr>
          <p:nvPr/>
        </p:nvSpPr>
        <p:spPr bwMode="auto">
          <a:xfrm>
            <a:off x="683568" y="1412776"/>
            <a:ext cx="8352927" cy="360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 smtClean="0"/>
              <a:t>天文台の構成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・鏡、観測装置、架台、建設機械、太陽光パネル、・・・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 →総重量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　　　　天文台・・・・・・・・５６００ｔ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　　　　太陽光パネル・・・ ３００ｔ</a:t>
            </a:r>
            <a:endParaRPr lang="en-US" altLang="ja-JP" sz="2600" dirty="0"/>
          </a:p>
          <a:p>
            <a:pPr eaLnBrk="1" hangingPunct="1"/>
            <a:r>
              <a:rPr lang="ja-JP" altLang="en-US" sz="2600" dirty="0"/>
              <a:t>　　　　建設機械・・・・・・・ </a:t>
            </a:r>
            <a:r>
              <a:rPr lang="ja-JP" altLang="en-US" sz="2600" dirty="0" smtClean="0"/>
              <a:t>５００ｔ</a:t>
            </a:r>
            <a:endParaRPr lang="en-US" altLang="ja-JP" sz="2600" dirty="0"/>
          </a:p>
          <a:p>
            <a:pPr eaLnBrk="1" hangingPunct="1"/>
            <a:r>
              <a:rPr lang="ja-JP" altLang="en-US" sz="2600" dirty="0" smtClean="0"/>
              <a:t>　　　　その他・・・・・・・・・ １００ｔ</a:t>
            </a:r>
            <a:endParaRPr lang="en-US" altLang="ja-JP" sz="2600" dirty="0" smtClean="0"/>
          </a:p>
          <a:p>
            <a:pPr eaLnBrk="1" hangingPunct="1"/>
            <a:endParaRPr lang="en-US" altLang="ja-JP" sz="1050" dirty="0"/>
          </a:p>
          <a:p>
            <a:pPr eaLnBrk="1" hangingPunct="1"/>
            <a:r>
              <a:rPr lang="en-US" altLang="ja-JP" sz="2600" dirty="0"/>
              <a:t>         </a:t>
            </a:r>
            <a:r>
              <a:rPr lang="ja-JP" altLang="en-US" sz="2600" dirty="0"/>
              <a:t>合計</a:t>
            </a:r>
            <a:r>
              <a:rPr lang="ja-JP" altLang="en-US" sz="3000" dirty="0"/>
              <a:t>　　　　　　　　</a:t>
            </a:r>
            <a:r>
              <a:rPr lang="ja-JP" altLang="en-US" sz="3600" b="1" dirty="0"/>
              <a:t>６５００ｔ</a:t>
            </a:r>
            <a:endParaRPr lang="en-US" altLang="ja-JP" sz="3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260648"/>
            <a:ext cx="16001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300" b="1" dirty="0" smtClean="0"/>
              <a:t>３．建設</a:t>
            </a:r>
            <a:endParaRPr kumimoji="1" lang="ja-JP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552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0" y="188640"/>
            <a:ext cx="72362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 smtClean="0"/>
              <a:t>地上から物資をすべてロケットで運ぶのは回数がかかりすぎる（</a:t>
            </a:r>
            <a:r>
              <a:rPr lang="ja-JP" altLang="en-US" sz="2600" b="1" dirty="0" smtClean="0"/>
              <a:t>約</a:t>
            </a:r>
            <a:r>
              <a:rPr lang="en-US" altLang="ja-JP" sz="2600" b="1" dirty="0" smtClean="0"/>
              <a:t>1400</a:t>
            </a:r>
            <a:r>
              <a:rPr lang="ja-JP" altLang="en-US" sz="2600" b="1" dirty="0" smtClean="0"/>
              <a:t>回</a:t>
            </a:r>
            <a:r>
              <a:rPr lang="ja-JP" altLang="en-US" sz="2600" dirty="0" smtClean="0"/>
              <a:t>）</a:t>
            </a:r>
            <a:endParaRPr lang="en-US" altLang="ja-JP" sz="2600" dirty="0"/>
          </a:p>
        </p:txBody>
      </p:sp>
      <p:sp>
        <p:nvSpPr>
          <p:cNvPr id="3" name="下矢印 2"/>
          <p:cNvSpPr/>
          <p:nvPr/>
        </p:nvSpPr>
        <p:spPr>
          <a:xfrm>
            <a:off x="1331640" y="1052736"/>
            <a:ext cx="2879725" cy="504825"/>
          </a:xfrm>
          <a:prstGeom prst="downArrow">
            <a:avLst>
              <a:gd name="adj1" fmla="val 40632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107504" y="1628800"/>
            <a:ext cx="554513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 smtClean="0"/>
              <a:t>宇宙エレベーターとロケットを用いる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・宇宙エレベーター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最大積載量・・・２０ｔ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地球赤道付近のアースポートから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静止軌道ステーションまでを運搬</a:t>
            </a:r>
            <a:endParaRPr lang="en-US" altLang="ja-JP" sz="2600" dirty="0" smtClean="0"/>
          </a:p>
          <a:p>
            <a:pPr eaLnBrk="1" hangingPunct="1"/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・再使用型ロケット</a:t>
            </a:r>
            <a:endParaRPr lang="en-US" altLang="ja-JP" sz="2600" dirty="0" smtClean="0"/>
          </a:p>
          <a:p>
            <a:pPr eaLnBrk="1" hangingPunct="1"/>
            <a:r>
              <a:rPr lang="ja-JP" altLang="en-US" sz="2600" b="1" dirty="0" smtClean="0"/>
              <a:t>　　</a:t>
            </a:r>
            <a:r>
              <a:rPr lang="ja-JP" altLang="en-US" sz="2600" dirty="0" smtClean="0"/>
              <a:t>最大積載量・・・６５ｔ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静止軌道ステーションから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月の南極付近までを運搬</a:t>
            </a:r>
          </a:p>
          <a:p>
            <a:pPr eaLnBrk="1" hangingPunct="1"/>
            <a:endParaRPr lang="en-US" altLang="ja-JP" sz="2600" dirty="0"/>
          </a:p>
        </p:txBody>
      </p:sp>
      <p:pic>
        <p:nvPicPr>
          <p:cNvPr id="4101" name="Picture 2" descr="C:\Users\y.kuribara\Desktop\佑典\きみっしょん\望遠鏡図 (2)\運搬行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3012751" cy="5373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下矢印 6"/>
          <p:cNvSpPr/>
          <p:nvPr/>
        </p:nvSpPr>
        <p:spPr>
          <a:xfrm>
            <a:off x="1331640" y="5732487"/>
            <a:ext cx="2879725" cy="504825"/>
          </a:xfrm>
          <a:prstGeom prst="downArrow">
            <a:avLst>
              <a:gd name="adj1" fmla="val 40632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3" name="テキスト ボックス 7"/>
          <p:cNvSpPr txBox="1">
            <a:spLocks noChangeArrowheads="1"/>
          </p:cNvSpPr>
          <p:nvPr/>
        </p:nvSpPr>
        <p:spPr bwMode="auto">
          <a:xfrm>
            <a:off x="755576" y="6320933"/>
            <a:ext cx="41764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b="1" dirty="0">
                <a:solidFill>
                  <a:srgbClr val="FF0066"/>
                </a:solidFill>
              </a:rPr>
              <a:t>燃料の</a:t>
            </a:r>
            <a:r>
              <a:rPr lang="ja-JP" altLang="en-US" sz="2600" b="1" dirty="0" smtClean="0">
                <a:solidFill>
                  <a:srgbClr val="FF0066"/>
                </a:solidFill>
              </a:rPr>
              <a:t>節約</a:t>
            </a:r>
            <a:r>
              <a:rPr lang="ja-JP" altLang="en-US" sz="2600" b="1" dirty="0">
                <a:solidFill>
                  <a:srgbClr val="FF0066"/>
                </a:solidFill>
              </a:rPr>
              <a:t>　</a:t>
            </a:r>
            <a:r>
              <a:rPr lang="ja-JP" altLang="en-US" sz="2600" b="1" dirty="0" smtClean="0">
                <a:solidFill>
                  <a:srgbClr val="FF0066"/>
                </a:solidFill>
              </a:rPr>
              <a:t>安全性</a:t>
            </a:r>
            <a:r>
              <a:rPr lang="ja-JP" altLang="en-US" sz="2600" b="1" dirty="0">
                <a:solidFill>
                  <a:srgbClr val="FF0066"/>
                </a:solidFill>
              </a:rPr>
              <a:t>の向上</a:t>
            </a:r>
          </a:p>
        </p:txBody>
      </p:sp>
      <p:sp>
        <p:nvSpPr>
          <p:cNvPr id="9" name="右矢印 8"/>
          <p:cNvSpPr/>
          <p:nvPr/>
        </p:nvSpPr>
        <p:spPr>
          <a:xfrm>
            <a:off x="3851920" y="2564904"/>
            <a:ext cx="430560" cy="288032"/>
          </a:xfrm>
          <a:prstGeom prst="rightArrow">
            <a:avLst/>
          </a:prstGeom>
          <a:solidFill>
            <a:srgbClr val="24E861"/>
          </a:solidFill>
          <a:ln>
            <a:solidFill>
              <a:srgbClr val="24E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4427984" y="2420888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FFC000"/>
                </a:solidFill>
                <a:latin typeface="HG創英角ｺﾞｼｯｸUB" pitchFamily="49" charset="-128"/>
                <a:ea typeface="HG創英角ｺﾞｼｯｸUB" pitchFamily="49" charset="-128"/>
              </a:rPr>
              <a:t>325</a:t>
            </a:r>
            <a:r>
              <a:rPr lang="ja-JP" altLang="en-US" sz="2800" dirty="0" smtClean="0">
                <a:solidFill>
                  <a:srgbClr val="FFC000"/>
                </a:solidFill>
                <a:latin typeface="HG創英角ｺﾞｼｯｸUB" pitchFamily="49" charset="-128"/>
                <a:ea typeface="HG創英角ｺﾞｼｯｸUB" pitchFamily="49" charset="-128"/>
              </a:rPr>
              <a:t>回</a:t>
            </a:r>
            <a:endParaRPr lang="ja-JP" altLang="en-US" sz="2800" dirty="0">
              <a:solidFill>
                <a:srgbClr val="FFC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851920" y="4149080"/>
            <a:ext cx="432048" cy="288032"/>
          </a:xfrm>
          <a:prstGeom prst="rightArrow">
            <a:avLst/>
          </a:prstGeom>
          <a:solidFill>
            <a:srgbClr val="24E861"/>
          </a:solidFill>
          <a:ln>
            <a:solidFill>
              <a:srgbClr val="24E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4427984" y="4005064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rgbClr val="FFC000"/>
                </a:solidFill>
                <a:latin typeface="HG創英角ｺﾞｼｯｸUB" pitchFamily="49" charset="-128"/>
                <a:ea typeface="HG創英角ｺﾞｼｯｸUB" pitchFamily="49" charset="-128"/>
              </a:rPr>
              <a:t>100</a:t>
            </a:r>
            <a:r>
              <a:rPr lang="ja-JP" altLang="en-US" sz="2800" dirty="0" smtClean="0">
                <a:solidFill>
                  <a:srgbClr val="FFC000"/>
                </a:solidFill>
                <a:latin typeface="HG創英角ｺﾞｼｯｸUB" pitchFamily="49" charset="-128"/>
                <a:ea typeface="HG創英角ｺﾞｼｯｸUB" pitchFamily="49" charset="-128"/>
              </a:rPr>
              <a:t>回</a:t>
            </a:r>
            <a:endParaRPr lang="ja-JP" altLang="en-US" sz="2800" dirty="0">
              <a:solidFill>
                <a:srgbClr val="FFC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9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2"/>
          <p:cNvSpPr txBox="1">
            <a:spLocks noChangeArrowheads="1"/>
          </p:cNvSpPr>
          <p:nvPr/>
        </p:nvSpPr>
        <p:spPr bwMode="auto">
          <a:xfrm>
            <a:off x="395536" y="1143903"/>
            <a:ext cx="403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600" dirty="0" smtClean="0"/>
              <a:t>①</a:t>
            </a:r>
            <a:r>
              <a:rPr lang="ja-JP" altLang="en-US" sz="2600" dirty="0"/>
              <a:t>建設場所</a:t>
            </a:r>
            <a:endParaRPr lang="en-US" altLang="ja-JP" sz="2600" dirty="0"/>
          </a:p>
          <a:p>
            <a:pPr eaLnBrk="1" hangingPunct="1"/>
            <a:r>
              <a:rPr lang="ja-JP" altLang="en-US" sz="2600" b="1" dirty="0" smtClean="0"/>
              <a:t>　</a:t>
            </a:r>
            <a:r>
              <a:rPr lang="ja-JP" altLang="en-US" sz="2600" dirty="0" smtClean="0"/>
              <a:t>条件　・暗い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　　　・昼と夜の温度差が　　　　　　　　　</a:t>
            </a:r>
            <a:endParaRPr lang="en-US" altLang="ja-JP" sz="2600" dirty="0" smtClean="0"/>
          </a:p>
          <a:p>
            <a:pPr eaLnBrk="1" hangingPunct="1"/>
            <a:r>
              <a:rPr lang="ja-JP" altLang="en-US" sz="2600" dirty="0" smtClean="0"/>
              <a:t>　　　　　  小さい</a:t>
            </a:r>
            <a:endParaRPr lang="en-US" altLang="ja-JP" sz="2600" dirty="0" smtClean="0"/>
          </a:p>
          <a:p>
            <a:pPr eaLnBrk="1" hangingPunct="1"/>
            <a:r>
              <a:rPr lang="ja-JP" altLang="en-US" sz="2600" b="1" dirty="0" smtClean="0"/>
              <a:t>　　　　　</a:t>
            </a:r>
            <a:r>
              <a:rPr lang="ja-JP" altLang="en-US" sz="2600" dirty="0" smtClean="0"/>
              <a:t>・望遠鏡を－</a:t>
            </a:r>
            <a:r>
              <a:rPr lang="en-US" altLang="ja-JP" sz="2600" dirty="0" smtClean="0"/>
              <a:t>220</a:t>
            </a:r>
            <a:r>
              <a:rPr lang="ja-JP" altLang="en-US" sz="2600" dirty="0" smtClean="0"/>
              <a:t>℃</a:t>
            </a:r>
            <a:endParaRPr lang="en-US" altLang="ja-JP" sz="2600" dirty="0" smtClean="0"/>
          </a:p>
          <a:p>
            <a:pPr eaLnBrk="1" hangingPunct="1"/>
            <a:r>
              <a:rPr lang="en-US" altLang="ja-JP" sz="2600" dirty="0" smtClean="0"/>
              <a:t>              </a:t>
            </a:r>
            <a:r>
              <a:rPr lang="ja-JP" altLang="en-US" sz="2600" dirty="0" smtClean="0"/>
              <a:t>以下に保てる</a:t>
            </a:r>
            <a:endParaRPr lang="en-US" altLang="ja-JP" sz="2600" dirty="0" smtClean="0"/>
          </a:p>
          <a:p>
            <a:pPr eaLnBrk="1" hangingPunct="1"/>
            <a:r>
              <a:rPr lang="ja-JP" altLang="en-US" sz="2600" b="1" dirty="0" smtClean="0"/>
              <a:t>　　　　　</a:t>
            </a:r>
            <a:r>
              <a:rPr lang="ja-JP" altLang="en-US" sz="2600" dirty="0" smtClean="0"/>
              <a:t>・観測時間が長い</a:t>
            </a:r>
            <a:endParaRPr lang="en-US" altLang="ja-JP" sz="2600" b="1" dirty="0" smtClean="0"/>
          </a:p>
          <a:p>
            <a:pPr eaLnBrk="1" hangingPunct="1"/>
            <a:endParaRPr lang="en-US" altLang="ja-JP" sz="26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960" y="437763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b="1" dirty="0" smtClean="0"/>
              <a:t>（２）建設</a:t>
            </a:r>
            <a:endParaRPr lang="en-US" altLang="ja-JP" sz="3000" b="1" dirty="0" smtClean="0"/>
          </a:p>
          <a:p>
            <a:endParaRPr kumimoji="1" lang="ja-JP" altLang="en-US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02747"/>
              </p:ext>
            </p:extLst>
          </p:nvPr>
        </p:nvGraphicFramePr>
        <p:xfrm>
          <a:off x="4427984" y="692696"/>
          <a:ext cx="4392488" cy="2950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396"/>
                <a:gridCol w="882154"/>
                <a:gridCol w="872493"/>
                <a:gridCol w="1110445"/>
              </a:tblGrid>
              <a:tr h="390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表側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裏側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永久影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温度差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×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×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○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適正温度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×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×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b="1" kern="100" dirty="0">
                          <a:solidFill>
                            <a:srgbClr val="FF3300"/>
                          </a:solidFill>
                          <a:effectLst/>
                        </a:rPr>
                        <a:t>◎</a:t>
                      </a:r>
                      <a:endParaRPr lang="ja-JP" sz="2400" b="1" kern="100" dirty="0">
                        <a:solidFill>
                          <a:srgbClr val="FF33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観測範囲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○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○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△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観測時間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△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△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b="1" kern="100" dirty="0">
                          <a:solidFill>
                            <a:srgbClr val="FF3300"/>
                          </a:solidFill>
                          <a:effectLst/>
                        </a:rPr>
                        <a:t>◎</a:t>
                      </a:r>
                      <a:endParaRPr lang="ja-JP" sz="2400" b="1" kern="100" dirty="0">
                        <a:solidFill>
                          <a:srgbClr val="FF330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建設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○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△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×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発電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△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△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×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通信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○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×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×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下矢印 15"/>
          <p:cNvSpPr/>
          <p:nvPr/>
        </p:nvSpPr>
        <p:spPr>
          <a:xfrm>
            <a:off x="1547664" y="4221088"/>
            <a:ext cx="2448272" cy="1008112"/>
          </a:xfrm>
          <a:prstGeom prst="downArrow">
            <a:avLst>
              <a:gd name="adj1" fmla="val 36923"/>
              <a:gd name="adj2" fmla="val 5922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67544" y="5085184"/>
            <a:ext cx="41399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600" b="1" dirty="0" smtClean="0"/>
              <a:t>南極の</a:t>
            </a:r>
            <a:endParaRPr lang="en-US" altLang="ja-JP" sz="2600" b="1" dirty="0" smtClean="0"/>
          </a:p>
          <a:p>
            <a:r>
              <a:rPr lang="ja-JP" altLang="en-US" sz="2800" dirty="0" smtClean="0">
                <a:solidFill>
                  <a:srgbClr val="FF0066"/>
                </a:solidFill>
              </a:rPr>
              <a:t>　シャックルトンクレーター</a:t>
            </a:r>
            <a:endParaRPr lang="en-US" altLang="ja-JP" sz="2800" dirty="0" smtClean="0">
              <a:solidFill>
                <a:srgbClr val="FF0066"/>
              </a:solidFill>
            </a:endParaRPr>
          </a:p>
          <a:p>
            <a:r>
              <a:rPr lang="ja-JP" altLang="en-US" sz="2800" b="1" dirty="0" smtClean="0"/>
              <a:t>　　　　　　　　　</a:t>
            </a:r>
            <a:r>
              <a:rPr lang="ja-JP" altLang="en-US" sz="2600" dirty="0" smtClean="0"/>
              <a:t>が適している。</a:t>
            </a:r>
            <a:endParaRPr lang="ja-JP" altLang="en-US" sz="26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0374"/>
            <a:ext cx="3456384" cy="2949654"/>
          </a:xfrm>
          <a:prstGeom prst="rect">
            <a:avLst/>
          </a:prstGeom>
          <a:ln w="25400">
            <a:noFill/>
          </a:ln>
        </p:spPr>
      </p:pic>
      <p:sp>
        <p:nvSpPr>
          <p:cNvPr id="19" name="正方形/長方形 18"/>
          <p:cNvSpPr/>
          <p:nvPr/>
        </p:nvSpPr>
        <p:spPr>
          <a:xfrm>
            <a:off x="6444208" y="6525344"/>
            <a:ext cx="201439" cy="11896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なぜ月か_ポスター発表用_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なぜ月か_ポスター発表用_[1]</Template>
  <TotalTime>354</TotalTime>
  <Words>508</Words>
  <Application>Microsoft Office PowerPoint</Application>
  <PresentationFormat>画面に合わせる (4:3)</PresentationFormat>
  <Paragraphs>217</Paragraphs>
  <Slides>15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なぜ月か_ポスター発表用_[1]</vt:lpstr>
      <vt:lpstr>PowerPoint プレゼンテーション</vt:lpstr>
      <vt:lpstr>(1)動機</vt:lpstr>
      <vt:lpstr>PowerPoint プレゼンテーション</vt:lpstr>
      <vt:lpstr>PowerPoint プレゼンテーション</vt:lpstr>
      <vt:lpstr>PowerPoint プレゼンテーション</vt:lpstr>
      <vt:lpstr>(2)観測方向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４．今後の課題</vt:lpstr>
      <vt:lpstr>５．最後に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動機</dc:title>
  <dc:creator>miyuki</dc:creator>
  <cp:lastModifiedBy>miyuki</cp:lastModifiedBy>
  <cp:revision>28</cp:revision>
  <dcterms:created xsi:type="dcterms:W3CDTF">2011-02-19T17:35:50Z</dcterms:created>
  <dcterms:modified xsi:type="dcterms:W3CDTF">2011-03-12T11:13:00Z</dcterms:modified>
</cp:coreProperties>
</file>