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57" r:id="rId3"/>
    <p:sldId id="256" r:id="rId4"/>
    <p:sldId id="260" r:id="rId5"/>
    <p:sldId id="279" r:id="rId6"/>
    <p:sldId id="280" r:id="rId7"/>
    <p:sldId id="282" r:id="rId8"/>
    <p:sldId id="28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24E861"/>
    <a:srgbClr val="F46F0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53" d="100"/>
          <a:sy n="53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2B3A6-5FA6-47D3-96E4-888999A74930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7007E-210C-469C-A37F-716B53502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84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23DEAA6-C6A5-4F79-916F-EEAD0B4C4A75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E66D347-345B-414B-9644-0CD2971A08A8}" type="slidenum">
              <a:rPr lang="ja-JP" altLang="en-US" smtClean="0"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ja-JP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12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15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0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3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8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55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71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2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5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38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97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E6BAA-F81D-48F3-A46B-97731A33A3F4}" type="datetimeFigureOut">
              <a:rPr kumimoji="1" lang="ja-JP" altLang="en-US" smtClean="0"/>
              <a:t>2011/3/29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08506-132E-4226-8950-7F48DFD3A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87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500" y="3284984"/>
            <a:ext cx="8964613" cy="1080120"/>
          </a:xfrm>
        </p:spPr>
        <p:txBody>
          <a:bodyPr/>
          <a:lstStyle/>
          <a:p>
            <a:pPr eaLnBrk="1" hangingPunct="1"/>
            <a:r>
              <a:rPr lang="ja-JP" altLang="en-US" sz="5400" b="1" dirty="0" smtClean="0"/>
              <a:t>～ファーストスターを探れ！～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971550" y="620688"/>
            <a:ext cx="7272338" cy="2592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ja-JP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ＭＳ Ｐゴシック"/>
                <a:ea typeface="ＭＳ Ｐゴシック"/>
              </a:rPr>
              <a:t>月面天文台</a:t>
            </a:r>
          </a:p>
          <a:p>
            <a:pPr algn="ctr">
              <a:defRPr/>
            </a:pPr>
            <a:r>
              <a:rPr lang="en-US" altLang="ja-JP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ＭＳ Ｐゴシック"/>
                <a:ea typeface="ＭＳ Ｐゴシック"/>
              </a:rPr>
              <a:t>『</a:t>
            </a:r>
            <a:r>
              <a:rPr lang="en-US" altLang="ja-JP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ＭＳ Ｐゴシック"/>
                <a:ea typeface="ＭＳ Ｐゴシック"/>
              </a:rPr>
              <a:t>Moooooo</a:t>
            </a:r>
            <a:r>
              <a:rPr lang="ja-JP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ＭＳ Ｐゴシック"/>
                <a:ea typeface="ＭＳ Ｐゴシック"/>
              </a:rPr>
              <a:t>Ｎ</a:t>
            </a:r>
            <a:r>
              <a:rPr lang="en-US" altLang="ja-JP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ＭＳ Ｐゴシック"/>
                <a:ea typeface="ＭＳ Ｐゴシック"/>
              </a:rPr>
              <a:t>』</a:t>
            </a:r>
            <a:endParaRPr lang="ja-JP" alt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ＭＳ Ｐゴシック"/>
              <a:ea typeface="ＭＳ Ｐゴシック"/>
            </a:endParaRPr>
          </a:p>
        </p:txBody>
      </p:sp>
      <p:sp>
        <p:nvSpPr>
          <p:cNvPr id="2" name="テキスト ボックス 6"/>
          <p:cNvSpPr txBox="1">
            <a:spLocks noChangeArrowheads="1"/>
          </p:cNvSpPr>
          <p:nvPr/>
        </p:nvSpPr>
        <p:spPr bwMode="auto">
          <a:xfrm>
            <a:off x="2052240" y="4135139"/>
            <a:ext cx="576012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ja-JP" sz="3200" b="1" dirty="0"/>
              <a:t>第</a:t>
            </a:r>
            <a:r>
              <a:rPr lang="en-US" altLang="ja-JP" sz="3200" b="1" dirty="0"/>
              <a:t>9</a:t>
            </a:r>
            <a:r>
              <a:rPr lang="ja-JP" altLang="ja-JP" sz="3200" b="1" dirty="0"/>
              <a:t>回</a:t>
            </a:r>
            <a:r>
              <a:rPr lang="ja-JP" altLang="ja-JP" sz="3200" b="1" dirty="0" err="1"/>
              <a:t>きみっしょん</a:t>
            </a:r>
            <a:r>
              <a:rPr lang="en-US" altLang="ja-JP" sz="3200" b="1" dirty="0"/>
              <a:t>A</a:t>
            </a:r>
            <a:r>
              <a:rPr lang="ja-JP" altLang="ja-JP" sz="3200" b="1" dirty="0" smtClean="0"/>
              <a:t>班</a:t>
            </a:r>
            <a:r>
              <a:rPr lang="en-US" altLang="ja-JP" sz="3200" b="1" dirty="0"/>
              <a:t> </a:t>
            </a:r>
            <a:endParaRPr lang="ja-JP" altLang="ja-JP" sz="3200" dirty="0"/>
          </a:p>
          <a:p>
            <a:r>
              <a:rPr lang="ja-JP" altLang="en-US" sz="2200" b="1" dirty="0"/>
              <a:t>　</a:t>
            </a:r>
            <a:r>
              <a:rPr lang="ja-JP" altLang="ja-JP" sz="2200" b="1" dirty="0" smtClean="0"/>
              <a:t>相</a:t>
            </a:r>
            <a:r>
              <a:rPr lang="ja-JP" altLang="ja-JP" sz="2200" b="1" dirty="0"/>
              <a:t>羽祇亮（高１</a:t>
            </a:r>
            <a:r>
              <a:rPr lang="ja-JP" altLang="ja-JP" sz="2200" b="1" dirty="0" smtClean="0"/>
              <a:t>）</a:t>
            </a:r>
            <a:r>
              <a:rPr lang="ja-JP" altLang="en-US" sz="2200" b="1" dirty="0" smtClean="0"/>
              <a:t>　　</a:t>
            </a:r>
            <a:r>
              <a:rPr lang="ja-JP" altLang="ja-JP" sz="2200" b="1" dirty="0" smtClean="0"/>
              <a:t>栃木</a:t>
            </a:r>
            <a:r>
              <a:rPr lang="ja-JP" altLang="ja-JP" sz="2200" b="1" dirty="0"/>
              <a:t>県立宇都宮高校</a:t>
            </a:r>
            <a:r>
              <a:rPr lang="en-US" altLang="ja-JP" sz="2200" b="1" dirty="0"/>
              <a:t>	</a:t>
            </a:r>
            <a:r>
              <a:rPr lang="ja-JP" altLang="ja-JP" sz="2200" b="1" dirty="0"/>
              <a:t>　</a:t>
            </a:r>
            <a:endParaRPr lang="en-US" altLang="ja-JP" sz="2200" b="1" dirty="0" smtClean="0"/>
          </a:p>
          <a:p>
            <a:r>
              <a:rPr lang="ja-JP" altLang="en-US" sz="2200" b="1" dirty="0" smtClean="0"/>
              <a:t>　</a:t>
            </a:r>
            <a:r>
              <a:rPr lang="ja-JP" altLang="ja-JP" sz="2200" b="1" dirty="0" smtClean="0"/>
              <a:t>飯田</a:t>
            </a:r>
            <a:r>
              <a:rPr lang="ja-JP" altLang="ja-JP" sz="2200" b="1" dirty="0"/>
              <a:t>美幸（高２）　</a:t>
            </a:r>
            <a:r>
              <a:rPr lang="ja-JP" altLang="en-US" sz="2200" b="1" dirty="0" smtClean="0"/>
              <a:t>　</a:t>
            </a:r>
            <a:r>
              <a:rPr lang="ja-JP" altLang="ja-JP" sz="2200" b="1" dirty="0" smtClean="0"/>
              <a:t>茨城</a:t>
            </a:r>
            <a:r>
              <a:rPr lang="ja-JP" altLang="ja-JP" sz="2200" b="1" dirty="0"/>
              <a:t>県立竹園高校</a:t>
            </a:r>
            <a:endParaRPr lang="ja-JP" altLang="ja-JP" sz="2200" dirty="0"/>
          </a:p>
          <a:p>
            <a:r>
              <a:rPr lang="ja-JP" altLang="en-US" sz="2200" b="1" dirty="0" smtClean="0"/>
              <a:t>　</a:t>
            </a:r>
            <a:r>
              <a:rPr lang="ja-JP" altLang="ja-JP" sz="2200" b="1" dirty="0" smtClean="0"/>
              <a:t>栗原</a:t>
            </a:r>
            <a:r>
              <a:rPr lang="ja-JP" altLang="ja-JP" sz="2200" b="1" dirty="0"/>
              <a:t>佑典（高２</a:t>
            </a:r>
            <a:r>
              <a:rPr lang="ja-JP" altLang="ja-JP" sz="2200" b="1" dirty="0" smtClean="0"/>
              <a:t>）</a:t>
            </a:r>
            <a:r>
              <a:rPr lang="ja-JP" altLang="en-US" sz="2200" b="1" dirty="0" smtClean="0"/>
              <a:t>　　</a:t>
            </a:r>
            <a:r>
              <a:rPr lang="ja-JP" altLang="ja-JP" sz="2200" b="1" dirty="0" smtClean="0"/>
              <a:t>埼玉</a:t>
            </a:r>
            <a:r>
              <a:rPr lang="ja-JP" altLang="ja-JP" sz="2200" b="1" dirty="0"/>
              <a:t>県立熊谷</a:t>
            </a:r>
            <a:r>
              <a:rPr lang="ja-JP" altLang="ja-JP" sz="2200" b="1" dirty="0" smtClean="0"/>
              <a:t>高校</a:t>
            </a:r>
            <a:r>
              <a:rPr lang="ja-JP" altLang="ja-JP" sz="2200" b="1" dirty="0"/>
              <a:t>　</a:t>
            </a:r>
            <a:r>
              <a:rPr lang="en-US" altLang="ja-JP" sz="2200" b="1" dirty="0"/>
              <a:t>	</a:t>
            </a:r>
            <a:r>
              <a:rPr lang="ja-JP" altLang="ja-JP" sz="2200" b="1" dirty="0"/>
              <a:t>　</a:t>
            </a:r>
            <a:endParaRPr lang="en-US" altLang="ja-JP" sz="2200" b="1" dirty="0" smtClean="0"/>
          </a:p>
          <a:p>
            <a:r>
              <a:rPr lang="ja-JP" altLang="en-US" sz="2200" b="1" dirty="0" smtClean="0"/>
              <a:t>　</a:t>
            </a:r>
            <a:r>
              <a:rPr lang="ja-JP" altLang="ja-JP" sz="2200" b="1" dirty="0" smtClean="0"/>
              <a:t>小林</a:t>
            </a:r>
            <a:r>
              <a:rPr lang="ja-JP" altLang="ja-JP" sz="2200" b="1" dirty="0"/>
              <a:t>千鶴（高２）　</a:t>
            </a:r>
            <a:r>
              <a:rPr lang="ja-JP" altLang="en-US" sz="2200" b="1" dirty="0" smtClean="0"/>
              <a:t>　</a:t>
            </a:r>
            <a:r>
              <a:rPr lang="ja-JP" altLang="ja-JP" sz="2200" b="1" dirty="0" smtClean="0"/>
              <a:t>愛媛県</a:t>
            </a:r>
            <a:r>
              <a:rPr lang="ja-JP" altLang="ja-JP" sz="2200" b="1" dirty="0"/>
              <a:t>立松山中央高校</a:t>
            </a:r>
            <a:endParaRPr lang="ja-JP" altLang="ja-JP" sz="2200" dirty="0"/>
          </a:p>
          <a:p>
            <a:r>
              <a:rPr lang="ja-JP" altLang="en-US" sz="2200" b="1" dirty="0" smtClean="0"/>
              <a:t>　</a:t>
            </a:r>
            <a:r>
              <a:rPr lang="ja-JP" altLang="ja-JP" sz="2200" b="1" dirty="0" smtClean="0"/>
              <a:t>永井</a:t>
            </a:r>
            <a:r>
              <a:rPr lang="ja-JP" altLang="ja-JP" sz="2200" b="1" dirty="0"/>
              <a:t>悠真（高２</a:t>
            </a:r>
            <a:r>
              <a:rPr lang="ja-JP" altLang="ja-JP" sz="2200" b="1" dirty="0" smtClean="0"/>
              <a:t>）</a:t>
            </a:r>
            <a:r>
              <a:rPr lang="ja-JP" altLang="en-US" sz="2200" b="1" dirty="0" smtClean="0"/>
              <a:t>　　</a:t>
            </a:r>
            <a:r>
              <a:rPr lang="ja-JP" altLang="ja-JP" sz="2200" b="1" dirty="0" smtClean="0"/>
              <a:t>埼玉</a:t>
            </a:r>
            <a:r>
              <a:rPr lang="ja-JP" altLang="ja-JP" sz="2200" b="1" dirty="0"/>
              <a:t>県立浦和北高校</a:t>
            </a:r>
            <a:r>
              <a:rPr lang="en-US" altLang="ja-JP" sz="2200" b="1" dirty="0"/>
              <a:t>	</a:t>
            </a:r>
            <a:r>
              <a:rPr lang="ja-JP" altLang="ja-JP" sz="2200" b="1" dirty="0"/>
              <a:t>　</a:t>
            </a:r>
            <a:endParaRPr lang="en-US" altLang="ja-JP" sz="2200" b="1" dirty="0" smtClean="0"/>
          </a:p>
          <a:p>
            <a:r>
              <a:rPr lang="ja-JP" altLang="en-US" sz="2200" b="1" dirty="0" smtClean="0"/>
              <a:t>　</a:t>
            </a:r>
            <a:r>
              <a:rPr lang="ja-JP" altLang="ja-JP" sz="2200" b="1" dirty="0" smtClean="0"/>
              <a:t>福本菜々</a:t>
            </a:r>
            <a:r>
              <a:rPr lang="ja-JP" altLang="ja-JP" sz="2200" b="1" dirty="0"/>
              <a:t>美（</a:t>
            </a:r>
            <a:r>
              <a:rPr lang="ja-JP" altLang="ja-JP" sz="2200" b="1" dirty="0" smtClean="0"/>
              <a:t>高</a:t>
            </a:r>
            <a:r>
              <a:rPr lang="ja-JP" altLang="en-US" sz="2200" b="1" dirty="0" smtClean="0"/>
              <a:t>１</a:t>
            </a:r>
            <a:r>
              <a:rPr lang="ja-JP" altLang="ja-JP" sz="2200" b="1" dirty="0" smtClean="0"/>
              <a:t>）</a:t>
            </a:r>
            <a:r>
              <a:rPr lang="ja-JP" altLang="en-US" sz="2200" b="1" dirty="0"/>
              <a:t> </a:t>
            </a:r>
            <a:r>
              <a:rPr lang="ja-JP" altLang="ja-JP" sz="2200" b="1" dirty="0" smtClean="0"/>
              <a:t>私立済</a:t>
            </a:r>
            <a:r>
              <a:rPr lang="ja-JP" altLang="ja-JP" sz="2200" b="1" dirty="0"/>
              <a:t>美高校</a:t>
            </a:r>
            <a:endParaRPr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19400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7504" y="548680"/>
            <a:ext cx="2189958" cy="754176"/>
          </a:xfrm>
        </p:spPr>
        <p:txBody>
          <a:bodyPr>
            <a:normAutofit/>
          </a:bodyPr>
          <a:lstStyle/>
          <a:p>
            <a:r>
              <a:rPr lang="en-US" altLang="ja-JP" sz="3000" b="1" dirty="0" smtClean="0"/>
              <a:t>(1)</a:t>
            </a:r>
            <a:r>
              <a:rPr lang="ja-JP" altLang="en-US" sz="3000" b="1" dirty="0" smtClean="0"/>
              <a:t>動機</a:t>
            </a:r>
            <a:endParaRPr kumimoji="1" lang="ja-JP" altLang="en-US" sz="3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6127" y="192696"/>
            <a:ext cx="231505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300" b="1" dirty="0" smtClean="0"/>
              <a:t>１．はじめに</a:t>
            </a:r>
            <a:endParaRPr kumimoji="1" lang="ja-JP" altLang="en-US" sz="3300" b="1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30269" y="3924512"/>
            <a:ext cx="2169523" cy="728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000" b="1" dirty="0" smtClean="0"/>
              <a:t>(2)</a:t>
            </a:r>
            <a:r>
              <a:rPr lang="ja-JP" altLang="en-US" sz="3000" b="1" dirty="0" smtClean="0"/>
              <a:t>研究成果</a:t>
            </a:r>
            <a:endParaRPr lang="ja-JP" altLang="en-US" sz="3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4696688"/>
            <a:ext cx="849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600" dirty="0" smtClean="0"/>
              <a:t>ファーストスター</a:t>
            </a:r>
            <a:r>
              <a:rPr lang="ja-JP" altLang="ja-JP" sz="2600" dirty="0"/>
              <a:t>は</a:t>
            </a:r>
            <a:r>
              <a:rPr lang="ja-JP" altLang="ja-JP" sz="2600" dirty="0" smtClean="0"/>
              <a:t>地球から</a:t>
            </a:r>
            <a:r>
              <a:rPr lang="en-US" altLang="ja-JP" sz="2600" dirty="0">
                <a:solidFill>
                  <a:srgbClr val="FF0066"/>
                </a:solidFill>
              </a:rPr>
              <a:t>13</a:t>
            </a:r>
            <a:r>
              <a:rPr lang="ja-JP" altLang="ja-JP" sz="2600" dirty="0">
                <a:solidFill>
                  <a:srgbClr val="FF0066"/>
                </a:solidFill>
              </a:rPr>
              <a:t>０億光年以上の彼方</a:t>
            </a:r>
            <a:r>
              <a:rPr lang="ja-JP" altLang="ja-JP" sz="2600" dirty="0"/>
              <a:t>に</a:t>
            </a:r>
            <a:r>
              <a:rPr lang="ja-JP" altLang="ja-JP" sz="2600" dirty="0" smtClean="0"/>
              <a:t>ある</a:t>
            </a:r>
            <a:r>
              <a:rPr lang="ja-JP" altLang="en-US" sz="2600" dirty="0" smtClean="0"/>
              <a:t>。</a:t>
            </a:r>
            <a:endParaRPr lang="en-US" altLang="ja-JP" sz="2600" dirty="0"/>
          </a:p>
          <a:p>
            <a:endParaRPr lang="en-US" altLang="ja-JP" sz="26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21121" y="1113764"/>
            <a:ext cx="624722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600" dirty="0" smtClean="0"/>
              <a:t>『</a:t>
            </a:r>
            <a:r>
              <a:rPr kumimoji="1" lang="ja-JP" altLang="en-US" sz="2600" dirty="0" smtClean="0"/>
              <a:t>宇宙の</a:t>
            </a:r>
            <a:r>
              <a:rPr lang="ja-JP" altLang="en-US" sz="2600" dirty="0" smtClean="0"/>
              <a:t>始まりはどうなっていたのだろう？</a:t>
            </a:r>
            <a:r>
              <a:rPr lang="en-US" altLang="ja-JP" sz="2600" dirty="0" smtClean="0"/>
              <a:t>』</a:t>
            </a:r>
          </a:p>
          <a:p>
            <a:pPr algn="ctr"/>
            <a:endParaRPr kumimoji="1" lang="en-US" altLang="ja-JP" sz="2600" dirty="0"/>
          </a:p>
          <a:p>
            <a:pPr algn="ctr"/>
            <a:r>
              <a:rPr lang="ja-JP" altLang="en-US" sz="2600" dirty="0" smtClean="0">
                <a:solidFill>
                  <a:srgbClr val="FF0066"/>
                </a:solidFill>
              </a:rPr>
              <a:t>天文台の建設</a:t>
            </a:r>
            <a:endParaRPr lang="en-US" altLang="ja-JP" sz="2600" dirty="0" smtClean="0">
              <a:solidFill>
                <a:srgbClr val="FF0066"/>
              </a:solidFill>
            </a:endParaRPr>
          </a:p>
          <a:p>
            <a:pPr algn="ctr"/>
            <a:endParaRPr kumimoji="1" lang="en-US" altLang="ja-JP" sz="2600" dirty="0"/>
          </a:p>
          <a:p>
            <a:pPr algn="ctr"/>
            <a:r>
              <a:rPr lang="ja-JP" altLang="en-US" sz="2600" dirty="0" smtClean="0"/>
              <a:t>宇宙の始まりを知る手掛かりとなる</a:t>
            </a:r>
            <a:endParaRPr lang="en-US" altLang="ja-JP" sz="2600" dirty="0" smtClean="0"/>
          </a:p>
          <a:p>
            <a:pPr algn="ctr"/>
            <a:r>
              <a:rPr lang="ja-JP" altLang="en-US" sz="2600" dirty="0" smtClean="0">
                <a:solidFill>
                  <a:srgbClr val="FF0066"/>
                </a:solidFill>
              </a:rPr>
              <a:t>ファーストスターの発見</a:t>
            </a:r>
            <a:r>
              <a:rPr lang="ja-JP" altLang="en-US" sz="2600" dirty="0" smtClean="0"/>
              <a:t>を目指す！！</a:t>
            </a:r>
            <a:endParaRPr kumimoji="1" lang="ja-JP" altLang="en-US" sz="2600" dirty="0"/>
          </a:p>
        </p:txBody>
      </p:sp>
      <p:sp>
        <p:nvSpPr>
          <p:cNvPr id="8" name="下矢印 7"/>
          <p:cNvSpPr/>
          <p:nvPr/>
        </p:nvSpPr>
        <p:spPr>
          <a:xfrm>
            <a:off x="4211960" y="1628800"/>
            <a:ext cx="720080" cy="288032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46F0C"/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211960" y="2420888"/>
            <a:ext cx="720080" cy="288032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46F0C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4812" y="5229200"/>
            <a:ext cx="85416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600" dirty="0"/>
              <a:t>現在までに観測されている最も遠い天体</a:t>
            </a:r>
            <a:r>
              <a:rPr lang="ja-JP" altLang="ja-JP" sz="2600" dirty="0" smtClean="0"/>
              <a:t>は</a:t>
            </a:r>
            <a:r>
              <a:rPr lang="ja-JP" altLang="ja-JP" sz="2600" dirty="0" err="1" smtClean="0"/>
              <a:t>ろ</a:t>
            </a:r>
            <a:r>
              <a:rPr lang="ja-JP" altLang="ja-JP" sz="2600" dirty="0"/>
              <a:t>座付近の地球から</a:t>
            </a:r>
            <a:r>
              <a:rPr lang="en-US" altLang="ja-JP" sz="2600" dirty="0"/>
              <a:t>131</a:t>
            </a:r>
            <a:r>
              <a:rPr lang="ja-JP" altLang="ja-JP" sz="2600" dirty="0"/>
              <a:t>億光年離れた天体</a:t>
            </a:r>
            <a:endParaRPr lang="en-US" altLang="ja-JP" sz="2600" dirty="0"/>
          </a:p>
          <a:p>
            <a:r>
              <a:rPr lang="ja-JP" altLang="en-US" sz="2600" dirty="0"/>
              <a:t>　　　　　　　　　</a:t>
            </a:r>
            <a:r>
              <a:rPr lang="ja-JP" altLang="en-US" sz="2600" dirty="0" smtClean="0"/>
              <a:t>→</a:t>
            </a:r>
            <a:r>
              <a:rPr lang="ja-JP" altLang="ja-JP" sz="2600" dirty="0">
                <a:solidFill>
                  <a:srgbClr val="FF0066"/>
                </a:solidFill>
              </a:rPr>
              <a:t>ファーストスターの発見</a:t>
            </a:r>
            <a:r>
              <a:rPr lang="ja-JP" altLang="en-US" sz="2600" dirty="0">
                <a:solidFill>
                  <a:srgbClr val="FF0066"/>
                </a:solidFill>
              </a:rPr>
              <a:t>されてない。</a:t>
            </a:r>
            <a:endParaRPr lang="ja-JP" altLang="ja-JP" sz="2600" dirty="0">
              <a:solidFill>
                <a:srgbClr val="FF0066"/>
              </a:solidFill>
            </a:endParaRPr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21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7544" y="529354"/>
            <a:ext cx="36920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000" b="1" dirty="0" smtClean="0"/>
              <a:t>(3)</a:t>
            </a:r>
            <a:r>
              <a:rPr lang="ja-JP" altLang="en-US" sz="3000" b="1" dirty="0"/>
              <a:t>天文台</a:t>
            </a:r>
            <a:r>
              <a:rPr lang="ja-JP" altLang="en-US" sz="3000" b="1" dirty="0" smtClean="0"/>
              <a:t>の設置場所</a:t>
            </a:r>
            <a:endParaRPr lang="en-US" altLang="ja-JP" sz="3000" b="1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1052736"/>
            <a:ext cx="65527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/>
              <a:t>目的</a:t>
            </a:r>
            <a:endParaRPr lang="en-US" altLang="ja-JP" sz="2600" dirty="0"/>
          </a:p>
          <a:p>
            <a:r>
              <a:rPr lang="ja-JP" altLang="en-US" sz="2600" dirty="0" smtClean="0"/>
              <a:t>　</a:t>
            </a:r>
            <a:r>
              <a:rPr lang="ja-JP" altLang="ja-JP" sz="2600" dirty="0" smtClean="0"/>
              <a:t>ファーストスター</a:t>
            </a:r>
            <a:r>
              <a:rPr lang="ja-JP" altLang="ja-JP" sz="2600" dirty="0"/>
              <a:t>の発見</a:t>
            </a:r>
          </a:p>
          <a:p>
            <a:r>
              <a:rPr lang="ja-JP" altLang="en-US" sz="2600" dirty="0" smtClean="0"/>
              <a:t>　　　↓</a:t>
            </a:r>
            <a:endParaRPr lang="en-US" altLang="ja-JP" sz="2600" dirty="0" smtClean="0"/>
          </a:p>
          <a:p>
            <a:r>
              <a:rPr lang="ja-JP" altLang="en-US" sz="2600" dirty="0"/>
              <a:t>　</a:t>
            </a:r>
            <a:r>
              <a:rPr lang="ja-JP" altLang="en-US" sz="2600" dirty="0" smtClean="0"/>
              <a:t>・</a:t>
            </a:r>
            <a:r>
              <a:rPr lang="ja-JP" altLang="ja-JP" sz="2600" dirty="0" smtClean="0"/>
              <a:t>望遠鏡</a:t>
            </a:r>
            <a:r>
              <a:rPr lang="ja-JP" altLang="ja-JP" sz="2600" dirty="0"/>
              <a:t>を</a:t>
            </a:r>
            <a:r>
              <a:rPr lang="ja-JP" altLang="ja-JP" sz="2600" dirty="0">
                <a:solidFill>
                  <a:srgbClr val="FFC000"/>
                </a:solidFill>
              </a:rPr>
              <a:t>大気の揺らぎが</a:t>
            </a:r>
            <a:r>
              <a:rPr lang="ja-JP" altLang="ja-JP" sz="2600" dirty="0" smtClean="0">
                <a:solidFill>
                  <a:srgbClr val="FFC000"/>
                </a:solidFill>
              </a:rPr>
              <a:t>少ない</a:t>
            </a:r>
            <a:endParaRPr lang="en-US" altLang="ja-JP" sz="2600" dirty="0" smtClean="0">
              <a:solidFill>
                <a:srgbClr val="FFC000"/>
              </a:solidFill>
            </a:endParaRPr>
          </a:p>
          <a:p>
            <a:r>
              <a:rPr lang="ja-JP" altLang="en-US" sz="2600" dirty="0"/>
              <a:t>　</a:t>
            </a:r>
            <a:r>
              <a:rPr lang="ja-JP" altLang="en-US" sz="2600" dirty="0" smtClean="0"/>
              <a:t>・</a:t>
            </a:r>
            <a:r>
              <a:rPr lang="ja-JP" altLang="ja-JP" sz="2600" dirty="0" smtClean="0">
                <a:solidFill>
                  <a:srgbClr val="FFC000"/>
                </a:solidFill>
              </a:rPr>
              <a:t>大型化</a:t>
            </a:r>
            <a:r>
              <a:rPr lang="ja-JP" altLang="ja-JP" sz="2600" dirty="0"/>
              <a:t>する</a:t>
            </a:r>
            <a:r>
              <a:rPr lang="ja-JP" altLang="ja-JP" sz="2600" dirty="0" smtClean="0"/>
              <a:t>必要</a:t>
            </a:r>
            <a:r>
              <a:rPr lang="ja-JP" altLang="en-US" sz="2600" dirty="0" smtClean="0"/>
              <a:t>がある</a:t>
            </a:r>
            <a:endParaRPr lang="ja-JP" altLang="ja-JP" sz="2600" dirty="0"/>
          </a:p>
          <a:p>
            <a:r>
              <a:rPr lang="ja-JP" altLang="en-US" sz="2600" dirty="0" smtClean="0"/>
              <a:t>　　　↓</a:t>
            </a:r>
            <a:endParaRPr lang="en-US" altLang="ja-JP" sz="2600" dirty="0" smtClean="0"/>
          </a:p>
          <a:p>
            <a:r>
              <a:rPr lang="ja-JP" altLang="en-US" sz="2600" dirty="0" smtClean="0"/>
              <a:t>　地球、宇宙天文台、月面天文台を比較！</a:t>
            </a:r>
            <a:endParaRPr lang="en-US" altLang="ja-JP" sz="2600" dirty="0" smtClean="0"/>
          </a:p>
          <a:p>
            <a:endParaRPr kumimoji="1" lang="en-US" altLang="ja-JP" sz="2600" dirty="0" smtClean="0"/>
          </a:p>
          <a:p>
            <a:r>
              <a:rPr lang="ja-JP" altLang="en-US" sz="2600" dirty="0" smtClean="0"/>
              <a:t>　　　</a:t>
            </a:r>
            <a:endParaRPr kumimoji="1" lang="ja-JP" altLang="en-US" sz="2600" dirty="0"/>
          </a:p>
        </p:txBody>
      </p:sp>
      <p:pic>
        <p:nvPicPr>
          <p:cNvPr id="1026" name="Picture 2" descr="mooo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070" y="268503"/>
            <a:ext cx="2832051" cy="266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130722" y="2928831"/>
            <a:ext cx="2185694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4000" tIns="45720" rIns="54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 </a:t>
            </a:r>
            <a:r>
              <a:rPr kumimoji="1" lang="ja-JP" alt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望遠鏡全体像</a:t>
            </a:r>
            <a:endParaRPr kumimoji="1" lang="ja-JP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52664" y="6165304"/>
            <a:ext cx="26436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dirty="0" smtClean="0">
                <a:solidFill>
                  <a:srgbClr val="FF0066"/>
                </a:solidFill>
              </a:rPr>
              <a:t>月が最適</a:t>
            </a:r>
            <a:r>
              <a:rPr kumimoji="1" lang="ja-JP" altLang="en-US" sz="2600" dirty="0" smtClean="0"/>
              <a:t>である。</a:t>
            </a:r>
            <a:endParaRPr kumimoji="1" lang="ja-JP" altLang="en-US" sz="2600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4378885" y="6411525"/>
            <a:ext cx="40913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33517"/>
              </p:ext>
            </p:extLst>
          </p:nvPr>
        </p:nvGraphicFramePr>
        <p:xfrm>
          <a:off x="2195737" y="4161275"/>
          <a:ext cx="4536503" cy="1715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7"/>
                <a:gridCol w="864096"/>
                <a:gridCol w="1296144"/>
                <a:gridCol w="504056"/>
              </a:tblGrid>
              <a:tr h="405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地球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宇宙空間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>
                          <a:effectLst/>
                        </a:rPr>
                        <a:t>月</a:t>
                      </a:r>
                      <a:endParaRPr lang="ja-JP" sz="22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シーイング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×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○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b="1" kern="100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sz="2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altLang="en-US" sz="2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大型化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○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×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b="1" kern="100" dirty="0">
                          <a:solidFill>
                            <a:srgbClr val="FF0000"/>
                          </a:solidFill>
                          <a:effectLst/>
                        </a:rPr>
                        <a:t>○</a:t>
                      </a:r>
                      <a:endParaRPr lang="ja-JP" sz="2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2200" kern="100">
                          <a:effectLst/>
                        </a:rPr>
                        <a:t>ダスト</a:t>
                      </a:r>
                      <a:endParaRPr lang="ja-JP" sz="22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>
                          <a:effectLst/>
                        </a:rPr>
                        <a:t>△</a:t>
                      </a:r>
                      <a:endParaRPr lang="ja-JP" sz="22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○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</a:rPr>
                        <a:t>△</a:t>
                      </a:r>
                      <a:endParaRPr lang="ja-JP" sz="2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2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683568" y="1052736"/>
            <a:ext cx="84969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 smtClean="0"/>
              <a:t>赤方偏移の量を </a:t>
            </a:r>
            <a:r>
              <a:rPr lang="en-US" altLang="ja-JP" sz="2600" dirty="0" smtClean="0"/>
              <a:t>z </a:t>
            </a:r>
            <a:r>
              <a:rPr lang="ja-JP" altLang="en-US" sz="2600" dirty="0" smtClean="0"/>
              <a:t>とすると、現在 </a:t>
            </a:r>
            <a:r>
              <a:rPr lang="en-US" altLang="ja-JP" sz="2600" dirty="0" smtClean="0"/>
              <a:t>z</a:t>
            </a:r>
            <a:r>
              <a:rPr lang="ja-JP" altLang="en-US" sz="2600" dirty="0" smtClean="0"/>
              <a:t> </a:t>
            </a:r>
            <a:r>
              <a:rPr lang="en-US" altLang="ja-JP" sz="2600" dirty="0" smtClean="0"/>
              <a:t>= 8.2</a:t>
            </a:r>
            <a:r>
              <a:rPr lang="ja-JP" altLang="en-US" sz="2600" dirty="0" smtClean="0"/>
              <a:t>の星まで発見。</a:t>
            </a:r>
            <a:endParaRPr lang="en-US" altLang="ja-JP" sz="2600" b="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6890" y="620688"/>
            <a:ext cx="45736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000" b="1" dirty="0" smtClean="0"/>
              <a:t>(1)</a:t>
            </a:r>
            <a:r>
              <a:rPr kumimoji="1" lang="ja-JP" altLang="en-US" sz="3000" b="1" dirty="0" smtClean="0"/>
              <a:t>望遠鏡のレンズの大きさ</a:t>
            </a:r>
            <a:endParaRPr kumimoji="1" lang="ja-JP" altLang="en-US" sz="3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1887" y="188640"/>
            <a:ext cx="132440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000" b="1" dirty="0" smtClean="0"/>
              <a:t>2.</a:t>
            </a:r>
            <a:r>
              <a:rPr kumimoji="1" lang="ja-JP" altLang="en-US" sz="3300" b="1" dirty="0" smtClean="0"/>
              <a:t>観測</a:t>
            </a:r>
            <a:endParaRPr kumimoji="1" lang="ja-JP" altLang="en-US" sz="33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95536" y="2420888"/>
                <a:ext cx="4032387" cy="2776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600" b="0" i="1" smtClean="0">
                        <a:latin typeface="Cambria Math"/>
                      </a:rPr>
                      <m:t>𝐷</m:t>
                    </m:r>
                    <m:r>
                      <a:rPr lang="en-US" altLang="ja-JP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600" b="0" i="1" smtClean="0">
                            <a:latin typeface="Cambria Math"/>
                          </a:rPr>
                          <m:t>𝜆</m:t>
                        </m:r>
                      </m:num>
                      <m:den>
                        <m:r>
                          <a:rPr lang="en-US" altLang="ja-JP" sz="2600" b="0" i="1" smtClean="0">
                            <a:latin typeface="Cambria Math"/>
                          </a:rPr>
                          <m:t>𝜃</m:t>
                        </m:r>
                      </m:den>
                    </m:f>
                  </m:oMath>
                </a14:m>
                <a:r>
                  <a:rPr lang="en-US" altLang="ja-JP" sz="2600" dirty="0" smtClean="0"/>
                  <a:t>…①</a:t>
                </a:r>
                <a:r>
                  <a:rPr lang="ja-JP" altLang="en-US" sz="2600" dirty="0" smtClean="0"/>
                  <a:t>　　　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600" dirty="0">
                        <a:latin typeface="Cambria Math"/>
                      </a:rPr>
                      <m:t>θ</m:t>
                    </m:r>
                    <m:r>
                      <a:rPr lang="en-US" altLang="ja-JP" sz="2600" b="0" i="0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600" b="0" i="1" dirty="0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altLang="ja-JP" sz="2600" b="0" i="1" dirty="0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altLang="ja-JP" sz="2600" dirty="0" smtClean="0"/>
                  <a:t>…②</a:t>
                </a:r>
              </a:p>
              <a:p>
                <a:r>
                  <a:rPr lang="ja-JP" altLang="en-US" sz="2600" dirty="0" smtClean="0"/>
                  <a:t>①、②より、</a:t>
                </a:r>
                <a14:m>
                  <m:oMath xmlns:m="http://schemas.openxmlformats.org/officeDocument/2006/math">
                    <m:r>
                      <a:rPr lang="en-US" altLang="ja-JP" sz="2600" b="0" i="1" smtClean="0">
                        <a:latin typeface="Cambria Math"/>
                      </a:rPr>
                      <m:t>𝐷</m:t>
                    </m:r>
                    <m:r>
                      <a:rPr lang="en-US" altLang="ja-JP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600" b="0" i="1" smtClean="0">
                            <a:latin typeface="Cambria Math"/>
                          </a:rPr>
                          <m:t>𝑟</m:t>
                        </m:r>
                        <m:r>
                          <a:rPr lang="en-US" altLang="ja-JP" sz="2600" b="0" i="1" smtClean="0">
                            <a:latin typeface="Cambria Math"/>
                          </a:rPr>
                          <m:t>𝜆</m:t>
                        </m:r>
                      </m:num>
                      <m:den>
                        <m:r>
                          <a:rPr lang="en-US" altLang="ja-JP" sz="2600" b="0" i="1" smtClean="0"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endParaRPr lang="en-US" altLang="ja-JP" sz="2600" b="0" i="1" dirty="0" smtClean="0">
                  <a:latin typeface="Cambria Math"/>
                </a:endParaRPr>
              </a:p>
              <a:p>
                <a:r>
                  <a:rPr lang="ja-JP" altLang="en-US" sz="2600" b="0" dirty="0" smtClean="0"/>
                  <a:t>∴</a:t>
                </a:r>
                <a14:m>
                  <m:oMath xmlns:m="http://schemas.openxmlformats.org/officeDocument/2006/math">
                    <m:r>
                      <a:rPr lang="en-US" altLang="ja-JP" sz="2600" b="0" i="1" smtClean="0">
                        <a:latin typeface="Cambria Math"/>
                      </a:rPr>
                      <m:t>𝑑</m:t>
                    </m:r>
                    <m:r>
                      <a:rPr lang="en-US" altLang="ja-JP" sz="2600" b="0" i="1" smtClean="0">
                        <a:latin typeface="Cambria Math"/>
                      </a:rPr>
                      <m:t>=2.6×1018</m:t>
                    </m:r>
                  </m:oMath>
                </a14:m>
                <a:r>
                  <a:rPr lang="en-US" altLang="ja-JP" sz="2600" dirty="0" smtClean="0"/>
                  <a:t>m</a:t>
                </a:r>
              </a:p>
              <a:p>
                <a:endParaRPr lang="en-US" altLang="ja-JP" b="0" dirty="0" smtClean="0"/>
              </a:p>
              <a:p>
                <a:endParaRPr lang="en-US" altLang="ja-JP" baseline="-25000" dirty="0" smtClean="0"/>
              </a:p>
              <a:p>
                <a:endParaRPr lang="en-US" altLang="ja-JP" b="0" baseline="-25000" dirty="0" smtClean="0"/>
              </a:p>
              <a:p>
                <a:r>
                  <a:rPr lang="en-US" altLang="ja-JP" b="0" baseline="-25000" dirty="0" smtClean="0"/>
                  <a:t>     </a:t>
                </a:r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420888"/>
                <a:ext cx="4032387" cy="2776337"/>
              </a:xfrm>
              <a:prstGeom prst="rect">
                <a:avLst/>
              </a:prstGeom>
              <a:blipFill rotWithShape="1">
                <a:blip r:embed="rId2"/>
                <a:stretch>
                  <a:fillRect l="-27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4427984" y="2852936"/>
            <a:ext cx="45500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/>
              <a:t>この</a:t>
            </a:r>
            <a:r>
              <a:rPr lang="ja-JP" altLang="en-US" sz="2600" dirty="0"/>
              <a:t>値</a:t>
            </a:r>
            <a:r>
              <a:rPr lang="ja-JP" altLang="en-US" sz="2600" dirty="0" smtClean="0"/>
              <a:t>は</a:t>
            </a:r>
            <a:r>
              <a:rPr lang="ja-JP" altLang="en-US" sz="2600" dirty="0"/>
              <a:t>典型的な</a:t>
            </a:r>
            <a:r>
              <a:rPr lang="ja-JP" altLang="en-US" sz="2600" dirty="0">
                <a:solidFill>
                  <a:srgbClr val="FFC000"/>
                </a:solidFill>
              </a:rPr>
              <a:t>散開星団の大きさと同じ</a:t>
            </a:r>
            <a:r>
              <a:rPr lang="ja-JP" altLang="en-US" sz="2600" dirty="0"/>
              <a:t>である</a:t>
            </a:r>
            <a:r>
              <a:rPr lang="ja-JP" altLang="en-US" sz="2600" dirty="0" smtClean="0"/>
              <a:t>。</a:t>
            </a:r>
            <a:endParaRPr lang="en-US" altLang="ja-JP" sz="2600" dirty="0" smtClean="0"/>
          </a:p>
          <a:p>
            <a:r>
              <a:rPr lang="ja-JP" altLang="en-US" sz="2600" dirty="0" smtClean="0"/>
              <a:t>∴レンズ</a:t>
            </a:r>
            <a:r>
              <a:rPr lang="ja-JP" altLang="en-US" sz="2600" dirty="0"/>
              <a:t>の大きさは</a:t>
            </a:r>
            <a:r>
              <a:rPr lang="en-US" altLang="ja-JP" sz="2600" dirty="0">
                <a:solidFill>
                  <a:srgbClr val="FF0066"/>
                </a:solidFill>
              </a:rPr>
              <a:t>50m</a:t>
            </a:r>
            <a:r>
              <a:rPr lang="ja-JP" altLang="en-US" sz="2600" dirty="0"/>
              <a:t>となる。</a:t>
            </a:r>
            <a:endParaRPr lang="en-US" altLang="ja-JP" sz="2600" dirty="0"/>
          </a:p>
          <a:p>
            <a:endParaRPr kumimoji="1" lang="ja-JP" altLang="en-US" sz="26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6444208" y="1579367"/>
            <a:ext cx="2393510" cy="985537"/>
            <a:chOff x="5220072" y="1115452"/>
            <a:chExt cx="2554772" cy="1089412"/>
          </a:xfrm>
        </p:grpSpPr>
        <p:sp>
          <p:nvSpPr>
            <p:cNvPr id="10" name="円/楕円 9"/>
            <p:cNvSpPr/>
            <p:nvPr/>
          </p:nvSpPr>
          <p:spPr>
            <a:xfrm>
              <a:off x="7020272" y="1484784"/>
              <a:ext cx="288032" cy="7200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/>
            <p:cNvCxnSpPr>
              <a:endCxn id="10" idx="4"/>
            </p:cNvCxnSpPr>
            <p:nvPr/>
          </p:nvCxnSpPr>
          <p:spPr>
            <a:xfrm>
              <a:off x="5220072" y="1844824"/>
              <a:ext cx="1944216" cy="36004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>
              <a:endCxn id="10" idx="0"/>
            </p:cNvCxnSpPr>
            <p:nvPr/>
          </p:nvCxnSpPr>
          <p:spPr>
            <a:xfrm flipV="1">
              <a:off x="5220072" y="1484784"/>
              <a:ext cx="1944216" cy="3600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10" idx="4"/>
            </p:cNvCxnSpPr>
            <p:nvPr/>
          </p:nvCxnSpPr>
          <p:spPr>
            <a:xfrm flipV="1">
              <a:off x="7164288" y="1484784"/>
              <a:ext cx="0" cy="72008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円弧 13"/>
            <p:cNvSpPr/>
            <p:nvPr/>
          </p:nvSpPr>
          <p:spPr>
            <a:xfrm rot="21013488">
              <a:off x="5238515" y="1381005"/>
              <a:ext cx="1953061" cy="567594"/>
            </a:xfrm>
            <a:prstGeom prst="arc">
              <a:avLst>
                <a:gd name="adj1" fmla="val 10777178"/>
                <a:gd name="adj2" fmla="val 21510677"/>
              </a:avLst>
            </a:prstGeom>
            <a:ln w="127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弧 14"/>
            <p:cNvSpPr/>
            <p:nvPr/>
          </p:nvSpPr>
          <p:spPr>
            <a:xfrm>
              <a:off x="6876256" y="1484784"/>
              <a:ext cx="648072" cy="720080"/>
            </a:xfrm>
            <a:prstGeom prst="arc">
              <a:avLst>
                <a:gd name="adj1" fmla="val 16200000"/>
                <a:gd name="adj2" fmla="val 5431181"/>
              </a:avLst>
            </a:prstGeom>
            <a:ln w="127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955352" y="1115452"/>
              <a:ext cx="2824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/>
                <a:t>ｒ</a:t>
              </a:r>
              <a:endParaRPr kumimoji="1" lang="ja-JP" altLang="en-US" sz="2000" b="1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452320" y="1650907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 smtClean="0"/>
                <a:t>d</a:t>
              </a:r>
              <a:endParaRPr kumimoji="1" lang="ja-JP" altLang="en-US" sz="2000" b="1" dirty="0"/>
            </a:p>
          </p:txBody>
        </p:sp>
      </p:grpSp>
      <p:sp>
        <p:nvSpPr>
          <p:cNvPr id="20" name="角丸四角形 19"/>
          <p:cNvSpPr/>
          <p:nvPr/>
        </p:nvSpPr>
        <p:spPr>
          <a:xfrm>
            <a:off x="4355976" y="2780928"/>
            <a:ext cx="4536504" cy="1340862"/>
          </a:xfrm>
          <a:prstGeom prst="round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>
            <a:off x="3491880" y="3573016"/>
            <a:ext cx="504056" cy="43204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312440" y="1412776"/>
                <a:ext cx="3897221" cy="1080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600" b="1" dirty="0" smtClean="0">
                    <a:solidFill>
                      <a:srgbClr val="FF0066"/>
                    </a:solidFill>
                  </a:rPr>
                  <a:t>Z=9.0 </a:t>
                </a:r>
                <a:r>
                  <a:rPr lang="ja-JP" altLang="en-US" sz="2600" b="1" dirty="0">
                    <a:solidFill>
                      <a:srgbClr val="FF0066"/>
                    </a:solidFill>
                  </a:rPr>
                  <a:t>の星を見つける！！</a:t>
                </a:r>
                <a:endParaRPr lang="en-US" altLang="ja-JP" sz="2600" b="1" dirty="0">
                  <a:solidFill>
                    <a:srgbClr val="FF0066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2600" i="1">
                        <a:latin typeface="Cambria Math"/>
                      </a:rPr>
                      <m:t>𝑧</m:t>
                    </m:r>
                    <m:r>
                      <a:rPr lang="en-US" altLang="ja-JP" sz="2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600" i="1">
                            <a:latin typeface="Cambria Math"/>
                          </a:rPr>
                          <m:t>⊿</m:t>
                        </m:r>
                        <m:r>
                          <a:rPr lang="en-US" altLang="ja-JP" sz="2600" i="1">
                            <a:latin typeface="Cambria Math"/>
                          </a:rPr>
                          <m:t>𝜆</m:t>
                        </m:r>
                      </m:num>
                      <m:den>
                        <m:r>
                          <a:rPr lang="en-US" altLang="ja-JP" sz="2600" i="1">
                            <a:latin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ja-JP" altLang="en-US" sz="2600" dirty="0"/>
                  <a:t>　より、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600" dirty="0">
                        <a:latin typeface="Cambria Math"/>
                      </a:rPr>
                      <m:t>λ</m:t>
                    </m:r>
                    <m:r>
                      <a:rPr lang="en-US" altLang="ja-JP" sz="2600" i="1">
                        <a:latin typeface="Cambria Math"/>
                      </a:rPr>
                      <m:t>=1.0</m:t>
                    </m:r>
                    <m:r>
                      <a:rPr lang="en-US" altLang="ja-JP" sz="2600" i="1">
                        <a:latin typeface="Cambria Math"/>
                      </a:rPr>
                      <m:t>𝜇</m:t>
                    </m:r>
                    <m:r>
                      <a:rPr lang="en-US" altLang="ja-JP" sz="2600" i="1">
                        <a:latin typeface="Cambria Math"/>
                      </a:rPr>
                      <m:t>𝑚</m:t>
                    </m:r>
                  </m:oMath>
                </a14:m>
                <a:endParaRPr kumimoji="1" lang="ja-JP" altLang="en-US" sz="26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440" y="1412776"/>
                <a:ext cx="3897221" cy="1080360"/>
              </a:xfrm>
              <a:prstGeom prst="rect">
                <a:avLst/>
              </a:prstGeom>
              <a:blipFill rotWithShape="1">
                <a:blip r:embed="rId3"/>
                <a:stretch>
                  <a:fillRect l="-2656" t="-6780" r="-2344" b="-33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/>
          <p:cNvCxnSpPr/>
          <p:nvPr/>
        </p:nvCxnSpPr>
        <p:spPr>
          <a:xfrm>
            <a:off x="1658144" y="1628800"/>
            <a:ext cx="46558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1"/>
          <p:cNvSpPr txBox="1">
            <a:spLocks/>
          </p:cNvSpPr>
          <p:nvPr/>
        </p:nvSpPr>
        <p:spPr>
          <a:xfrm>
            <a:off x="457200" y="4118448"/>
            <a:ext cx="2458616" cy="750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000" b="1" dirty="0" smtClean="0"/>
              <a:t>(</a:t>
            </a:r>
            <a:r>
              <a:rPr lang="en-US" altLang="ja-JP" sz="3000" b="1" dirty="0"/>
              <a:t>2</a:t>
            </a:r>
            <a:r>
              <a:rPr lang="en-US" altLang="ja-JP" sz="3000" b="1" dirty="0" smtClean="0"/>
              <a:t>)</a:t>
            </a:r>
            <a:r>
              <a:rPr lang="ja-JP" altLang="en-US" sz="3000" b="1" dirty="0" smtClean="0"/>
              <a:t>観測方法</a:t>
            </a:r>
            <a:endParaRPr lang="ja-JP" altLang="en-US" sz="30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7544" y="4653136"/>
            <a:ext cx="6912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/>
              <a:t>　</a:t>
            </a:r>
            <a:r>
              <a:rPr lang="ja-JP" altLang="ja-JP" sz="2600" dirty="0" smtClean="0"/>
              <a:t>分光</a:t>
            </a:r>
            <a:r>
              <a:rPr lang="ja-JP" altLang="en-US" sz="2600" dirty="0" smtClean="0"/>
              <a:t>観測と</a:t>
            </a:r>
            <a:r>
              <a:rPr lang="ja-JP" altLang="ja-JP" sz="2600" dirty="0" smtClean="0"/>
              <a:t>撮像</a:t>
            </a:r>
            <a:r>
              <a:rPr lang="ja-JP" altLang="en-US" sz="2600" dirty="0" smtClean="0"/>
              <a:t>のそれぞれの特徴を利用する。</a:t>
            </a:r>
            <a:endParaRPr lang="ja-JP" altLang="ja-JP" sz="2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4221" y="5517232"/>
            <a:ext cx="94463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600" dirty="0"/>
              <a:t>１．撮像で対象を決める。</a:t>
            </a:r>
            <a:endParaRPr lang="en-US" altLang="ja-JP" sz="2600" dirty="0"/>
          </a:p>
          <a:p>
            <a:r>
              <a:rPr lang="ja-JP" altLang="en-US" sz="2600" dirty="0"/>
              <a:t>２．</a:t>
            </a:r>
            <a:r>
              <a:rPr lang="ja-JP" altLang="ja-JP" sz="2600" dirty="0"/>
              <a:t>分光で距離、元素を調べ、ファーストスターであるか確認する。</a:t>
            </a:r>
            <a:r>
              <a:rPr lang="ja-JP" altLang="en-US" sz="2600" dirty="0"/>
              <a:t>　　　　　　　　　　</a:t>
            </a:r>
            <a:endParaRPr lang="en-US" altLang="ja-JP" sz="2600" dirty="0"/>
          </a:p>
          <a:p>
            <a:r>
              <a:rPr lang="ja-JP" altLang="ja-JP" sz="2600" dirty="0" smtClean="0"/>
              <a:t>と</a:t>
            </a:r>
            <a:r>
              <a:rPr lang="ja-JP" altLang="ja-JP" sz="2600" dirty="0"/>
              <a:t>いう手順を踏み観測を行う。</a:t>
            </a:r>
            <a:endParaRPr lang="ja-JP" altLang="en-US" sz="2600" dirty="0"/>
          </a:p>
          <a:p>
            <a:endParaRPr kumimoji="1" lang="ja-JP" altLang="en-US" dirty="0"/>
          </a:p>
        </p:txBody>
      </p:sp>
      <p:sp>
        <p:nvSpPr>
          <p:cNvPr id="27" name="下矢印 26"/>
          <p:cNvSpPr/>
          <p:nvPr/>
        </p:nvSpPr>
        <p:spPr>
          <a:xfrm>
            <a:off x="2077380" y="5160674"/>
            <a:ext cx="838436" cy="35655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67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爆発 2 5"/>
          <p:cNvSpPr/>
          <p:nvPr/>
        </p:nvSpPr>
        <p:spPr>
          <a:xfrm>
            <a:off x="3371701" y="1412776"/>
            <a:ext cx="2784475" cy="1320800"/>
          </a:xfrm>
          <a:prstGeom prst="irregularSeal2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テキスト ボックス 1"/>
          <p:cNvSpPr txBox="1">
            <a:spLocks noChangeArrowheads="1"/>
          </p:cNvSpPr>
          <p:nvPr/>
        </p:nvSpPr>
        <p:spPr bwMode="auto">
          <a:xfrm>
            <a:off x="684213" y="915988"/>
            <a:ext cx="2016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buFontTx/>
              <a:buAutoNum type="arabicParenBoth"/>
            </a:pPr>
            <a:r>
              <a:rPr lang="ja-JP" altLang="en-US" sz="3000" b="1" dirty="0">
                <a:latin typeface="Arial" charset="0"/>
              </a:rPr>
              <a:t>運搬</a:t>
            </a:r>
            <a:endParaRPr lang="en-US" altLang="ja-JP" sz="3000" b="1" dirty="0">
              <a:latin typeface="Arial" charset="0"/>
            </a:endParaRPr>
          </a:p>
        </p:txBody>
      </p:sp>
      <p:sp>
        <p:nvSpPr>
          <p:cNvPr id="2052" name="テキスト ボックス 3"/>
          <p:cNvSpPr txBox="1">
            <a:spLocks noChangeArrowheads="1"/>
          </p:cNvSpPr>
          <p:nvPr/>
        </p:nvSpPr>
        <p:spPr bwMode="auto">
          <a:xfrm>
            <a:off x="684213" y="1412875"/>
            <a:ext cx="8351837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 dirty="0">
                <a:latin typeface="Arial" charset="0"/>
              </a:rPr>
              <a:t>天文台の総重量</a:t>
            </a:r>
            <a:endParaRPr lang="en-US" altLang="ja-JP" sz="2600" dirty="0">
              <a:latin typeface="Arial" charset="0"/>
            </a:endParaRPr>
          </a:p>
          <a:p>
            <a:pPr eaLnBrk="1" hangingPunct="1"/>
            <a:r>
              <a:rPr lang="ja-JP" altLang="en-US" sz="2600" dirty="0">
                <a:latin typeface="Arial" charset="0"/>
              </a:rPr>
              <a:t>　　　　</a:t>
            </a:r>
            <a:r>
              <a:rPr lang="ja-JP" altLang="en-US" sz="3000" dirty="0">
                <a:latin typeface="Arial" charset="0"/>
              </a:rPr>
              <a:t>　　　　　　　　</a:t>
            </a:r>
            <a:r>
              <a:rPr lang="ja-JP" altLang="en-US" sz="3600" b="1" dirty="0" smtClean="0">
                <a:latin typeface="Arial" charset="0"/>
              </a:rPr>
              <a:t>約６５００ｔ</a:t>
            </a:r>
            <a:endParaRPr lang="en-US" altLang="ja-JP" sz="3600" b="1" dirty="0">
              <a:latin typeface="Arial" charset="0"/>
            </a:endParaRPr>
          </a:p>
        </p:txBody>
      </p:sp>
      <p:sp>
        <p:nvSpPr>
          <p:cNvPr id="2053" name="テキスト ボックス 1"/>
          <p:cNvSpPr txBox="1">
            <a:spLocks noChangeArrowheads="1"/>
          </p:cNvSpPr>
          <p:nvPr/>
        </p:nvSpPr>
        <p:spPr bwMode="auto">
          <a:xfrm>
            <a:off x="684213" y="260350"/>
            <a:ext cx="16002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300" b="1"/>
              <a:t>３．建設</a:t>
            </a:r>
          </a:p>
        </p:txBody>
      </p:sp>
      <p:sp>
        <p:nvSpPr>
          <p:cNvPr id="2054" name="正方形/長方形 1"/>
          <p:cNvSpPr>
            <a:spLocks noChangeArrowheads="1"/>
          </p:cNvSpPr>
          <p:nvPr/>
        </p:nvSpPr>
        <p:spPr bwMode="auto">
          <a:xfrm>
            <a:off x="825500" y="2782888"/>
            <a:ext cx="54467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600">
                <a:solidFill>
                  <a:srgbClr val="000000"/>
                </a:solidFill>
                <a:latin typeface="Arial" charset="0"/>
              </a:rPr>
              <a:t>・すべてロケットで運ぶと　</a:t>
            </a:r>
            <a:r>
              <a:rPr lang="ja-JP" altLang="en-US" sz="2600" b="1">
                <a:solidFill>
                  <a:srgbClr val="000000"/>
                </a:solidFill>
                <a:latin typeface="Arial" charset="0"/>
              </a:rPr>
              <a:t>約</a:t>
            </a:r>
            <a:r>
              <a:rPr lang="en-US" altLang="ja-JP" sz="2600" b="1">
                <a:solidFill>
                  <a:srgbClr val="000000"/>
                </a:solidFill>
                <a:latin typeface="Arial" charset="0"/>
              </a:rPr>
              <a:t>1400</a:t>
            </a:r>
            <a:r>
              <a:rPr lang="ja-JP" altLang="en-US" sz="2600" b="1">
                <a:solidFill>
                  <a:srgbClr val="000000"/>
                </a:solidFill>
                <a:latin typeface="Arial" charset="0"/>
              </a:rPr>
              <a:t>回</a:t>
            </a:r>
            <a:endParaRPr lang="en-US" altLang="ja-JP" sz="2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5" name="正方形/長方形 2"/>
          <p:cNvSpPr>
            <a:spLocks noChangeArrowheads="1"/>
          </p:cNvSpPr>
          <p:nvPr/>
        </p:nvSpPr>
        <p:spPr bwMode="auto">
          <a:xfrm>
            <a:off x="825500" y="3686175"/>
            <a:ext cx="544671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・宇宙エレベーターとロケットを用いる</a:t>
            </a:r>
            <a:endParaRPr lang="en-US" altLang="ja-JP" sz="2600" dirty="0">
              <a:solidFill>
                <a:srgbClr val="000000"/>
              </a:solidFill>
              <a:latin typeface="Arial" charset="0"/>
            </a:endParaRPr>
          </a:p>
          <a:p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　宇宙エレベーター　　</a:t>
            </a:r>
            <a:r>
              <a:rPr lang="ja-JP" altLang="en-US" sz="2800" dirty="0" smtClean="0">
                <a:solidFill>
                  <a:srgbClr val="FFC000"/>
                </a:solidFill>
                <a:latin typeface="HG創英角ｺﾞｼｯｸUB" pitchFamily="49" charset="-128"/>
                <a:ea typeface="HG創英角ｺﾞｼｯｸUB" pitchFamily="49" charset="-128"/>
              </a:rPr>
              <a:t>約</a:t>
            </a:r>
            <a:r>
              <a:rPr lang="en-US" altLang="ja-JP" sz="2800" dirty="0" smtClean="0">
                <a:solidFill>
                  <a:srgbClr val="FFC000"/>
                </a:solidFill>
                <a:latin typeface="HG創英角ｺﾞｼｯｸUB" pitchFamily="49" charset="-128"/>
                <a:ea typeface="HG創英角ｺﾞｼｯｸUB" pitchFamily="49" charset="-128"/>
              </a:rPr>
              <a:t>325</a:t>
            </a:r>
            <a:r>
              <a:rPr lang="ja-JP" altLang="en-US" sz="2800" dirty="0">
                <a:solidFill>
                  <a:srgbClr val="FFC000"/>
                </a:solidFill>
                <a:latin typeface="HG創英角ｺﾞｼｯｸUB" pitchFamily="49" charset="-128"/>
                <a:ea typeface="HG創英角ｺﾞｼｯｸUB" pitchFamily="49" charset="-128"/>
              </a:rPr>
              <a:t>回</a:t>
            </a:r>
            <a:endParaRPr lang="en-US" altLang="ja-JP" sz="2600" dirty="0">
              <a:solidFill>
                <a:srgbClr val="000000"/>
              </a:solidFill>
              <a:latin typeface="Arial" charset="0"/>
            </a:endParaRPr>
          </a:p>
          <a:p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　再使用型ロケット　　 </a:t>
            </a:r>
            <a:r>
              <a:rPr lang="ja-JP" altLang="en-US" sz="2800" dirty="0" smtClean="0">
                <a:solidFill>
                  <a:srgbClr val="FFC000"/>
                </a:solidFill>
                <a:latin typeface="HG創英角ｺﾞｼｯｸUB" pitchFamily="49" charset="-128"/>
                <a:ea typeface="HG創英角ｺﾞｼｯｸUB" pitchFamily="49" charset="-128"/>
              </a:rPr>
              <a:t>約</a:t>
            </a:r>
            <a:r>
              <a:rPr lang="en-US" altLang="ja-JP" sz="2800" dirty="0" smtClean="0">
                <a:solidFill>
                  <a:srgbClr val="FFC000"/>
                </a:solidFill>
                <a:latin typeface="HG創英角ｺﾞｼｯｸUB" pitchFamily="49" charset="-128"/>
                <a:ea typeface="HG創英角ｺﾞｼｯｸUB" pitchFamily="49" charset="-128"/>
              </a:rPr>
              <a:t>100</a:t>
            </a:r>
            <a:r>
              <a:rPr lang="ja-JP" altLang="en-US" sz="2800" dirty="0">
                <a:solidFill>
                  <a:srgbClr val="FFC000"/>
                </a:solidFill>
                <a:latin typeface="HG創英角ｺﾞｼｯｸUB" pitchFamily="49" charset="-128"/>
                <a:ea typeface="HG創英角ｺﾞｼｯｸUB" pitchFamily="49" charset="-128"/>
              </a:rPr>
              <a:t>回</a:t>
            </a:r>
          </a:p>
          <a:p>
            <a:endParaRPr lang="en-US" altLang="ja-JP" sz="2600" dirty="0">
              <a:solidFill>
                <a:srgbClr val="000000"/>
              </a:solidFill>
              <a:latin typeface="Arial" charset="0"/>
            </a:endParaRPr>
          </a:p>
          <a:p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　　　　　　　　　　　</a:t>
            </a:r>
            <a:endParaRPr lang="en-US" altLang="ja-JP" sz="2600" dirty="0">
              <a:solidFill>
                <a:srgbClr val="000000"/>
              </a:solidFill>
              <a:latin typeface="Arial" charset="0"/>
            </a:endParaRPr>
          </a:p>
          <a:p>
            <a:r>
              <a:rPr lang="ja-JP" altLang="en-US" sz="2600" b="1" dirty="0">
                <a:solidFill>
                  <a:srgbClr val="FF0066"/>
                </a:solidFill>
                <a:latin typeface="Arial" charset="0"/>
              </a:rPr>
              <a:t>　　　燃料の節約　安全性の向上</a:t>
            </a:r>
          </a:p>
        </p:txBody>
      </p:sp>
      <p:pic>
        <p:nvPicPr>
          <p:cNvPr id="2056" name="Picture 2" descr="C:\Users\y.kuribara\Desktop\佑典\きみっしょん\望遠鏡図 (2)\運搬行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075" y="1557338"/>
            <a:ext cx="2849563" cy="5083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25" y="5300663"/>
            <a:ext cx="95726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8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2"/>
          <p:cNvSpPr txBox="1">
            <a:spLocks noChangeArrowheads="1"/>
          </p:cNvSpPr>
          <p:nvPr/>
        </p:nvSpPr>
        <p:spPr bwMode="auto">
          <a:xfrm>
            <a:off x="395288" y="872877"/>
            <a:ext cx="40322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 b="1" dirty="0">
                <a:latin typeface="Arial" charset="0"/>
              </a:rPr>
              <a:t>①建設場所</a:t>
            </a:r>
            <a:endParaRPr lang="en-US" altLang="ja-JP" sz="2600" b="1" dirty="0">
              <a:latin typeface="Arial" charset="0"/>
            </a:endParaRPr>
          </a:p>
          <a:p>
            <a:pPr eaLnBrk="1" hangingPunct="1"/>
            <a:r>
              <a:rPr lang="ja-JP" altLang="en-US" sz="2800" dirty="0">
                <a:solidFill>
                  <a:srgbClr val="FF0066"/>
                </a:solidFill>
              </a:rPr>
              <a:t>   シャックルトンクレーター</a:t>
            </a:r>
            <a:endParaRPr lang="en-US" altLang="ja-JP" sz="2800" dirty="0">
              <a:solidFill>
                <a:srgbClr val="FF0066"/>
              </a:solidFill>
            </a:endParaRPr>
          </a:p>
          <a:p>
            <a:endParaRPr lang="en-US" altLang="ja-JP" sz="2600" dirty="0">
              <a:solidFill>
                <a:srgbClr val="000000"/>
              </a:solidFill>
              <a:latin typeface="Arial" charset="0"/>
            </a:endParaRPr>
          </a:p>
          <a:p>
            <a:endParaRPr lang="ja-JP" altLang="en-US" sz="2600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endParaRPr lang="en-US" altLang="ja-JP" sz="2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5" name="テキスト ボックス 1"/>
          <p:cNvSpPr txBox="1">
            <a:spLocks noChangeArrowheads="1"/>
          </p:cNvSpPr>
          <p:nvPr/>
        </p:nvSpPr>
        <p:spPr bwMode="auto">
          <a:xfrm>
            <a:off x="225425" y="438150"/>
            <a:ext cx="16097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000" b="1" dirty="0"/>
              <a:t>（２）建設</a:t>
            </a:r>
            <a:endParaRPr lang="en-US" altLang="ja-JP" sz="3000" b="1" dirty="0"/>
          </a:p>
          <a:p>
            <a:pPr eaLnBrk="1" hangingPunct="1"/>
            <a:endParaRPr lang="ja-JP" alt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82591"/>
              </p:ext>
            </p:extLst>
          </p:nvPr>
        </p:nvGraphicFramePr>
        <p:xfrm>
          <a:off x="4571876" y="188640"/>
          <a:ext cx="4392612" cy="1853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7439"/>
                <a:gridCol w="882179"/>
                <a:gridCol w="872518"/>
                <a:gridCol w="1110476"/>
              </a:tblGrid>
              <a:tr h="390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表側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裏側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永久影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365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温度差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×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×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○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365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適正温度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×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×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rgbClr val="FF3300"/>
                          </a:solidFill>
                          <a:effectLst/>
                        </a:rPr>
                        <a:t>◎</a:t>
                      </a:r>
                      <a:endParaRPr lang="ja-JP" sz="2400" b="1" kern="100" dirty="0">
                        <a:solidFill>
                          <a:srgbClr val="FF33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365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観測範囲</a:t>
                      </a:r>
                      <a:endParaRPr lang="ja-JP" sz="2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○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○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△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365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観測時間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△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△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rgbClr val="FF3300"/>
                          </a:solidFill>
                          <a:effectLst/>
                        </a:rPr>
                        <a:t>◎</a:t>
                      </a:r>
                      <a:endParaRPr lang="ja-JP" sz="2400" b="1" kern="100" dirty="0">
                        <a:solidFill>
                          <a:srgbClr val="FF33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</a:tbl>
          </a:graphicData>
        </a:graphic>
      </p:graphicFrame>
      <p:pic>
        <p:nvPicPr>
          <p:cNvPr id="3123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502" y="2204864"/>
            <a:ext cx="3054912" cy="260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正方形/長方形 18"/>
          <p:cNvSpPr/>
          <p:nvPr/>
        </p:nvSpPr>
        <p:spPr>
          <a:xfrm flipH="1">
            <a:off x="6948264" y="4606081"/>
            <a:ext cx="231775" cy="11906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1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2564904"/>
            <a:ext cx="459263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正方形/長方形 1"/>
          <p:cNvSpPr>
            <a:spLocks noChangeArrowheads="1"/>
          </p:cNvSpPr>
          <p:nvPr/>
        </p:nvSpPr>
        <p:spPr bwMode="auto">
          <a:xfrm>
            <a:off x="1080120" y="1700808"/>
            <a:ext cx="45720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内部</a:t>
            </a:r>
            <a:r>
              <a:rPr lang="ja-JP" altLang="en-US" sz="2600" dirty="0" smtClean="0">
                <a:solidFill>
                  <a:srgbClr val="000000"/>
                </a:solidFill>
                <a:latin typeface="Arial" charset="0"/>
              </a:rPr>
              <a:t>温度・・・９０</a:t>
            </a:r>
            <a:r>
              <a:rPr lang="en-US" altLang="ja-JP" sz="2600" dirty="0" smtClean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以下</a:t>
            </a:r>
            <a:endParaRPr lang="en-US" altLang="ja-JP" sz="2600" dirty="0">
              <a:solidFill>
                <a:srgbClr val="000000"/>
              </a:solidFill>
              <a:latin typeface="Arial" charset="0"/>
            </a:endParaRPr>
          </a:p>
          <a:p>
            <a:r>
              <a:rPr lang="ja-JP" altLang="en-US" sz="2600" dirty="0" smtClean="0">
                <a:solidFill>
                  <a:srgbClr val="000000"/>
                </a:solidFill>
                <a:latin typeface="Arial" charset="0"/>
              </a:rPr>
              <a:t>温度差・・・ほとんど</a:t>
            </a:r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なし</a:t>
            </a:r>
          </a:p>
        </p:txBody>
      </p:sp>
      <p:sp>
        <p:nvSpPr>
          <p:cNvPr id="9" name="テキスト ボックス 1"/>
          <p:cNvSpPr txBox="1">
            <a:spLocks noChangeArrowheads="1"/>
          </p:cNvSpPr>
          <p:nvPr/>
        </p:nvSpPr>
        <p:spPr bwMode="auto">
          <a:xfrm>
            <a:off x="323528" y="3832592"/>
            <a:ext cx="864096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 b="1" dirty="0">
                <a:latin typeface="Arial" charset="0"/>
              </a:rPr>
              <a:t>②建設方法</a:t>
            </a:r>
            <a:endParaRPr lang="en-US" altLang="ja-JP" sz="2600" b="1" dirty="0">
              <a:latin typeface="Arial" charset="0"/>
            </a:endParaRPr>
          </a:p>
          <a:p>
            <a:pPr eaLnBrk="1" hangingPunct="1"/>
            <a:r>
              <a:rPr lang="ja-JP" altLang="en-US" sz="2600" dirty="0" smtClean="0">
                <a:latin typeface="Arial" charset="0"/>
              </a:rPr>
              <a:t>真空</a:t>
            </a:r>
            <a:r>
              <a:rPr lang="ja-JP" altLang="en-US" sz="2600" dirty="0">
                <a:latin typeface="Arial" charset="0"/>
              </a:rPr>
              <a:t>、極低温、暗闇に対応</a:t>
            </a:r>
            <a:r>
              <a:rPr lang="ja-JP" altLang="en-US" sz="2600" dirty="0" smtClean="0">
                <a:latin typeface="Arial" charset="0"/>
              </a:rPr>
              <a:t>できる</a:t>
            </a:r>
            <a:endParaRPr lang="en-US" altLang="ja-JP" sz="2600" dirty="0" smtClean="0">
              <a:latin typeface="Arial" charset="0"/>
            </a:endParaRPr>
          </a:p>
          <a:p>
            <a:pPr eaLnBrk="1" hangingPunct="1"/>
            <a:r>
              <a:rPr lang="en-US" altLang="ja-JP" sz="2600" dirty="0" smtClean="0">
                <a:latin typeface="Arial" charset="0"/>
              </a:rPr>
              <a:t>2</a:t>
            </a:r>
            <a:r>
              <a:rPr lang="ja-JP" altLang="en-US" sz="2600" dirty="0" smtClean="0">
                <a:latin typeface="Arial" charset="0"/>
              </a:rPr>
              <a:t>種類の</a:t>
            </a:r>
            <a:r>
              <a:rPr lang="ja-JP" altLang="en-US" sz="2600" dirty="0" smtClean="0">
                <a:solidFill>
                  <a:srgbClr val="FF0066"/>
                </a:solidFill>
                <a:latin typeface="Arial" charset="0"/>
              </a:rPr>
              <a:t>無人</a:t>
            </a:r>
            <a:r>
              <a:rPr lang="ja-JP" altLang="en-US" sz="2600" dirty="0">
                <a:solidFill>
                  <a:srgbClr val="FF0066"/>
                </a:solidFill>
                <a:latin typeface="Arial" charset="0"/>
              </a:rPr>
              <a:t>建設</a:t>
            </a:r>
            <a:r>
              <a:rPr lang="ja-JP" altLang="en-US" sz="2600" dirty="0" smtClean="0">
                <a:solidFill>
                  <a:srgbClr val="FF0066"/>
                </a:solidFill>
                <a:latin typeface="Arial" charset="0"/>
              </a:rPr>
              <a:t>ロボット</a:t>
            </a:r>
            <a:endParaRPr lang="ja-JP" altLang="en-US" sz="2600" dirty="0">
              <a:latin typeface="Arial" charset="0"/>
            </a:endParaRPr>
          </a:p>
        </p:txBody>
      </p:sp>
      <p:sp>
        <p:nvSpPr>
          <p:cNvPr id="10" name="正方形/長方形 1"/>
          <p:cNvSpPr>
            <a:spLocks noChangeArrowheads="1"/>
          </p:cNvSpPr>
          <p:nvPr/>
        </p:nvSpPr>
        <p:spPr bwMode="auto">
          <a:xfrm>
            <a:off x="251520" y="5157192"/>
            <a:ext cx="1609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3000" b="1" dirty="0">
                <a:solidFill>
                  <a:srgbClr val="000000"/>
                </a:solidFill>
                <a:latin typeface="Arial" charset="0"/>
              </a:rPr>
              <a:t>（３）発電</a:t>
            </a:r>
          </a:p>
        </p:txBody>
      </p:sp>
      <p:sp>
        <p:nvSpPr>
          <p:cNvPr id="11" name="正方形/長方形 3"/>
          <p:cNvSpPr>
            <a:spLocks noChangeArrowheads="1"/>
          </p:cNvSpPr>
          <p:nvPr/>
        </p:nvSpPr>
        <p:spPr bwMode="auto">
          <a:xfrm>
            <a:off x="323528" y="5589240"/>
            <a:ext cx="84312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600" dirty="0">
                <a:solidFill>
                  <a:srgbClr val="000000"/>
                </a:solidFill>
                <a:latin typeface="Arial" charset="0"/>
              </a:rPr>
              <a:t>南極では一年の最大８６％の間、太陽に照らされている。</a:t>
            </a:r>
          </a:p>
        </p:txBody>
      </p:sp>
      <p:sp>
        <p:nvSpPr>
          <p:cNvPr id="13" name="正方形/長方形 4"/>
          <p:cNvSpPr>
            <a:spLocks noChangeArrowheads="1"/>
          </p:cNvSpPr>
          <p:nvPr/>
        </p:nvSpPr>
        <p:spPr bwMode="auto">
          <a:xfrm>
            <a:off x="1763713" y="6031631"/>
            <a:ext cx="18510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600" dirty="0">
                <a:solidFill>
                  <a:srgbClr val="FF0066"/>
                </a:solidFill>
                <a:latin typeface="Arial" charset="0"/>
              </a:rPr>
              <a:t>太陽光発電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1259632" y="6237312"/>
            <a:ext cx="46558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57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63" y="260350"/>
            <a:ext cx="2643187" cy="7667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300" dirty="0" smtClean="0"/>
              <a:t>４．今後の課題</a:t>
            </a:r>
            <a:endParaRPr lang="ja-JP" altLang="en-US" sz="3300" dirty="0"/>
          </a:p>
        </p:txBody>
      </p:sp>
      <p:sp>
        <p:nvSpPr>
          <p:cNvPr id="3" name="正方形/長方形 2"/>
          <p:cNvSpPr/>
          <p:nvPr/>
        </p:nvSpPr>
        <p:spPr>
          <a:xfrm>
            <a:off x="684213" y="1128713"/>
            <a:ext cx="1439862" cy="5715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/>
              <a:t>レゴリス</a:t>
            </a: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714375" y="1704975"/>
            <a:ext cx="82502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 dirty="0"/>
              <a:t>　月面のレゴリスが舞い上がり、レンズに傷をつけ、観測</a:t>
            </a:r>
            <a:r>
              <a:rPr lang="ja-JP" altLang="en-US" sz="2600" dirty="0" smtClean="0"/>
              <a:t>に　　</a:t>
            </a:r>
            <a:endParaRPr lang="en-US" altLang="ja-JP" sz="2600" dirty="0" smtClean="0"/>
          </a:p>
          <a:p>
            <a:pPr eaLnBrk="1" hangingPunct="1"/>
            <a:r>
              <a:rPr lang="ja-JP" altLang="en-US" sz="2600" dirty="0"/>
              <a:t>　</a:t>
            </a:r>
            <a:r>
              <a:rPr lang="ja-JP" altLang="en-US" sz="2600" dirty="0" smtClean="0"/>
              <a:t>影響</a:t>
            </a:r>
            <a:r>
              <a:rPr lang="ja-JP" altLang="en-US" sz="2600" dirty="0"/>
              <a:t>を及ぼす</a:t>
            </a:r>
            <a:r>
              <a:rPr lang="ja-JP" altLang="en-US" sz="2600" dirty="0" smtClean="0"/>
              <a:t>懸念される。</a:t>
            </a:r>
            <a:endParaRPr lang="ja-JP" altLang="en-US" sz="2600" dirty="0"/>
          </a:p>
        </p:txBody>
      </p:sp>
      <p:sp>
        <p:nvSpPr>
          <p:cNvPr id="5" name="正方形/長方形 4"/>
          <p:cNvSpPr/>
          <p:nvPr/>
        </p:nvSpPr>
        <p:spPr>
          <a:xfrm>
            <a:off x="684213" y="3154363"/>
            <a:ext cx="904875" cy="5000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/>
              <a:t>送電</a:t>
            </a:r>
          </a:p>
        </p:txBody>
      </p:sp>
      <p:sp>
        <p:nvSpPr>
          <p:cNvPr id="5126" name="テキスト ボックス 5"/>
          <p:cNvSpPr txBox="1">
            <a:spLocks noChangeArrowheads="1"/>
          </p:cNvSpPr>
          <p:nvPr/>
        </p:nvSpPr>
        <p:spPr bwMode="auto">
          <a:xfrm>
            <a:off x="684213" y="3644900"/>
            <a:ext cx="845978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 dirty="0"/>
              <a:t>　太陽パネルは永久影の外に</a:t>
            </a:r>
            <a:r>
              <a:rPr lang="ja-JP" altLang="en-US" sz="2600" dirty="0" smtClean="0"/>
              <a:t>建設する。</a:t>
            </a:r>
            <a:endParaRPr lang="en-US" altLang="ja-JP" sz="2600" dirty="0" smtClean="0"/>
          </a:p>
          <a:p>
            <a:pPr eaLnBrk="1" hangingPunct="1"/>
            <a:r>
              <a:rPr lang="ja-JP" altLang="en-US" sz="2600" dirty="0" smtClean="0"/>
              <a:t>　　　　　　　　　　　　　　　　→送電が必要である。</a:t>
            </a:r>
            <a:endParaRPr lang="ja-JP" altLang="en-US" sz="2600" dirty="0"/>
          </a:p>
        </p:txBody>
      </p:sp>
      <p:sp>
        <p:nvSpPr>
          <p:cNvPr id="7" name="正方形/長方形 6"/>
          <p:cNvSpPr/>
          <p:nvPr/>
        </p:nvSpPr>
        <p:spPr>
          <a:xfrm>
            <a:off x="714375" y="4797425"/>
            <a:ext cx="2417763" cy="5715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/>
              <a:t>望遠鏡の構造</a:t>
            </a:r>
          </a:p>
        </p:txBody>
      </p:sp>
      <p:sp>
        <p:nvSpPr>
          <p:cNvPr id="5128" name="テキスト ボックス 8"/>
          <p:cNvSpPr txBox="1">
            <a:spLocks noChangeArrowheads="1"/>
          </p:cNvSpPr>
          <p:nvPr/>
        </p:nvSpPr>
        <p:spPr bwMode="auto">
          <a:xfrm>
            <a:off x="684213" y="5373216"/>
            <a:ext cx="82502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 dirty="0" smtClean="0"/>
              <a:t>　月</a:t>
            </a:r>
            <a:r>
              <a:rPr lang="ja-JP" altLang="en-US" sz="2600" dirty="0"/>
              <a:t>の環境に</a:t>
            </a:r>
            <a:r>
              <a:rPr lang="ja-JP" altLang="en-US" sz="2600" dirty="0" smtClean="0"/>
              <a:t>合わせた材質</a:t>
            </a:r>
            <a:r>
              <a:rPr lang="ja-JP" altLang="en-US" sz="2600" dirty="0"/>
              <a:t>を採用する</a:t>
            </a:r>
            <a:r>
              <a:rPr lang="ja-JP" altLang="en-US" sz="2600" dirty="0" smtClean="0"/>
              <a:t>必要がある。</a:t>
            </a:r>
            <a:endParaRPr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7848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3"/>
          <p:cNvSpPr>
            <a:spLocks noGrp="1"/>
          </p:cNvSpPr>
          <p:nvPr>
            <p:ph type="title"/>
          </p:nvPr>
        </p:nvSpPr>
        <p:spPr>
          <a:xfrm>
            <a:off x="457200" y="419100"/>
            <a:ext cx="2314575" cy="706438"/>
          </a:xfrm>
        </p:spPr>
        <p:txBody>
          <a:bodyPr/>
          <a:lstStyle/>
          <a:p>
            <a:pPr eaLnBrk="1" hangingPunct="1"/>
            <a:r>
              <a:rPr lang="ja-JP" altLang="en-US" sz="3000" smtClean="0"/>
              <a:t>５．最後に</a:t>
            </a:r>
          </a:p>
        </p:txBody>
      </p:sp>
      <p:sp>
        <p:nvSpPr>
          <p:cNvPr id="16387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95288" y="1058863"/>
            <a:ext cx="8569325" cy="28749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600" dirty="0" smtClean="0"/>
              <a:t>ミッションの成功</a:t>
            </a:r>
            <a:endParaRPr lang="en-US" altLang="ja-JP" sz="2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ja-JP" altLang="en-US" sz="2600" dirty="0" smtClean="0"/>
              <a:t>　 　　　→　宇宙の始まりの謎に迫る大きな一歩に</a:t>
            </a:r>
          </a:p>
          <a:p>
            <a:pPr eaLnBrk="1" hangingPunct="1">
              <a:defRPr/>
            </a:pPr>
            <a:r>
              <a:rPr lang="ja-JP" altLang="en-US" sz="2600" dirty="0" smtClean="0"/>
              <a:t>月面天文台は</a:t>
            </a:r>
            <a:endParaRPr lang="en-US" altLang="ja-JP" sz="2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ja-JP" altLang="en-US" sz="2600" dirty="0" smtClean="0"/>
              <a:t>　 　　　→　天文学のさらなる発展に貢献</a:t>
            </a:r>
            <a:endParaRPr lang="en-US" altLang="ja-JP" sz="2600" dirty="0" smtClean="0"/>
          </a:p>
          <a:p>
            <a:pPr eaLnBrk="1" hangingPunct="1">
              <a:defRPr/>
            </a:pPr>
            <a:r>
              <a:rPr lang="ja-JP" altLang="en-US" sz="2600" dirty="0" smtClean="0"/>
              <a:t>運搬、建設技術</a:t>
            </a:r>
            <a:endParaRPr lang="en-US" altLang="ja-JP" sz="2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ja-JP" altLang="en-US" sz="2600" dirty="0" smtClean="0"/>
              <a:t>　 　　　→　人類が月面で生活するための手助けに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ja-JP" altLang="en-US" sz="2600" dirty="0"/>
          </a:p>
        </p:txBody>
      </p:sp>
      <p:pic>
        <p:nvPicPr>
          <p:cNvPr id="6148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3978275"/>
            <a:ext cx="4384675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テキスト ボックス 1"/>
          <p:cNvSpPr txBox="1">
            <a:spLocks noChangeArrowheads="1"/>
          </p:cNvSpPr>
          <p:nvPr/>
        </p:nvSpPr>
        <p:spPr bwMode="auto">
          <a:xfrm>
            <a:off x="2913063" y="6443663"/>
            <a:ext cx="331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/>
              <a:t>2010</a:t>
            </a:r>
            <a:r>
              <a:rPr lang="ja-JP" altLang="en-US"/>
              <a:t>きみっしょ ん</a:t>
            </a:r>
            <a:r>
              <a:rPr lang="en-US" altLang="ja-JP"/>
              <a:t>A</a:t>
            </a:r>
            <a:r>
              <a:rPr lang="ja-JP" altLang="en-US"/>
              <a:t>班のみんなと</a:t>
            </a:r>
          </a:p>
        </p:txBody>
      </p:sp>
    </p:spTree>
    <p:extLst>
      <p:ext uri="{BB962C8B-B14F-4D97-AF65-F5344CB8AC3E}">
        <p14:creationId xmlns:p14="http://schemas.microsoft.com/office/powerpoint/2010/main" val="22968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なぜ月か_ポスター発表用_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なぜ月か_ポスター発表用_[1]</Template>
  <TotalTime>421</TotalTime>
  <Words>367</Words>
  <Application>Microsoft Office PowerPoint</Application>
  <PresentationFormat>画面に合わせる (4:3)</PresentationFormat>
  <Paragraphs>132</Paragraphs>
  <Slides>8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なぜ月か_ポスター発表用_[1]</vt:lpstr>
      <vt:lpstr>PowerPoint プレゼンテーション</vt:lpstr>
      <vt:lpstr>(1)動機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４．今後の課題</vt:lpstr>
      <vt:lpstr>５．最後に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動機</dc:title>
  <dc:creator>miyuki</dc:creator>
  <cp:lastModifiedBy>miyuki</cp:lastModifiedBy>
  <cp:revision>35</cp:revision>
  <dcterms:created xsi:type="dcterms:W3CDTF">2011-02-19T17:35:50Z</dcterms:created>
  <dcterms:modified xsi:type="dcterms:W3CDTF">2011-03-29T01:56:47Z</dcterms:modified>
</cp:coreProperties>
</file>