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307" r:id="rId2"/>
    <p:sldId id="286" r:id="rId3"/>
    <p:sldId id="332" r:id="rId4"/>
    <p:sldId id="288" r:id="rId5"/>
    <p:sldId id="322" r:id="rId6"/>
    <p:sldId id="308" r:id="rId7"/>
    <p:sldId id="309" r:id="rId8"/>
    <p:sldId id="333" r:id="rId9"/>
    <p:sldId id="310" r:id="rId10"/>
    <p:sldId id="312" r:id="rId11"/>
    <p:sldId id="323" r:id="rId12"/>
    <p:sldId id="325" r:id="rId13"/>
    <p:sldId id="327" r:id="rId14"/>
    <p:sldId id="329" r:id="rId15"/>
    <p:sldId id="331" r:id="rId16"/>
    <p:sldId id="320" r:id="rId17"/>
  </p:sldIdLst>
  <p:sldSz cx="9144000" cy="6858000" type="screen4x3"/>
  <p:notesSz cx="6858000" cy="9144000"/>
  <p:defaultTextStyle>
    <a:defPPr>
      <a:defRPr lang="ja-JP"/>
    </a:defPPr>
    <a:lvl1pPr algn="l" rtl="0" fontAlgn="base">
      <a:spcBef>
        <a:spcPct val="0"/>
      </a:spcBef>
      <a:spcAft>
        <a:spcPct val="0"/>
      </a:spcAft>
      <a:defRPr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50" charset="-128"/>
        <a:cs typeface="+mn-cs"/>
      </a:defRPr>
    </a:lvl5pPr>
    <a:lvl6pPr marL="2286000" algn="l" defTabSz="914400" rtl="0" eaLnBrk="1" latinLnBrk="0" hangingPunct="1">
      <a:defRPr kern="1200">
        <a:solidFill>
          <a:schemeClr val="tx1"/>
        </a:solidFill>
        <a:latin typeface="Arial" pitchFamily="34" charset="0"/>
        <a:ea typeface="ＭＳ Ｐゴシック" pitchFamily="50" charset="-128"/>
        <a:cs typeface="+mn-cs"/>
      </a:defRPr>
    </a:lvl6pPr>
    <a:lvl7pPr marL="2743200" algn="l" defTabSz="914400" rtl="0" eaLnBrk="1" latinLnBrk="0" hangingPunct="1">
      <a:defRPr kern="1200">
        <a:solidFill>
          <a:schemeClr val="tx1"/>
        </a:solidFill>
        <a:latin typeface="Arial" pitchFamily="34" charset="0"/>
        <a:ea typeface="ＭＳ Ｐゴシック" pitchFamily="50" charset="-128"/>
        <a:cs typeface="+mn-cs"/>
      </a:defRPr>
    </a:lvl7pPr>
    <a:lvl8pPr marL="3200400" algn="l" defTabSz="914400" rtl="0" eaLnBrk="1" latinLnBrk="0" hangingPunct="1">
      <a:defRPr kern="1200">
        <a:solidFill>
          <a:schemeClr val="tx1"/>
        </a:solidFill>
        <a:latin typeface="Arial" pitchFamily="34" charset="0"/>
        <a:ea typeface="ＭＳ Ｐゴシック" pitchFamily="50" charset="-128"/>
        <a:cs typeface="+mn-cs"/>
      </a:defRPr>
    </a:lvl8pPr>
    <a:lvl9pPr marL="3657600" algn="l" defTabSz="914400" rtl="0" eaLnBrk="1" latinLnBrk="0" hangingPunct="1">
      <a:defRPr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66"/>
    <a:srgbClr val="F967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1" autoAdjust="0"/>
    <p:restoredTop sz="94660"/>
  </p:normalViewPr>
  <p:slideViewPr>
    <p:cSldViewPr>
      <p:cViewPr>
        <p:scale>
          <a:sx n="54" d="100"/>
          <a:sy n="54" d="100"/>
        </p:scale>
        <p:origin x="-66" y="-300"/>
      </p:cViewPr>
      <p:guideLst>
        <p:guide orient="horz" pos="2163"/>
        <p:guide pos="28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 1"/>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ja-JP" altLang="en-US"/>
          </a:p>
        </p:txBody>
      </p:sp>
      <p:sp>
        <p:nvSpPr>
          <p:cNvPr id="2051" name="日付プレースホルダ 2"/>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079AF7CF-F644-4847-B01C-1705F97D4FF6}" type="datetimeFigureOut">
              <a:rPr lang="ja-JP" altLang="en-US"/>
              <a:pPr/>
              <a:t>2011/4/17</a:t>
            </a:fld>
            <a:endParaRPr lang="ja-JP" altLang="en-US"/>
          </a:p>
        </p:txBody>
      </p:sp>
      <p:sp>
        <p:nvSpPr>
          <p:cNvPr id="2052" name="スライド イメージ プレースホルダ 3"/>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 4"/>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テキストの書式設定</a:t>
            </a:r>
          </a:p>
          <a:p>
            <a:pPr lvl="1"/>
            <a:r>
              <a:rPr lang="ja-JP" altLang="en-US" smtClean="0"/>
              <a:t>第 </a:t>
            </a:r>
            <a:r>
              <a:rPr lang="en-US" smtClean="0"/>
              <a:t>2 </a:t>
            </a:r>
            <a:r>
              <a:rPr lang="ja-JP" altLang="en-US" smtClean="0"/>
              <a:t>レベル</a:t>
            </a:r>
          </a:p>
          <a:p>
            <a:pPr lvl="2"/>
            <a:r>
              <a:rPr lang="ja-JP" altLang="en-US" smtClean="0"/>
              <a:t>第 </a:t>
            </a:r>
            <a:r>
              <a:rPr lang="en-US" smtClean="0"/>
              <a:t>3 </a:t>
            </a:r>
            <a:r>
              <a:rPr lang="ja-JP" altLang="en-US" smtClean="0"/>
              <a:t>レベル</a:t>
            </a:r>
          </a:p>
          <a:p>
            <a:pPr lvl="3"/>
            <a:r>
              <a:rPr lang="ja-JP" altLang="en-US" smtClean="0"/>
              <a:t>第 </a:t>
            </a:r>
            <a:r>
              <a:rPr lang="en-US" smtClean="0"/>
              <a:t>4 </a:t>
            </a:r>
            <a:r>
              <a:rPr lang="ja-JP" altLang="en-US" smtClean="0"/>
              <a:t>レベル</a:t>
            </a:r>
          </a:p>
          <a:p>
            <a:pPr lvl="4"/>
            <a:r>
              <a:rPr lang="ja-JP" altLang="en-US" smtClean="0"/>
              <a:t>第 </a:t>
            </a:r>
            <a:r>
              <a:rPr lang="en-US" smtClean="0"/>
              <a:t>5 </a:t>
            </a:r>
            <a:r>
              <a:rPr lang="ja-JP" altLang="en-US" smtClean="0"/>
              <a:t>レベル</a:t>
            </a:r>
          </a:p>
        </p:txBody>
      </p:sp>
      <p:sp>
        <p:nvSpPr>
          <p:cNvPr id="2054" name="フッター プレースホルダ 5"/>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ja-JP" altLang="en-US"/>
          </a:p>
        </p:txBody>
      </p:sp>
      <p:sp>
        <p:nvSpPr>
          <p:cNvPr id="2055" name="スライド番号プレースホルダ 6"/>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7322EF5-6ACC-4EBB-89E7-33EFCACBC216}" type="slidenum">
              <a:rPr lang="ja-JP" altLang="en-US"/>
              <a:pPr/>
              <a:t>‹#›</a:t>
            </a:fld>
            <a:endParaRPr lang="ja-JP" altLang="en-US"/>
          </a:p>
        </p:txBody>
      </p:sp>
    </p:spTree>
    <p:extLst>
      <p:ext uri="{BB962C8B-B14F-4D97-AF65-F5344CB8AC3E}">
        <p14:creationId xmlns:p14="http://schemas.microsoft.com/office/powerpoint/2010/main" val="1444894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p:sp>
      <p:sp>
        <p:nvSpPr>
          <p:cNvPr id="35843" name="ノート プレースホルダ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kumimoji="1" lang="ja-JP" altLang="en-US" smtClean="0"/>
          </a:p>
        </p:txBody>
      </p:sp>
      <p:sp>
        <p:nvSpPr>
          <p:cNvPr id="358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fld id="{8007094C-C02B-4D73-BC3F-B19816601060}" type="slidenum">
              <a:rPr lang="ja-JP" altLang="en-US" smtClean="0">
                <a:latin typeface="Calibri" pitchFamily="34" charset="0"/>
              </a:rPr>
              <a:pPr eaLnBrk="1" hangingPunct="1"/>
              <a:t>9</a:t>
            </a:fld>
            <a:endParaRPr lang="ja-JP"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noTextEdit="1"/>
          </p:cNvSpPr>
          <p:nvPr>
            <p:ph type="sldImg"/>
          </p:nvPr>
        </p:nvSpPr>
        <p:spPr/>
      </p:sp>
      <p:sp>
        <p:nvSpPr>
          <p:cNvPr id="37891" name="ノート プレースホルダ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kumimoji="1" lang="ja-JP" altLang="en-US" smtClean="0"/>
          </a:p>
        </p:txBody>
      </p:sp>
      <p:sp>
        <p:nvSpPr>
          <p:cNvPr id="3789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fld id="{03A880D5-D565-4F0A-BDBA-A4C004B282EE}" type="slidenum">
              <a:rPr lang="ja-JP" altLang="en-US" smtClean="0">
                <a:latin typeface="Calibri" pitchFamily="34" charset="0"/>
              </a:rPr>
              <a:pPr eaLnBrk="1" hangingPunct="1"/>
              <a:t>10</a:t>
            </a:fld>
            <a:endParaRPr lang="ja-JP"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p:sp>
      <p:sp>
        <p:nvSpPr>
          <p:cNvPr id="46083" name="ノート プレースホルダ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kumimoji="1" lang="ja-JP" altLang="en-US" smtClean="0">
              <a:ea typeface="ＭＳ Ｐゴシック" charset="-128"/>
            </a:endParaRPr>
          </a:p>
        </p:txBody>
      </p:sp>
      <p:sp>
        <p:nvSpPr>
          <p:cNvPr id="4608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2AA19BC-E998-4FD2-8104-9B51DEA36A27}" type="slidenum">
              <a:rPr lang="ja-JP" altLang="en-US" smtClean="0">
                <a:latin typeface="Calibri" pitchFamily="34" charset="0"/>
              </a:rPr>
              <a:pPr eaLnBrk="1" hangingPunct="1"/>
              <a:t>11</a:t>
            </a:fld>
            <a:endParaRPr lang="ja-JP"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322EF5-6ACC-4EBB-89E7-33EFCACBC216}" type="slidenum">
              <a:rPr lang="ja-JP" altLang="en-US" smtClean="0"/>
              <a:pPr/>
              <a:t>14</a:t>
            </a:fld>
            <a:endParaRPr lang="ja-JP" altLang="en-US"/>
          </a:p>
        </p:txBody>
      </p:sp>
    </p:spTree>
    <p:extLst>
      <p:ext uri="{BB962C8B-B14F-4D97-AF65-F5344CB8AC3E}">
        <p14:creationId xmlns:p14="http://schemas.microsoft.com/office/powerpoint/2010/main" val="130462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ー 1"/>
          <p:cNvSpPr>
            <a:spLocks noGrp="1" noRot="1" noChangeAspect="1" noTextEdit="1"/>
          </p:cNvSpPr>
          <p:nvPr>
            <p:ph type="sldImg"/>
          </p:nvPr>
        </p:nvSpPr>
        <p:spPr/>
      </p:sp>
      <p:sp>
        <p:nvSpPr>
          <p:cNvPr id="49155" name="ノート プレースホルダー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kumimoji="1" lang="en-US" altLang="ja-JP" smtClean="0">
              <a:ea typeface="ＭＳ Ｐゴシック" charset="-128"/>
            </a:endParaRPr>
          </a:p>
          <a:p>
            <a:endParaRPr kumimoji="1" lang="en-US" altLang="ja-JP" smtClean="0">
              <a:ea typeface="ＭＳ Ｐゴシック" charset="-128"/>
            </a:endParaRPr>
          </a:p>
          <a:p>
            <a:endParaRPr kumimoji="1" lang="en-US" altLang="ja-JP" smtClean="0">
              <a:ea typeface="ＭＳ Ｐゴシック" charset="-128"/>
            </a:endParaRPr>
          </a:p>
          <a:p>
            <a:endParaRPr kumimoji="1" lang="en-US" altLang="ja-JP" smtClean="0">
              <a:ea typeface="ＭＳ Ｐゴシック" charset="-128"/>
            </a:endParaRPr>
          </a:p>
          <a:p>
            <a:endParaRPr kumimoji="1" lang="ja-JP" altLang="en-US" smtClean="0">
              <a:ea typeface="ＭＳ Ｐゴシック" charset="-128"/>
            </a:endParaRPr>
          </a:p>
        </p:txBody>
      </p:sp>
      <p:sp>
        <p:nvSpPr>
          <p:cNvPr id="4915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53614401-7D84-4D1D-96C7-E387B6151576}" type="slidenum">
              <a:rPr lang="ja-JP" altLang="en-US" smtClean="0">
                <a:latin typeface="Calibri" pitchFamily="34" charset="0"/>
              </a:rPr>
              <a:pPr eaLnBrk="1" hangingPunct="1"/>
              <a:t>15</a:t>
            </a:fld>
            <a:endParaRPr lang="ja-JP" alt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p:sp>
      <p:sp>
        <p:nvSpPr>
          <p:cNvPr id="45059" name="ノート プレースホルダ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kumimoji="1" lang="ja-JP" altLang="en-US" smtClean="0"/>
          </a:p>
        </p:txBody>
      </p:sp>
      <p:sp>
        <p:nvSpPr>
          <p:cNvPr id="4506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fld id="{D100A39A-5B6E-42F9-BEEF-F4703D075F2F}" type="slidenum">
              <a:rPr lang="ja-JP" altLang="en-US" smtClean="0">
                <a:latin typeface="Calibri" pitchFamily="34" charset="0"/>
              </a:rPr>
              <a:pPr eaLnBrk="1" hangingPunct="1"/>
              <a:t>16</a:t>
            </a:fld>
            <a:endParaRPr lang="ja-JP"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fld id="{A80FD73B-0C0E-4ADB-B8C5-A9DF086D3625}" type="datetimeFigureOut">
              <a:rPr lang="ja-JP" altLang="en-US"/>
              <a:pPr/>
              <a:t>2011/4/17</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F5F686EA-2824-42A9-BACF-3351B0C1D5BB}" type="slidenum">
              <a:rPr lang="ja-JP" altLang="en-US"/>
              <a:pPr/>
              <a:t>‹#›</a:t>
            </a:fld>
            <a:endParaRPr lang="ja-JP" altLang="en-US"/>
          </a:p>
        </p:txBody>
      </p:sp>
    </p:spTree>
    <p:extLst>
      <p:ext uri="{BB962C8B-B14F-4D97-AF65-F5344CB8AC3E}">
        <p14:creationId xmlns:p14="http://schemas.microsoft.com/office/powerpoint/2010/main" val="163343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FC0A2D2E-3B56-438A-B3AF-271F916E3894}" type="datetimeFigureOut">
              <a:rPr lang="ja-JP" altLang="en-US"/>
              <a:pPr/>
              <a:t>2011/4/17</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8923E344-2161-4C2B-BAE2-28EBCEFA62CA}" type="slidenum">
              <a:rPr lang="ja-JP" altLang="en-US"/>
              <a:pPr/>
              <a:t>‹#›</a:t>
            </a:fld>
            <a:endParaRPr lang="ja-JP" altLang="en-US"/>
          </a:p>
        </p:txBody>
      </p:sp>
    </p:spTree>
    <p:extLst>
      <p:ext uri="{BB962C8B-B14F-4D97-AF65-F5344CB8AC3E}">
        <p14:creationId xmlns:p14="http://schemas.microsoft.com/office/powerpoint/2010/main" val="55838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6CB9A998-768A-4CC1-8F31-EB9B33F23C17}" type="datetimeFigureOut">
              <a:rPr lang="ja-JP" altLang="en-US"/>
              <a:pPr/>
              <a:t>2011/4/17</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2B649EEA-FBB2-4736-BA51-432F5281B086}" type="slidenum">
              <a:rPr lang="ja-JP" altLang="en-US"/>
              <a:pPr/>
              <a:t>‹#›</a:t>
            </a:fld>
            <a:endParaRPr lang="ja-JP" altLang="en-US"/>
          </a:p>
        </p:txBody>
      </p:sp>
    </p:spTree>
    <p:extLst>
      <p:ext uri="{BB962C8B-B14F-4D97-AF65-F5344CB8AC3E}">
        <p14:creationId xmlns:p14="http://schemas.microsoft.com/office/powerpoint/2010/main" val="298530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0E6893DD-6E44-4FC2-8DED-0A6B0E5C0D0A}" type="datetimeFigureOut">
              <a:rPr lang="ja-JP" altLang="en-US"/>
              <a:pPr/>
              <a:t>2011/4/17</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D9B895A2-5EDE-4D3C-818B-69D5CFECF2A9}" type="slidenum">
              <a:rPr lang="ja-JP" altLang="en-US"/>
              <a:pPr/>
              <a:t>‹#›</a:t>
            </a:fld>
            <a:endParaRPr lang="ja-JP" altLang="en-US"/>
          </a:p>
        </p:txBody>
      </p:sp>
    </p:spTree>
    <p:extLst>
      <p:ext uri="{BB962C8B-B14F-4D97-AF65-F5344CB8AC3E}">
        <p14:creationId xmlns:p14="http://schemas.microsoft.com/office/powerpoint/2010/main" val="300261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EDC7A198-BE0E-4002-B95C-875E1784586E}" type="datetimeFigureOut">
              <a:rPr lang="ja-JP" altLang="en-US"/>
              <a:pPr/>
              <a:t>2011/4/17</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3D89405D-2263-478B-9AB2-D35E8F366115}" type="slidenum">
              <a:rPr lang="ja-JP" altLang="en-US"/>
              <a:pPr/>
              <a:t>‹#›</a:t>
            </a:fld>
            <a:endParaRPr lang="ja-JP" altLang="en-US"/>
          </a:p>
        </p:txBody>
      </p:sp>
    </p:spTree>
    <p:extLst>
      <p:ext uri="{BB962C8B-B14F-4D97-AF65-F5344CB8AC3E}">
        <p14:creationId xmlns:p14="http://schemas.microsoft.com/office/powerpoint/2010/main" val="155054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fld id="{3F3E5316-EFD1-4DEA-BA61-FFB334CC0638}" type="datetimeFigureOut">
              <a:rPr lang="ja-JP" altLang="en-US"/>
              <a:pPr/>
              <a:t>2011/4/17</a:t>
            </a:fld>
            <a:endParaRPr lang="ja-JP" altLang="en-US"/>
          </a:p>
        </p:txBody>
      </p:sp>
      <p:sp>
        <p:nvSpPr>
          <p:cNvPr id="6" name="フッター プレースホルダー 5"/>
          <p:cNvSpPr>
            <a:spLocks noGrp="1"/>
          </p:cNvSpPr>
          <p:nvPr>
            <p:ph type="ftr" sz="quarter" idx="11"/>
          </p:nvPr>
        </p:nvSpPr>
        <p:spPr/>
        <p:txBody>
          <a:bodyPr/>
          <a:lstStyle>
            <a:lvl1pPr>
              <a:defRPr/>
            </a:lvl1pPr>
          </a:lstStyle>
          <a:p>
            <a:endParaRPr lang="ja-JP" altLang="en-US"/>
          </a:p>
        </p:txBody>
      </p:sp>
      <p:sp>
        <p:nvSpPr>
          <p:cNvPr id="7" name="スライド番号プレースホルダー 6"/>
          <p:cNvSpPr>
            <a:spLocks noGrp="1"/>
          </p:cNvSpPr>
          <p:nvPr>
            <p:ph type="sldNum" sz="quarter" idx="12"/>
          </p:nvPr>
        </p:nvSpPr>
        <p:spPr/>
        <p:txBody>
          <a:bodyPr/>
          <a:lstStyle>
            <a:lvl1pPr>
              <a:defRPr/>
            </a:lvl1pPr>
          </a:lstStyle>
          <a:p>
            <a:fld id="{5C9E6B48-0051-411B-B4E7-21081FC5BD1C}" type="slidenum">
              <a:rPr lang="ja-JP" altLang="en-US"/>
              <a:pPr/>
              <a:t>‹#›</a:t>
            </a:fld>
            <a:endParaRPr lang="ja-JP" altLang="en-US"/>
          </a:p>
        </p:txBody>
      </p:sp>
    </p:spTree>
    <p:extLst>
      <p:ext uri="{BB962C8B-B14F-4D97-AF65-F5344CB8AC3E}">
        <p14:creationId xmlns:p14="http://schemas.microsoft.com/office/powerpoint/2010/main" val="168530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fld id="{2E374242-9334-490F-88B8-FA8F79790B0B}" type="datetimeFigureOut">
              <a:rPr lang="ja-JP" altLang="en-US"/>
              <a:pPr/>
              <a:t>2011/4/17</a:t>
            </a:fld>
            <a:endParaRPr lang="ja-JP" altLang="en-US"/>
          </a:p>
        </p:txBody>
      </p:sp>
      <p:sp>
        <p:nvSpPr>
          <p:cNvPr id="8" name="フッター プレースホルダー 7"/>
          <p:cNvSpPr>
            <a:spLocks noGrp="1"/>
          </p:cNvSpPr>
          <p:nvPr>
            <p:ph type="ftr" sz="quarter" idx="11"/>
          </p:nvPr>
        </p:nvSpPr>
        <p:spPr/>
        <p:txBody>
          <a:bodyPr/>
          <a:lstStyle>
            <a:lvl1pPr>
              <a:defRPr/>
            </a:lvl1pPr>
          </a:lstStyle>
          <a:p>
            <a:endParaRPr lang="ja-JP" altLang="en-US"/>
          </a:p>
        </p:txBody>
      </p:sp>
      <p:sp>
        <p:nvSpPr>
          <p:cNvPr id="9" name="スライド番号プレースホルダー 8"/>
          <p:cNvSpPr>
            <a:spLocks noGrp="1"/>
          </p:cNvSpPr>
          <p:nvPr>
            <p:ph type="sldNum" sz="quarter" idx="12"/>
          </p:nvPr>
        </p:nvSpPr>
        <p:spPr/>
        <p:txBody>
          <a:bodyPr/>
          <a:lstStyle>
            <a:lvl1pPr>
              <a:defRPr/>
            </a:lvl1pPr>
          </a:lstStyle>
          <a:p>
            <a:fld id="{576C3E8A-6C7D-438F-9FE6-0404EDCD269B}" type="slidenum">
              <a:rPr lang="ja-JP" altLang="en-US"/>
              <a:pPr/>
              <a:t>‹#›</a:t>
            </a:fld>
            <a:endParaRPr lang="ja-JP" altLang="en-US"/>
          </a:p>
        </p:txBody>
      </p:sp>
    </p:spTree>
    <p:extLst>
      <p:ext uri="{BB962C8B-B14F-4D97-AF65-F5344CB8AC3E}">
        <p14:creationId xmlns:p14="http://schemas.microsoft.com/office/powerpoint/2010/main" val="292744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fld id="{7F4A0EDB-5645-459B-A33B-AB8174FA7B40}" type="datetimeFigureOut">
              <a:rPr lang="ja-JP" altLang="en-US"/>
              <a:pPr/>
              <a:t>2011/4/17</a:t>
            </a:fld>
            <a:endParaRPr lang="ja-JP" altLang="en-US"/>
          </a:p>
        </p:txBody>
      </p:sp>
      <p:sp>
        <p:nvSpPr>
          <p:cNvPr id="4" name="フッター プレースホルダー 3"/>
          <p:cNvSpPr>
            <a:spLocks noGrp="1"/>
          </p:cNvSpPr>
          <p:nvPr>
            <p:ph type="ftr" sz="quarter" idx="11"/>
          </p:nvPr>
        </p:nvSpPr>
        <p:spPr/>
        <p:txBody>
          <a:bodyPr/>
          <a:lstStyle>
            <a:lvl1pPr>
              <a:defRPr/>
            </a:lvl1pPr>
          </a:lstStyle>
          <a:p>
            <a:endParaRPr lang="ja-JP" altLang="en-US"/>
          </a:p>
        </p:txBody>
      </p:sp>
      <p:sp>
        <p:nvSpPr>
          <p:cNvPr id="5" name="スライド番号プレースホルダー 4"/>
          <p:cNvSpPr>
            <a:spLocks noGrp="1"/>
          </p:cNvSpPr>
          <p:nvPr>
            <p:ph type="sldNum" sz="quarter" idx="12"/>
          </p:nvPr>
        </p:nvSpPr>
        <p:spPr/>
        <p:txBody>
          <a:bodyPr/>
          <a:lstStyle>
            <a:lvl1pPr>
              <a:defRPr/>
            </a:lvl1pPr>
          </a:lstStyle>
          <a:p>
            <a:fld id="{6B933E5E-215A-40FB-9101-61A9D974B608}" type="slidenum">
              <a:rPr lang="ja-JP" altLang="en-US"/>
              <a:pPr/>
              <a:t>‹#›</a:t>
            </a:fld>
            <a:endParaRPr lang="ja-JP" altLang="en-US"/>
          </a:p>
        </p:txBody>
      </p:sp>
    </p:spTree>
    <p:extLst>
      <p:ext uri="{BB962C8B-B14F-4D97-AF65-F5344CB8AC3E}">
        <p14:creationId xmlns:p14="http://schemas.microsoft.com/office/powerpoint/2010/main" val="345798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6DD581A1-DD0E-4151-9898-92CC235D4118}" type="datetimeFigureOut">
              <a:rPr lang="ja-JP" altLang="en-US"/>
              <a:pPr/>
              <a:t>2011/4/17</a:t>
            </a:fld>
            <a:endParaRPr lang="ja-JP" altLang="en-US"/>
          </a:p>
        </p:txBody>
      </p:sp>
      <p:sp>
        <p:nvSpPr>
          <p:cNvPr id="3" name="フッター プレースホルダー 2"/>
          <p:cNvSpPr>
            <a:spLocks noGrp="1"/>
          </p:cNvSpPr>
          <p:nvPr>
            <p:ph type="ftr" sz="quarter" idx="11"/>
          </p:nvPr>
        </p:nvSpPr>
        <p:spPr/>
        <p:txBody>
          <a:bodyPr/>
          <a:lstStyle>
            <a:lvl1pPr>
              <a:defRPr/>
            </a:lvl1pPr>
          </a:lstStyle>
          <a:p>
            <a:endParaRPr lang="ja-JP" altLang="en-US"/>
          </a:p>
        </p:txBody>
      </p:sp>
      <p:sp>
        <p:nvSpPr>
          <p:cNvPr id="4" name="スライド番号プレースホルダー 3"/>
          <p:cNvSpPr>
            <a:spLocks noGrp="1"/>
          </p:cNvSpPr>
          <p:nvPr>
            <p:ph type="sldNum" sz="quarter" idx="12"/>
          </p:nvPr>
        </p:nvSpPr>
        <p:spPr/>
        <p:txBody>
          <a:bodyPr/>
          <a:lstStyle>
            <a:lvl1pPr>
              <a:defRPr/>
            </a:lvl1pPr>
          </a:lstStyle>
          <a:p>
            <a:fld id="{7ED60D35-12FF-42A6-85BA-4FA11EFD6104}" type="slidenum">
              <a:rPr lang="ja-JP" altLang="en-US"/>
              <a:pPr/>
              <a:t>‹#›</a:t>
            </a:fld>
            <a:endParaRPr lang="ja-JP" altLang="en-US"/>
          </a:p>
        </p:txBody>
      </p:sp>
    </p:spTree>
    <p:extLst>
      <p:ext uri="{BB962C8B-B14F-4D97-AF65-F5344CB8AC3E}">
        <p14:creationId xmlns:p14="http://schemas.microsoft.com/office/powerpoint/2010/main" val="301963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5F2D5551-60F8-410F-B8A7-610256DC66D2}" type="datetimeFigureOut">
              <a:rPr lang="ja-JP" altLang="en-US"/>
              <a:pPr/>
              <a:t>2011/4/17</a:t>
            </a:fld>
            <a:endParaRPr lang="ja-JP" altLang="en-US"/>
          </a:p>
        </p:txBody>
      </p:sp>
      <p:sp>
        <p:nvSpPr>
          <p:cNvPr id="6" name="フッター プレースホルダー 5"/>
          <p:cNvSpPr>
            <a:spLocks noGrp="1"/>
          </p:cNvSpPr>
          <p:nvPr>
            <p:ph type="ftr" sz="quarter" idx="11"/>
          </p:nvPr>
        </p:nvSpPr>
        <p:spPr/>
        <p:txBody>
          <a:bodyPr/>
          <a:lstStyle>
            <a:lvl1pPr>
              <a:defRPr/>
            </a:lvl1pPr>
          </a:lstStyle>
          <a:p>
            <a:endParaRPr lang="ja-JP" altLang="en-US"/>
          </a:p>
        </p:txBody>
      </p:sp>
      <p:sp>
        <p:nvSpPr>
          <p:cNvPr id="7" name="スライド番号プレースホルダー 6"/>
          <p:cNvSpPr>
            <a:spLocks noGrp="1"/>
          </p:cNvSpPr>
          <p:nvPr>
            <p:ph type="sldNum" sz="quarter" idx="12"/>
          </p:nvPr>
        </p:nvSpPr>
        <p:spPr/>
        <p:txBody>
          <a:bodyPr/>
          <a:lstStyle>
            <a:lvl1pPr>
              <a:defRPr/>
            </a:lvl1pPr>
          </a:lstStyle>
          <a:p>
            <a:fld id="{EFE28C47-0DC4-433A-8B80-098AFF35C75B}" type="slidenum">
              <a:rPr lang="ja-JP" altLang="en-US"/>
              <a:pPr/>
              <a:t>‹#›</a:t>
            </a:fld>
            <a:endParaRPr lang="ja-JP" altLang="en-US"/>
          </a:p>
        </p:txBody>
      </p:sp>
    </p:spTree>
    <p:extLst>
      <p:ext uri="{BB962C8B-B14F-4D97-AF65-F5344CB8AC3E}">
        <p14:creationId xmlns:p14="http://schemas.microsoft.com/office/powerpoint/2010/main" val="95761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05899B7C-7E08-40AF-A512-A42E46DA48D1}" type="datetimeFigureOut">
              <a:rPr lang="ja-JP" altLang="en-US"/>
              <a:pPr/>
              <a:t>2011/4/17</a:t>
            </a:fld>
            <a:endParaRPr lang="ja-JP" altLang="en-US"/>
          </a:p>
        </p:txBody>
      </p:sp>
      <p:sp>
        <p:nvSpPr>
          <p:cNvPr id="6" name="フッター プレースホルダー 5"/>
          <p:cNvSpPr>
            <a:spLocks noGrp="1"/>
          </p:cNvSpPr>
          <p:nvPr>
            <p:ph type="ftr" sz="quarter" idx="11"/>
          </p:nvPr>
        </p:nvSpPr>
        <p:spPr/>
        <p:txBody>
          <a:bodyPr/>
          <a:lstStyle>
            <a:lvl1pPr>
              <a:defRPr/>
            </a:lvl1pPr>
          </a:lstStyle>
          <a:p>
            <a:endParaRPr lang="ja-JP" altLang="en-US"/>
          </a:p>
        </p:txBody>
      </p:sp>
      <p:sp>
        <p:nvSpPr>
          <p:cNvPr id="7" name="スライド番号プレースホルダー 6"/>
          <p:cNvSpPr>
            <a:spLocks noGrp="1"/>
          </p:cNvSpPr>
          <p:nvPr>
            <p:ph type="sldNum" sz="quarter" idx="12"/>
          </p:nvPr>
        </p:nvSpPr>
        <p:spPr/>
        <p:txBody>
          <a:bodyPr/>
          <a:lstStyle>
            <a:lvl1pPr>
              <a:defRPr/>
            </a:lvl1pPr>
          </a:lstStyle>
          <a:p>
            <a:fld id="{1751D66C-E496-4190-AA65-86BEAD902AD4}" type="slidenum">
              <a:rPr lang="ja-JP" altLang="en-US"/>
              <a:pPr/>
              <a:t>‹#›</a:t>
            </a:fld>
            <a:endParaRPr lang="ja-JP" altLang="en-US"/>
          </a:p>
        </p:txBody>
      </p:sp>
    </p:spTree>
    <p:extLst>
      <p:ext uri="{BB962C8B-B14F-4D97-AF65-F5344CB8AC3E}">
        <p14:creationId xmlns:p14="http://schemas.microsoft.com/office/powerpoint/2010/main" val="405872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smtClean="0"/>
              <a:t>マスタ タイトルの書式設定</a:t>
            </a:r>
          </a:p>
        </p:txBody>
      </p:sp>
      <p:sp>
        <p:nvSpPr>
          <p:cNvPr id="1027" name="テキスト プレースホルダ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smtClean="0"/>
              <a:t>マスタ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1028" name="日付プレースホルダ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mn-lt"/>
              </a:defRPr>
            </a:lvl1pPr>
          </a:lstStyle>
          <a:p>
            <a:fld id="{1C6DF396-798B-4366-A407-F0CF3B4178C1}" type="datetimeFigureOut">
              <a:rPr lang="ja-JP" altLang="en-US"/>
              <a:pPr/>
              <a:t>2011/4/17</a:t>
            </a:fld>
            <a:endParaRPr lang="ja-JP" altLang="en-US"/>
          </a:p>
        </p:txBody>
      </p:sp>
      <p:sp>
        <p:nvSpPr>
          <p:cNvPr id="1029"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endParaRPr lang="ja-JP" altLang="en-US"/>
          </a:p>
        </p:txBody>
      </p:sp>
      <p:sp>
        <p:nvSpPr>
          <p:cNvPr id="1030"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latin typeface="+mn-lt"/>
              </a:defRPr>
            </a:lvl1pPr>
          </a:lstStyle>
          <a:p>
            <a:fld id="{3DB40007-0508-4E1F-9713-E8382611CD77}"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idx="4294967295"/>
          </p:nvPr>
        </p:nvSpPr>
        <p:spPr>
          <a:xfrm>
            <a:off x="395536" y="1196752"/>
            <a:ext cx="8352928" cy="2664296"/>
          </a:xfrm>
        </p:spPr>
        <p:txBody>
          <a:bodyPr/>
          <a:lstStyle/>
          <a:p>
            <a:pPr eaLnBrk="1" hangingPunct="1"/>
            <a:r>
              <a:rPr lang="en-US" altLang="ja-JP" sz="7200" b="1" dirty="0" err="1" smtClean="0">
                <a:ln w="17780" cmpd="sng">
                  <a:solidFill>
                    <a:srgbClr val="FFFFFF"/>
                  </a:solidFill>
                  <a:prstDash val="solid"/>
                  <a:miter lim="800000"/>
                </a:ln>
                <a:solidFill>
                  <a:srgbClr val="FF6600"/>
                </a:solidFill>
                <a:effectLst>
                  <a:outerShdw blurRad="50800" algn="tl" rotWithShape="0">
                    <a:srgbClr val="000000"/>
                  </a:outerShdw>
                </a:effectLst>
              </a:rPr>
              <a:t>Ⅱ</a:t>
            </a:r>
            <a:r>
              <a:rPr lang="en-US" sz="7200" b="1" dirty="0" err="1" smtClean="0">
                <a:ln w="17780" cmpd="sng">
                  <a:solidFill>
                    <a:srgbClr val="FFFFFF"/>
                  </a:solidFill>
                  <a:prstDash val="solid"/>
                  <a:miter lim="800000"/>
                </a:ln>
                <a:solidFill>
                  <a:srgbClr val="FF6600"/>
                </a:solidFill>
                <a:effectLst>
                  <a:outerShdw blurRad="50800" algn="tl" rotWithShape="0">
                    <a:srgbClr val="000000"/>
                  </a:outerShdw>
                </a:effectLst>
              </a:rPr>
              <a:t>n</a:t>
            </a:r>
            <a:r>
              <a:rPr lang="ja-JP" altLang="en-US" sz="7200" b="1" dirty="0">
                <a:ln w="17780" cmpd="sng">
                  <a:solidFill>
                    <a:srgbClr val="FFFFFF"/>
                  </a:solidFill>
                  <a:prstDash val="solid"/>
                  <a:miter lim="800000"/>
                </a:ln>
                <a:solidFill>
                  <a:srgbClr val="FF6600"/>
                </a:solidFill>
                <a:effectLst>
                  <a:outerShdw blurRad="50800" algn="tl" rotWithShape="0">
                    <a:srgbClr val="000000"/>
                  </a:outerShdw>
                </a:effectLst>
              </a:rPr>
              <a:t>型超新星</a:t>
            </a:r>
            <a:r>
              <a:rPr lang="ja-JP" altLang="en-US" sz="7200" b="1" dirty="0" smtClean="0">
                <a:ln w="17780" cmpd="sng">
                  <a:solidFill>
                    <a:srgbClr val="FFFFFF"/>
                  </a:solidFill>
                  <a:prstDash val="solid"/>
                  <a:miter lim="800000"/>
                </a:ln>
                <a:solidFill>
                  <a:srgbClr val="FF6600"/>
                </a:solidFill>
                <a:effectLst>
                  <a:outerShdw blurRad="50800" algn="tl" rotWithShape="0">
                    <a:srgbClr val="000000"/>
                  </a:outerShdw>
                </a:effectLst>
              </a:rPr>
              <a:t>の</a:t>
            </a:r>
            <a:r>
              <a:rPr lang="en-US" altLang="ja-JP" sz="7200" b="1" dirty="0" smtClean="0">
                <a:ln w="17780" cmpd="sng">
                  <a:solidFill>
                    <a:srgbClr val="FFFFFF"/>
                  </a:solidFill>
                  <a:prstDash val="solid"/>
                  <a:miter lim="800000"/>
                </a:ln>
                <a:solidFill>
                  <a:srgbClr val="FF6600"/>
                </a:solidFill>
                <a:effectLst>
                  <a:outerShdw blurRad="50800" algn="tl" rotWithShape="0">
                    <a:srgbClr val="000000"/>
                  </a:outerShdw>
                </a:effectLst>
              </a:rPr>
              <a:t/>
            </a:r>
            <a:br>
              <a:rPr lang="en-US" altLang="ja-JP" sz="7200" b="1" dirty="0" smtClean="0">
                <a:ln w="17780" cmpd="sng">
                  <a:solidFill>
                    <a:srgbClr val="FFFFFF"/>
                  </a:solidFill>
                  <a:prstDash val="solid"/>
                  <a:miter lim="800000"/>
                </a:ln>
                <a:solidFill>
                  <a:srgbClr val="FF6600"/>
                </a:solidFill>
                <a:effectLst>
                  <a:outerShdw blurRad="50800" algn="tl" rotWithShape="0">
                    <a:srgbClr val="000000"/>
                  </a:outerShdw>
                </a:effectLst>
              </a:rPr>
            </a:br>
            <a:r>
              <a:rPr lang="ja-JP" altLang="en-US" sz="7200" b="1" dirty="0" smtClean="0">
                <a:ln w="17780" cmpd="sng">
                  <a:solidFill>
                    <a:srgbClr val="FFFFFF"/>
                  </a:solidFill>
                  <a:prstDash val="solid"/>
                  <a:miter lim="800000"/>
                </a:ln>
                <a:solidFill>
                  <a:srgbClr val="FF6600"/>
                </a:solidFill>
                <a:effectLst>
                  <a:outerShdw blurRad="50800" algn="tl" rotWithShape="0">
                    <a:srgbClr val="000000"/>
                  </a:outerShdw>
                </a:effectLst>
              </a:rPr>
              <a:t>元素</a:t>
            </a:r>
            <a:r>
              <a:rPr lang="ja-JP" altLang="en-US" sz="7200" b="1" dirty="0">
                <a:ln w="17780" cmpd="sng">
                  <a:solidFill>
                    <a:srgbClr val="FFFFFF"/>
                  </a:solidFill>
                  <a:prstDash val="solid"/>
                  <a:miter lim="800000"/>
                </a:ln>
                <a:solidFill>
                  <a:srgbClr val="FF6600"/>
                </a:solidFill>
                <a:effectLst>
                  <a:outerShdw blurRad="50800" algn="tl" rotWithShape="0">
                    <a:srgbClr val="000000"/>
                  </a:outerShdw>
                </a:effectLst>
              </a:rPr>
              <a:t>合成</a:t>
            </a:r>
            <a:r>
              <a:rPr lang="ja-JP" altLang="en-US" sz="7200" b="1" dirty="0" smtClean="0">
                <a:ln w="17780" cmpd="sng">
                  <a:solidFill>
                    <a:srgbClr val="FFFFFF"/>
                  </a:solidFill>
                  <a:prstDash val="solid"/>
                  <a:miter lim="800000"/>
                </a:ln>
                <a:solidFill>
                  <a:srgbClr val="FF6600"/>
                </a:solidFill>
                <a:effectLst>
                  <a:outerShdw blurRad="50800" algn="tl" rotWithShape="0">
                    <a:srgbClr val="000000"/>
                  </a:outerShdw>
                </a:effectLst>
              </a:rPr>
              <a:t>と膨張速度</a:t>
            </a:r>
            <a:endParaRPr lang="ja-JP" altLang="en-US" sz="7200" b="1" dirty="0">
              <a:ln w="17780" cmpd="sng">
                <a:solidFill>
                  <a:srgbClr val="FFFFFF"/>
                </a:solidFill>
                <a:prstDash val="solid"/>
                <a:miter lim="800000"/>
              </a:ln>
              <a:solidFill>
                <a:srgbClr val="FF6600"/>
              </a:solidFill>
              <a:effectLst>
                <a:outerShdw blurRad="50800" algn="tl" rotWithShape="0">
                  <a:srgbClr val="000000"/>
                </a:outerShdw>
              </a:effectLst>
            </a:endParaRPr>
          </a:p>
        </p:txBody>
      </p:sp>
      <p:sp>
        <p:nvSpPr>
          <p:cNvPr id="3075" name="サブタイトル 2"/>
          <p:cNvSpPr>
            <a:spLocks noGrp="1"/>
          </p:cNvSpPr>
          <p:nvPr>
            <p:ph type="subTitle" idx="4294967295"/>
          </p:nvPr>
        </p:nvSpPr>
        <p:spPr>
          <a:xfrm>
            <a:off x="971600" y="4077072"/>
            <a:ext cx="8168952" cy="3384376"/>
          </a:xfrm>
        </p:spPr>
        <p:txBody>
          <a:bodyPr/>
          <a:lstStyle/>
          <a:p>
            <a:pPr marL="0" indent="0">
              <a:buNone/>
            </a:pPr>
            <a:r>
              <a:rPr lang="ja-JP" altLang="ja-JP" sz="2800" dirty="0" smtClean="0"/>
              <a:t>飯田</a:t>
            </a:r>
            <a:r>
              <a:rPr lang="ja-JP" altLang="ja-JP" sz="2800" dirty="0"/>
              <a:t>美幸</a:t>
            </a:r>
            <a:r>
              <a:rPr lang="en-US" altLang="ja-JP" sz="2800" dirty="0"/>
              <a:t>(</a:t>
            </a:r>
            <a:r>
              <a:rPr lang="ja-JP" altLang="ja-JP" sz="2800" dirty="0"/>
              <a:t>高２</a:t>
            </a:r>
            <a:r>
              <a:rPr lang="en-US" altLang="ja-JP" sz="2800" dirty="0" smtClean="0"/>
              <a:t>)</a:t>
            </a:r>
            <a:r>
              <a:rPr lang="ja-JP" altLang="en-US" sz="2800" dirty="0"/>
              <a:t> </a:t>
            </a:r>
            <a:r>
              <a:rPr lang="ja-JP" altLang="en-US" sz="2800" dirty="0" smtClean="0"/>
              <a:t>      </a:t>
            </a:r>
            <a:r>
              <a:rPr lang="ja-JP" altLang="ja-JP" sz="2800" dirty="0" smtClean="0"/>
              <a:t>【</a:t>
            </a:r>
            <a:r>
              <a:rPr lang="ja-JP" altLang="ja-JP" sz="2800" dirty="0"/>
              <a:t>茨城県立竹園高校</a:t>
            </a:r>
            <a:r>
              <a:rPr lang="ja-JP" altLang="ja-JP" sz="2800" dirty="0" smtClean="0"/>
              <a:t>】</a:t>
            </a:r>
            <a:endParaRPr lang="en-US" altLang="ja-JP" sz="2800" dirty="0" smtClean="0"/>
          </a:p>
          <a:p>
            <a:pPr marL="0" indent="0">
              <a:buNone/>
            </a:pPr>
            <a:r>
              <a:rPr lang="ja-JP" altLang="ja-JP" sz="2800" dirty="0" smtClean="0"/>
              <a:t>半田</a:t>
            </a:r>
            <a:r>
              <a:rPr lang="ja-JP" altLang="ja-JP" sz="2800" dirty="0"/>
              <a:t>健大</a:t>
            </a:r>
            <a:r>
              <a:rPr lang="en-US" altLang="ja-JP" sz="2800" dirty="0"/>
              <a:t>(</a:t>
            </a:r>
            <a:r>
              <a:rPr lang="ja-JP" altLang="ja-JP" sz="2800" dirty="0" smtClean="0"/>
              <a:t>高２</a:t>
            </a:r>
            <a:r>
              <a:rPr lang="en-US" altLang="ja-JP" sz="2800" dirty="0" smtClean="0"/>
              <a:t>)       </a:t>
            </a:r>
            <a:r>
              <a:rPr lang="ja-JP" altLang="ja-JP" sz="2800" dirty="0" smtClean="0"/>
              <a:t>【</a:t>
            </a:r>
            <a:r>
              <a:rPr lang="ja-JP" altLang="ja-JP" sz="2800" dirty="0"/>
              <a:t>広島県立広島国泰寺高校】</a:t>
            </a:r>
          </a:p>
          <a:p>
            <a:pPr marL="0" indent="0">
              <a:buNone/>
            </a:pPr>
            <a:r>
              <a:rPr lang="ja-JP" altLang="ja-JP" sz="2800" dirty="0"/>
              <a:t>福本菜々美</a:t>
            </a:r>
            <a:r>
              <a:rPr lang="en-US" altLang="ja-JP" sz="2800" dirty="0"/>
              <a:t>(</a:t>
            </a:r>
            <a:r>
              <a:rPr lang="ja-JP" altLang="ja-JP" sz="2800" dirty="0"/>
              <a:t>高１</a:t>
            </a:r>
            <a:r>
              <a:rPr lang="en-US" altLang="ja-JP" sz="2800" dirty="0" smtClean="0"/>
              <a:t>)</a:t>
            </a:r>
            <a:r>
              <a:rPr lang="ja-JP" altLang="en-US" sz="2800" dirty="0"/>
              <a:t> </a:t>
            </a:r>
            <a:r>
              <a:rPr lang="ja-JP" altLang="en-US" sz="2800" dirty="0" smtClean="0"/>
              <a:t> </a:t>
            </a:r>
            <a:r>
              <a:rPr lang="ja-JP" altLang="ja-JP" sz="2800" dirty="0" smtClean="0"/>
              <a:t>【</a:t>
            </a:r>
            <a:r>
              <a:rPr lang="ja-JP" altLang="ja-JP" sz="2800" dirty="0"/>
              <a:t>愛媛県済美学園済美高校</a:t>
            </a:r>
            <a:r>
              <a:rPr lang="ja-JP" altLang="ja-JP" sz="2800" dirty="0" smtClean="0"/>
              <a:t>】</a:t>
            </a:r>
            <a:endParaRPr lang="en-US" altLang="ja-JP" sz="2800" dirty="0" smtClean="0"/>
          </a:p>
          <a:p>
            <a:pPr marL="0" indent="0">
              <a:buNone/>
            </a:pPr>
            <a:r>
              <a:rPr lang="ja-JP" altLang="ja-JP" sz="2800" dirty="0" smtClean="0"/>
              <a:t>矢島義之</a:t>
            </a:r>
            <a:r>
              <a:rPr lang="en-US" altLang="ja-JP" sz="2800" dirty="0"/>
              <a:t>(</a:t>
            </a:r>
            <a:r>
              <a:rPr lang="ja-JP" altLang="ja-JP" sz="2800" dirty="0"/>
              <a:t>高１</a:t>
            </a:r>
            <a:r>
              <a:rPr lang="en-US" altLang="ja-JP" sz="2800" dirty="0" smtClean="0"/>
              <a:t>)       </a:t>
            </a:r>
            <a:r>
              <a:rPr lang="ja-JP" altLang="ja-JP" sz="2800" dirty="0" smtClean="0"/>
              <a:t>【</a:t>
            </a:r>
            <a:r>
              <a:rPr lang="ja-JP" altLang="ja-JP" sz="2800" dirty="0"/>
              <a:t>埼玉県西武学園文理高校】</a:t>
            </a:r>
          </a:p>
          <a:p>
            <a:pPr marL="0" indent="0" algn="ctr" eaLnBrk="1" hangingPunct="1">
              <a:buFont typeface="Arial" pitchFamily="34" charset="0"/>
              <a:buNone/>
            </a:pP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idx="4294967295"/>
          </p:nvPr>
        </p:nvSpPr>
        <p:spPr>
          <a:xfrm>
            <a:off x="169168" y="188640"/>
            <a:ext cx="3394720" cy="706090"/>
          </a:xfrm>
        </p:spPr>
        <p:txBody>
          <a:bodyPr/>
          <a:lstStyle/>
          <a:p>
            <a:pPr eaLnBrk="1" hangingPunct="1"/>
            <a:r>
              <a:rPr lang="en-US" altLang="ja-JP" sz="3000" b="1" dirty="0" smtClean="0">
                <a:latin typeface="+mn-ea"/>
                <a:ea typeface="+mn-ea"/>
              </a:rPr>
              <a:t>Hα</a:t>
            </a:r>
            <a:r>
              <a:rPr lang="ja-JP" altLang="en-US" sz="3000" b="1" dirty="0" smtClean="0">
                <a:latin typeface="+mn-ea"/>
                <a:ea typeface="+mn-ea"/>
              </a:rPr>
              <a:t>のガウス関数</a:t>
            </a:r>
          </a:p>
        </p:txBody>
      </p:sp>
      <p:sp>
        <p:nvSpPr>
          <p:cNvPr id="2" name="テキスト ボックス 1"/>
          <p:cNvSpPr txBox="1"/>
          <p:nvPr/>
        </p:nvSpPr>
        <p:spPr>
          <a:xfrm>
            <a:off x="179512" y="764704"/>
            <a:ext cx="8784976" cy="1292662"/>
          </a:xfrm>
          <a:prstGeom prst="rect">
            <a:avLst/>
          </a:prstGeom>
          <a:noFill/>
        </p:spPr>
        <p:txBody>
          <a:bodyPr wrap="square" rtlCol="0">
            <a:spAutoFit/>
          </a:bodyPr>
          <a:lstStyle/>
          <a:p>
            <a:r>
              <a:rPr lang="en-US" altLang="ja-JP" sz="2600" dirty="0">
                <a:latin typeface="+mn-ea"/>
                <a:ea typeface="+mn-ea"/>
              </a:rPr>
              <a:t>Hα</a:t>
            </a:r>
            <a:r>
              <a:rPr lang="ja-JP" altLang="ja-JP" sz="2600" dirty="0">
                <a:latin typeface="+mn-ea"/>
                <a:ea typeface="+mn-ea"/>
              </a:rPr>
              <a:t>輝線をガウス関数でスペクトルフィットを行うと、</a:t>
            </a:r>
            <a:r>
              <a:rPr lang="en-US" altLang="ja-JP" sz="2600" dirty="0">
                <a:latin typeface="+mn-ea"/>
                <a:ea typeface="+mn-ea"/>
              </a:rPr>
              <a:t>1</a:t>
            </a:r>
            <a:r>
              <a:rPr lang="ja-JP" altLang="ja-JP" sz="2600" dirty="0" err="1">
                <a:latin typeface="+mn-ea"/>
                <a:ea typeface="+mn-ea"/>
              </a:rPr>
              <a:t>つの</a:t>
            </a:r>
            <a:r>
              <a:rPr lang="ja-JP" altLang="ja-JP" sz="2600" dirty="0">
                <a:latin typeface="+mn-ea"/>
                <a:ea typeface="+mn-ea"/>
              </a:rPr>
              <a:t>ガウス関数ではうまく再現できず、</a:t>
            </a:r>
            <a:r>
              <a:rPr lang="en-US" altLang="ja-JP" sz="2600" dirty="0">
                <a:latin typeface="+mn-ea"/>
                <a:ea typeface="+mn-ea"/>
              </a:rPr>
              <a:t>3</a:t>
            </a:r>
            <a:r>
              <a:rPr lang="ja-JP" altLang="ja-JP" sz="2600" dirty="0" err="1">
                <a:latin typeface="+mn-ea"/>
                <a:ea typeface="+mn-ea"/>
              </a:rPr>
              <a:t>つの</a:t>
            </a:r>
            <a:r>
              <a:rPr lang="ja-JP" altLang="ja-JP" sz="2600" dirty="0">
                <a:latin typeface="+mn-ea"/>
                <a:ea typeface="+mn-ea"/>
              </a:rPr>
              <a:t>ガウス関数でフィッティングすると図の曲線のように</a:t>
            </a:r>
            <a:r>
              <a:rPr lang="en-US" altLang="ja-JP" sz="2600" dirty="0">
                <a:latin typeface="+mn-ea"/>
                <a:ea typeface="+mn-ea"/>
              </a:rPr>
              <a:t>Hα</a:t>
            </a:r>
            <a:r>
              <a:rPr lang="ja-JP" altLang="ja-JP" sz="2600" dirty="0" err="1">
                <a:latin typeface="+mn-ea"/>
                <a:ea typeface="+mn-ea"/>
              </a:rPr>
              <a:t>の輝</a:t>
            </a:r>
            <a:r>
              <a:rPr lang="ja-JP" altLang="ja-JP" sz="2600" dirty="0">
                <a:latin typeface="+mn-ea"/>
                <a:ea typeface="+mn-ea"/>
              </a:rPr>
              <a:t>線を再現できた。</a:t>
            </a:r>
            <a:endParaRPr kumimoji="1" lang="ja-JP" altLang="en-US" sz="2600" dirty="0">
              <a:latin typeface="+mn-ea"/>
              <a:ea typeface="+mn-ea"/>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2090737"/>
            <a:ext cx="6776114" cy="2850431"/>
          </a:xfrm>
          <a:prstGeom prst="rect">
            <a:avLst/>
          </a:prstGeom>
        </p:spPr>
      </p:pic>
      <p:graphicFrame>
        <p:nvGraphicFramePr>
          <p:cNvPr id="10" name="Group 4"/>
          <p:cNvGraphicFramePr>
            <a:graphicFrameLocks noGrp="1"/>
          </p:cNvGraphicFramePr>
          <p:nvPr>
            <p:extLst>
              <p:ext uri="{D42A27DB-BD31-4B8C-83A1-F6EECF244321}">
                <p14:modId xmlns:p14="http://schemas.microsoft.com/office/powerpoint/2010/main" val="2142457589"/>
              </p:ext>
            </p:extLst>
          </p:nvPr>
        </p:nvGraphicFramePr>
        <p:xfrm>
          <a:off x="2051993" y="5013176"/>
          <a:ext cx="4896271" cy="1704934"/>
        </p:xfrm>
        <a:graphic>
          <a:graphicData uri="http://schemas.openxmlformats.org/drawingml/2006/table">
            <a:tbl>
              <a:tblPr/>
              <a:tblGrid>
                <a:gridCol w="1079847"/>
                <a:gridCol w="1152128"/>
                <a:gridCol w="2664296"/>
              </a:tblGrid>
              <a:tr h="229774">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ja-JP" altLang="ja-JP" sz="2600" b="1" i="0" u="none" strike="noStrike" cap="none" normalizeH="0" baseline="0" dirty="0" smtClean="0">
                        <a:ln>
                          <a:noFill/>
                        </a:ln>
                        <a:solidFill>
                          <a:srgbClr val="FFFFFF"/>
                        </a:solidFill>
                        <a:effectLst/>
                        <a:latin typeface="+mn-ea"/>
                        <a:ea typeface="+mn-ea"/>
                      </a:endParaRPr>
                    </a:p>
                  </a:txBody>
                  <a:tcPr marL="91426" marR="91426"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ja-JP" sz="2600" b="1" i="0" u="none" strike="noStrike" cap="none" normalizeH="0" baseline="0" dirty="0" smtClean="0">
                          <a:ln>
                            <a:noFill/>
                          </a:ln>
                          <a:solidFill>
                            <a:srgbClr val="FFFFFF"/>
                          </a:solidFill>
                          <a:effectLst/>
                          <a:latin typeface="+mn-ea"/>
                          <a:ea typeface="+mn-ea"/>
                        </a:rPr>
                        <a:t>C</a:t>
                      </a:r>
                    </a:p>
                  </a:txBody>
                  <a:tcPr marL="91426" marR="91426"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2600" b="1" i="0" u="none" strike="noStrike" cap="none" normalizeH="0" baseline="0" dirty="0" smtClean="0">
                          <a:ln>
                            <a:noFill/>
                          </a:ln>
                          <a:solidFill>
                            <a:srgbClr val="FFFFFF"/>
                          </a:solidFill>
                          <a:effectLst/>
                          <a:latin typeface="+mn-ea"/>
                          <a:ea typeface="+mn-ea"/>
                        </a:rPr>
                        <a:t>膨張速度（</a:t>
                      </a:r>
                      <a:r>
                        <a:rPr kumimoji="0" lang="en-US" altLang="ja-JP" sz="2600" b="1" i="0" u="none" strike="noStrike" cap="none" normalizeH="0" baseline="0" dirty="0" smtClean="0">
                          <a:ln>
                            <a:noFill/>
                          </a:ln>
                          <a:solidFill>
                            <a:srgbClr val="FFFFFF"/>
                          </a:solidFill>
                          <a:effectLst/>
                          <a:latin typeface="+mn-ea"/>
                          <a:ea typeface="+mn-ea"/>
                        </a:rPr>
                        <a:t>km/s</a:t>
                      </a:r>
                      <a:r>
                        <a:rPr kumimoji="0" lang="ja-JP" altLang="en-US" sz="2600" b="1" i="0" u="none" strike="noStrike" cap="none" normalizeH="0" baseline="0" dirty="0" smtClean="0">
                          <a:ln>
                            <a:noFill/>
                          </a:ln>
                          <a:solidFill>
                            <a:srgbClr val="FFFFFF"/>
                          </a:solidFill>
                          <a:effectLst/>
                          <a:latin typeface="+mn-ea"/>
                          <a:ea typeface="+mn-ea"/>
                        </a:rPr>
                        <a:t>）</a:t>
                      </a:r>
                    </a:p>
                  </a:txBody>
                  <a:tcPr marL="91426" marR="91426"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79646"/>
                    </a:solidFill>
                  </a:tcPr>
                </a:tc>
              </a:tr>
              <a:tr h="390324">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smtClean="0">
                          <a:ln>
                            <a:noFill/>
                          </a:ln>
                          <a:solidFill>
                            <a:schemeClr val="tx1"/>
                          </a:solidFill>
                          <a:effectLst/>
                          <a:latin typeface="+mn-ea"/>
                          <a:ea typeface="+mn-ea"/>
                        </a:rPr>
                        <a:t>Hα g1</a:t>
                      </a:r>
                    </a:p>
                  </a:txBody>
                  <a:tcPr marL="9524" marR="9524" marT="952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5.64986</a:t>
                      </a:r>
                    </a:p>
                  </a:txBody>
                  <a:tcPr marL="9524" marR="9524" marT="952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smtClean="0">
                          <a:ln>
                            <a:noFill/>
                          </a:ln>
                          <a:solidFill>
                            <a:schemeClr val="tx1"/>
                          </a:solidFill>
                          <a:effectLst/>
                          <a:latin typeface="+mn-ea"/>
                          <a:ea typeface="+mn-ea"/>
                        </a:rPr>
                        <a:t>600.5111</a:t>
                      </a:r>
                    </a:p>
                  </a:txBody>
                  <a:tcPr marL="9524" marR="9524" marT="952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r>
              <a:tr h="390324">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smtClean="0">
                          <a:ln>
                            <a:noFill/>
                          </a:ln>
                          <a:solidFill>
                            <a:schemeClr val="tx1"/>
                          </a:solidFill>
                          <a:effectLst/>
                          <a:latin typeface="+mn-ea"/>
                          <a:ea typeface="+mn-ea"/>
                        </a:rPr>
                        <a:t>Hα g2</a:t>
                      </a:r>
                    </a:p>
                  </a:txBody>
                  <a:tcPr marL="9524" marR="9524" marT="952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18.7584</a:t>
                      </a:r>
                    </a:p>
                  </a:txBody>
                  <a:tcPr marL="9524" marR="9524" marT="952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1994.353</a:t>
                      </a:r>
                    </a:p>
                  </a:txBody>
                  <a:tcPr marL="9524" marR="9524" marT="952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r>
              <a:tr h="387150">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smtClean="0">
                          <a:ln>
                            <a:noFill/>
                          </a:ln>
                          <a:solidFill>
                            <a:schemeClr val="tx1"/>
                          </a:solidFill>
                          <a:effectLst/>
                          <a:latin typeface="+mn-ea"/>
                          <a:ea typeface="+mn-ea"/>
                        </a:rPr>
                        <a:t>Hα g3</a:t>
                      </a:r>
                    </a:p>
                  </a:txBody>
                  <a:tcPr marL="9524" marR="9524" marT="952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smtClean="0">
                          <a:ln>
                            <a:noFill/>
                          </a:ln>
                          <a:solidFill>
                            <a:schemeClr val="tx1"/>
                          </a:solidFill>
                          <a:effectLst/>
                          <a:latin typeface="+mn-ea"/>
                          <a:ea typeface="+mn-ea"/>
                        </a:rPr>
                        <a:t>68.118</a:t>
                      </a:r>
                    </a:p>
                  </a:txBody>
                  <a:tcPr marL="9524" marR="9524" marT="952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7254.333</a:t>
                      </a:r>
                    </a:p>
                  </a:txBody>
                  <a:tcPr marL="9524" marR="9524" marT="952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r>
            </a:tbl>
          </a:graphicData>
        </a:graphic>
      </p:graphicFrame>
    </p:spTree>
    <p:extLst>
      <p:ext uri="{BB962C8B-B14F-4D97-AF65-F5344CB8AC3E}">
        <p14:creationId xmlns:p14="http://schemas.microsoft.com/office/powerpoint/2010/main" val="1169879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8"/>
          <p:cNvSpPr txBox="1">
            <a:spLocks noChangeArrowheads="1"/>
          </p:cNvSpPr>
          <p:nvPr/>
        </p:nvSpPr>
        <p:spPr bwMode="auto">
          <a:xfrm>
            <a:off x="107504" y="5373216"/>
            <a:ext cx="4176464"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2600" dirty="0">
                <a:latin typeface="+mn-ea"/>
                <a:ea typeface="+mn-ea"/>
              </a:rPr>
              <a:t>星周物質</a:t>
            </a:r>
            <a:r>
              <a:rPr lang="ja-JP" altLang="en-US" sz="2600" dirty="0" smtClean="0">
                <a:latin typeface="+mn-ea"/>
                <a:ea typeface="+mn-ea"/>
              </a:rPr>
              <a:t>が</a:t>
            </a:r>
            <a:r>
              <a:rPr lang="en-US" altLang="ja-JP" sz="2600" dirty="0" smtClean="0">
                <a:latin typeface="+mn-ea"/>
                <a:ea typeface="+mn-ea"/>
              </a:rPr>
              <a:t>10</a:t>
            </a:r>
            <a:r>
              <a:rPr lang="ja-JP" altLang="en-US" sz="2600" dirty="0" smtClean="0">
                <a:latin typeface="+mn-ea"/>
                <a:ea typeface="+mn-ea"/>
              </a:rPr>
              <a:t>～</a:t>
            </a:r>
            <a:r>
              <a:rPr lang="en-US" altLang="ja-JP" sz="2600" dirty="0" smtClean="0">
                <a:latin typeface="+mn-ea"/>
                <a:ea typeface="+mn-ea"/>
              </a:rPr>
              <a:t>100km/s</a:t>
            </a:r>
            <a:r>
              <a:rPr lang="ja-JP" altLang="en-US" sz="2600" dirty="0">
                <a:latin typeface="+mn-ea"/>
                <a:ea typeface="+mn-ea"/>
              </a:rPr>
              <a:t>で</a:t>
            </a:r>
            <a:r>
              <a:rPr lang="ja-JP" altLang="en-US" sz="2600" dirty="0" smtClean="0">
                <a:latin typeface="+mn-ea"/>
                <a:ea typeface="+mn-ea"/>
              </a:rPr>
              <a:t>、</a:t>
            </a:r>
            <a:endParaRPr lang="en-US" altLang="ja-JP" sz="2600" dirty="0" smtClean="0">
              <a:latin typeface="+mn-ea"/>
              <a:ea typeface="+mn-ea"/>
            </a:endParaRPr>
          </a:p>
          <a:p>
            <a:pPr eaLnBrk="1" hangingPunct="1"/>
            <a:r>
              <a:rPr lang="ja-JP" altLang="en-US" sz="2600" dirty="0" smtClean="0">
                <a:latin typeface="+mn-ea"/>
                <a:ea typeface="+mn-ea"/>
              </a:rPr>
              <a:t>赤色</a:t>
            </a:r>
            <a:r>
              <a:rPr lang="ja-JP" altLang="en-US" sz="2600" dirty="0">
                <a:latin typeface="+mn-ea"/>
                <a:ea typeface="+mn-ea"/>
              </a:rPr>
              <a:t>超巨星から放出されている。</a:t>
            </a:r>
          </a:p>
          <a:p>
            <a:pPr eaLnBrk="1" hangingPunct="1"/>
            <a:endParaRPr lang="ja-JP" altLang="en-US" sz="2600" dirty="0"/>
          </a:p>
        </p:txBody>
      </p:sp>
      <p:grpSp>
        <p:nvGrpSpPr>
          <p:cNvPr id="2" name="グループ化 1"/>
          <p:cNvGrpSpPr/>
          <p:nvPr/>
        </p:nvGrpSpPr>
        <p:grpSpPr>
          <a:xfrm>
            <a:off x="548779" y="1712196"/>
            <a:ext cx="3159125" cy="2968625"/>
            <a:chOff x="2928938" y="1712196"/>
            <a:chExt cx="3159125" cy="2968625"/>
          </a:xfrm>
        </p:grpSpPr>
        <p:sp>
          <p:nvSpPr>
            <p:cNvPr id="17411" name="円/楕円 10"/>
            <p:cNvSpPr>
              <a:spLocks noChangeAspect="1"/>
            </p:cNvSpPr>
            <p:nvPr/>
          </p:nvSpPr>
          <p:spPr bwMode="auto">
            <a:xfrm>
              <a:off x="2928938" y="1712196"/>
              <a:ext cx="3159125" cy="2968625"/>
            </a:xfrm>
            <a:prstGeom prst="ellipse">
              <a:avLst/>
            </a:prstGeom>
            <a:solidFill>
              <a:schemeClr val="bg1">
                <a:alpha val="0"/>
              </a:schemeClr>
            </a:solidFill>
            <a:ln w="450850">
              <a:solidFill>
                <a:srgbClr val="B9CDE5"/>
              </a:solidFill>
              <a:round/>
              <a:headEnd/>
              <a:tailEnd/>
            </a:ln>
          </p:spPr>
          <p:txBody>
            <a:bodyPr anchor="ctr"/>
            <a:lstStyle/>
            <a:p>
              <a:pPr algn="ctr"/>
              <a:endParaRPr lang="ja-JP" altLang="en-US">
                <a:solidFill>
                  <a:srgbClr val="FFFFFF"/>
                </a:solidFill>
                <a:latin typeface="Calibri" pitchFamily="34" charset="0"/>
              </a:endParaRPr>
            </a:p>
          </p:txBody>
        </p:sp>
        <p:grpSp>
          <p:nvGrpSpPr>
            <p:cNvPr id="17412" name="Group 4"/>
            <p:cNvGrpSpPr>
              <a:grpSpLocks/>
            </p:cNvGrpSpPr>
            <p:nvPr/>
          </p:nvGrpSpPr>
          <p:grpSpPr bwMode="auto">
            <a:xfrm>
              <a:off x="3870325" y="2651125"/>
              <a:ext cx="1249363" cy="1174750"/>
              <a:chOff x="0" y="0"/>
              <a:chExt cx="1250413" cy="1174631"/>
            </a:xfrm>
          </p:grpSpPr>
          <p:sp>
            <p:nvSpPr>
              <p:cNvPr id="17415" name="円/楕円 20"/>
              <p:cNvSpPr>
                <a:spLocks noChangeAspect="1"/>
              </p:cNvSpPr>
              <p:nvPr/>
            </p:nvSpPr>
            <p:spPr bwMode="auto">
              <a:xfrm>
                <a:off x="0" y="0"/>
                <a:ext cx="1250413" cy="1174631"/>
              </a:xfrm>
              <a:prstGeom prst="ellipse">
                <a:avLst/>
              </a:prstGeom>
              <a:solidFill>
                <a:srgbClr val="FF0000"/>
              </a:solidFill>
              <a:ln w="25400">
                <a:solidFill>
                  <a:srgbClr val="C00000"/>
                </a:solidFill>
                <a:round/>
                <a:headEnd/>
                <a:tailEnd/>
              </a:ln>
            </p:spPr>
            <p:txBody>
              <a:bodyPr anchor="ctr"/>
              <a:lstStyle/>
              <a:p>
                <a:pPr algn="ctr"/>
                <a:endParaRPr lang="ja-JP" altLang="en-US">
                  <a:solidFill>
                    <a:srgbClr val="FFFFFF"/>
                  </a:solidFill>
                  <a:latin typeface="Calibri" pitchFamily="34" charset="0"/>
                </a:endParaRPr>
              </a:p>
            </p:txBody>
          </p:sp>
          <p:sp>
            <p:nvSpPr>
              <p:cNvPr id="17416" name="テキスト ボックス 13"/>
              <p:cNvSpPr txBox="1">
                <a:spLocks noChangeArrowheads="1"/>
              </p:cNvSpPr>
              <p:nvPr/>
            </p:nvSpPr>
            <p:spPr bwMode="auto">
              <a:xfrm>
                <a:off x="200628" y="244162"/>
                <a:ext cx="882715" cy="64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ja-JP" altLang="en-US" b="1">
                    <a:latin typeface="Calibri" pitchFamily="34" charset="0"/>
                  </a:rPr>
                  <a:t>赤色</a:t>
                </a:r>
                <a:endParaRPr lang="en-US" b="1">
                  <a:latin typeface="Calibri" pitchFamily="34" charset="0"/>
                </a:endParaRPr>
              </a:p>
              <a:p>
                <a:pPr algn="ctr" eaLnBrk="1" hangingPunct="1"/>
                <a:r>
                  <a:rPr lang="ja-JP" altLang="en-US" b="1">
                    <a:latin typeface="Calibri" pitchFamily="34" charset="0"/>
                  </a:rPr>
                  <a:t>超巨星</a:t>
                </a:r>
              </a:p>
            </p:txBody>
          </p:sp>
        </p:grpSp>
        <p:sp>
          <p:nvSpPr>
            <p:cNvPr id="17413" name="テキスト ボックス 15"/>
            <p:cNvSpPr txBox="1">
              <a:spLocks noChangeArrowheads="1"/>
            </p:cNvSpPr>
            <p:nvPr/>
          </p:nvSpPr>
          <p:spPr bwMode="auto">
            <a:xfrm>
              <a:off x="4873625" y="1785938"/>
              <a:ext cx="1114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b="1">
                  <a:latin typeface="Calibri" pitchFamily="34" charset="0"/>
                </a:rPr>
                <a:t>星周物質</a:t>
              </a:r>
            </a:p>
          </p:txBody>
        </p:sp>
      </p:grpSp>
      <p:sp>
        <p:nvSpPr>
          <p:cNvPr id="17414" name="タイトル 24"/>
          <p:cNvSpPr>
            <a:spLocks noGrp="1"/>
          </p:cNvSpPr>
          <p:nvPr>
            <p:ph type="title" idx="4294967295"/>
          </p:nvPr>
        </p:nvSpPr>
        <p:spPr>
          <a:xfrm>
            <a:off x="395536" y="274638"/>
            <a:ext cx="1677950" cy="778098"/>
          </a:xfrm>
        </p:spPr>
        <p:txBody>
          <a:bodyPr/>
          <a:lstStyle/>
          <a:p>
            <a:r>
              <a:rPr lang="ja-JP" altLang="en-US" sz="3300" b="1" dirty="0" smtClean="0">
                <a:latin typeface="+mn-ea"/>
                <a:ea typeface="+mn-ea"/>
              </a:rPr>
              <a:t>４．</a:t>
            </a:r>
            <a:r>
              <a:rPr lang="ja-JP" sz="3300" b="1" dirty="0" smtClean="0">
                <a:latin typeface="+mn-ea"/>
                <a:ea typeface="+mn-ea"/>
              </a:rPr>
              <a:t>考察</a:t>
            </a:r>
          </a:p>
        </p:txBody>
      </p:sp>
      <p:grpSp>
        <p:nvGrpSpPr>
          <p:cNvPr id="10" name="グループ化 9"/>
          <p:cNvGrpSpPr/>
          <p:nvPr/>
        </p:nvGrpSpPr>
        <p:grpSpPr>
          <a:xfrm>
            <a:off x="4476849" y="620688"/>
            <a:ext cx="4487639" cy="4203700"/>
            <a:chOff x="1595438" y="755326"/>
            <a:chExt cx="6024041" cy="5481962"/>
          </a:xfrm>
        </p:grpSpPr>
        <p:sp>
          <p:nvSpPr>
            <p:cNvPr id="11" name="円/楕円 17"/>
            <p:cNvSpPr>
              <a:spLocks noChangeAspect="1"/>
            </p:cNvSpPr>
            <p:nvPr/>
          </p:nvSpPr>
          <p:spPr bwMode="auto">
            <a:xfrm>
              <a:off x="3016250" y="1947863"/>
              <a:ext cx="3082925" cy="2968625"/>
            </a:xfrm>
            <a:prstGeom prst="ellipse">
              <a:avLst/>
            </a:prstGeom>
            <a:solidFill>
              <a:schemeClr val="bg1">
                <a:alpha val="0"/>
              </a:schemeClr>
            </a:solidFill>
            <a:ln w="450850">
              <a:solidFill>
                <a:srgbClr val="B9CDE5"/>
              </a:solidFill>
              <a:round/>
              <a:headEnd/>
              <a:tailEnd/>
            </a:ln>
          </p:spPr>
          <p:txBody>
            <a:bodyPr anchor="ctr"/>
            <a:lstStyle/>
            <a:p>
              <a:pPr algn="ctr"/>
              <a:endParaRPr lang="ja-JP" altLang="en-US">
                <a:solidFill>
                  <a:srgbClr val="FFFFFF"/>
                </a:solidFill>
                <a:latin typeface="Calibri" pitchFamily="34" charset="0"/>
              </a:endParaRPr>
            </a:p>
          </p:txBody>
        </p:sp>
        <p:sp>
          <p:nvSpPr>
            <p:cNvPr id="12" name="雲 31"/>
            <p:cNvSpPr>
              <a:spLocks/>
            </p:cNvSpPr>
            <p:nvPr/>
          </p:nvSpPr>
          <p:spPr bwMode="auto">
            <a:xfrm>
              <a:off x="3490913" y="2474913"/>
              <a:ext cx="2143125" cy="2000250"/>
            </a:xfrm>
            <a:custGeom>
              <a:avLst/>
              <a:gdLst>
                <a:gd name="T0" fmla="*/ 2147483647 w 43200"/>
                <a:gd name="T1" fmla="*/ 2147483647 h 43200"/>
                <a:gd name="T2" fmla="*/ 2147483647 w 43200"/>
                <a:gd name="T3" fmla="*/ 2147483647 h 43200"/>
                <a:gd name="T4" fmla="*/ 2147483647 w 43200"/>
                <a:gd name="T5" fmla="*/ 2147483647 h 43200"/>
                <a:gd name="T6" fmla="*/ 2147483647 w 43200"/>
                <a:gd name="T7" fmla="*/ 2147483647 h 43200"/>
                <a:gd name="T8" fmla="*/ 2147483647 w 43200"/>
                <a:gd name="T9" fmla="*/ 2147483647 h 43200"/>
                <a:gd name="T10" fmla="*/ 2147483647 w 43200"/>
                <a:gd name="T11" fmla="*/ 2147483647 h 43200"/>
                <a:gd name="T12" fmla="*/ 2147483647 w 43200"/>
                <a:gd name="T13" fmla="*/ 2147483647 h 43200"/>
                <a:gd name="T14" fmla="*/ 2147483647 w 43200"/>
                <a:gd name="T15" fmla="*/ 2147483647 h 43200"/>
                <a:gd name="T16" fmla="*/ 2147483647 w 43200"/>
                <a:gd name="T17" fmla="*/ 2147483647 h 43200"/>
                <a:gd name="T18" fmla="*/ 2147483647 w 43200"/>
                <a:gd name="T19" fmla="*/ 2147483647 h 43200"/>
                <a:gd name="T20" fmla="*/ 2147483647 w 43200"/>
                <a:gd name="T21" fmla="*/ 2147483647 h 43200"/>
                <a:gd name="T22" fmla="*/ 2147483647 w 43200"/>
                <a:gd name="T23" fmla="*/ 2147483647 h 43200"/>
                <a:gd name="T24" fmla="*/ 2147483647 w 43200"/>
                <a:gd name="T25" fmla="*/ 2147483647 h 43200"/>
                <a:gd name="T26" fmla="*/ 2147483647 w 43200"/>
                <a:gd name="T27" fmla="*/ 2147483647 h 43200"/>
                <a:gd name="T28" fmla="*/ 2147483647 w 43200"/>
                <a:gd name="T29" fmla="*/ 2147483647 h 43200"/>
                <a:gd name="T30" fmla="*/ 2147483647 w 43200"/>
                <a:gd name="T31" fmla="*/ 2147483647 h 43200"/>
                <a:gd name="T32" fmla="*/ 2147483647 w 43200"/>
                <a:gd name="T33" fmla="*/ 2147483647 h 43200"/>
                <a:gd name="T34" fmla="*/ 2147483647 w 43200"/>
                <a:gd name="T35" fmla="*/ 2147483647 h 43200"/>
                <a:gd name="T36" fmla="*/ 2147483647 w 43200"/>
                <a:gd name="T37" fmla="*/ 2147483647 h 43200"/>
                <a:gd name="T38" fmla="*/ 2147483647 w 43200"/>
                <a:gd name="T39" fmla="*/ 2147483647 h 43200"/>
                <a:gd name="T40" fmla="*/ 2147483647 w 43200"/>
                <a:gd name="T41" fmla="*/ 2147483647 h 43200"/>
                <a:gd name="T42" fmla="*/ 2147483647 w 43200"/>
                <a:gd name="T43" fmla="*/ 2147483647 h 43200"/>
                <a:gd name="T44" fmla="*/ 2147483647 w 43200"/>
                <a:gd name="T45" fmla="*/ 2147483647 h 43200"/>
                <a:gd name="T46" fmla="*/ 2147483647 w 43200"/>
                <a:gd name="T47" fmla="*/ 2147483647 h 43200"/>
                <a:gd name="T48" fmla="*/ 2147483647 w 43200"/>
                <a:gd name="T49" fmla="*/ 2147483647 h 43200"/>
                <a:gd name="T50" fmla="*/ 2147483647 w 43200"/>
                <a:gd name="T51" fmla="*/ 2147483647 h 43200"/>
                <a:gd name="T52" fmla="*/ 2147483647 w 43200"/>
                <a:gd name="T53" fmla="*/ 2147483647 h 43200"/>
                <a:gd name="T54" fmla="*/ 2147483647 w 43200"/>
                <a:gd name="T55" fmla="*/ 2147483647 h 43200"/>
                <a:gd name="T56" fmla="*/ 2147483647 w 43200"/>
                <a:gd name="T57" fmla="*/ 2147483647 h 43200"/>
                <a:gd name="T58" fmla="*/ 2147483647 w 43200"/>
                <a:gd name="T59" fmla="*/ 2147483647 h 43200"/>
                <a:gd name="T60" fmla="*/ 2147483647 w 43200"/>
                <a:gd name="T61" fmla="*/ 2147483647 h 43200"/>
                <a:gd name="T62" fmla="*/ 2147483647 w 43200"/>
                <a:gd name="T63" fmla="*/ 2147483647 h 43200"/>
                <a:gd name="T64" fmla="*/ 2147483647 w 43200"/>
                <a:gd name="T65" fmla="*/ 2147483647 h 43200"/>
                <a:gd name="T66" fmla="*/ 2147483647 w 43200"/>
                <a:gd name="T67" fmla="*/ 2147483647 h 43200"/>
                <a:gd name="T68" fmla="*/ 2147483647 w 43200"/>
                <a:gd name="T69" fmla="*/ 2147483647 h 43200"/>
                <a:gd name="T70" fmla="*/ 2147483647 w 43200"/>
                <a:gd name="T71" fmla="*/ 2147483647 h 432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5954 w 43200"/>
                <a:gd name="T109" fmla="*/ 6524 h 43200"/>
                <a:gd name="T110" fmla="*/ 34174 w 43200"/>
                <a:gd name="T111" fmla="*/ 34674 h 432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200" h="43200">
                  <a:moveTo>
                    <a:pt x="3900" y="14370"/>
                  </a:moveTo>
                  <a:lnTo>
                    <a:pt x="3899" y="14370"/>
                  </a:lnTo>
                  <a:cubicBezTo>
                    <a:pt x="3858" y="13959"/>
                    <a:pt x="3838" y="13545"/>
                    <a:pt x="3838" y="13131"/>
                  </a:cubicBezTo>
                  <a:cubicBezTo>
                    <a:pt x="3838" y="8055"/>
                    <a:pt x="6861" y="3941"/>
                    <a:pt x="10591" y="3941"/>
                  </a:cubicBezTo>
                  <a:cubicBezTo>
                    <a:pt x="11791" y="3940"/>
                    <a:pt x="12969" y="4376"/>
                    <a:pt x="14005" y="5201"/>
                  </a:cubicBezTo>
                  <a:lnTo>
                    <a:pt x="14005" y="5202"/>
                  </a:lnTo>
                  <a:cubicBezTo>
                    <a:pt x="14930" y="2828"/>
                    <a:pt x="16742" y="1343"/>
                    <a:pt x="18715" y="1344"/>
                  </a:cubicBezTo>
                  <a:cubicBezTo>
                    <a:pt x="20114" y="1344"/>
                    <a:pt x="21458" y="2093"/>
                    <a:pt x="22456" y="3431"/>
                  </a:cubicBezTo>
                  <a:lnTo>
                    <a:pt x="22456" y="3432"/>
                  </a:lnTo>
                  <a:cubicBezTo>
                    <a:pt x="23194" y="1415"/>
                    <a:pt x="24707" y="140"/>
                    <a:pt x="26362" y="141"/>
                  </a:cubicBezTo>
                  <a:cubicBezTo>
                    <a:pt x="27723" y="141"/>
                    <a:pt x="29007" y="1006"/>
                    <a:pt x="29832" y="2481"/>
                  </a:cubicBezTo>
                  <a:lnTo>
                    <a:pt x="29832" y="2480"/>
                  </a:lnTo>
                  <a:cubicBezTo>
                    <a:pt x="30755" y="1002"/>
                    <a:pt x="32110" y="149"/>
                    <a:pt x="33538" y="150"/>
                  </a:cubicBezTo>
                  <a:cubicBezTo>
                    <a:pt x="35888" y="150"/>
                    <a:pt x="37901" y="2435"/>
                    <a:pt x="38318" y="5575"/>
                  </a:cubicBezTo>
                  <a:lnTo>
                    <a:pt x="38317" y="5576"/>
                  </a:lnTo>
                  <a:cubicBezTo>
                    <a:pt x="40639" y="6438"/>
                    <a:pt x="42250" y="9313"/>
                    <a:pt x="42250" y="12594"/>
                  </a:cubicBezTo>
                  <a:cubicBezTo>
                    <a:pt x="42250" y="13579"/>
                    <a:pt x="42103" y="14554"/>
                    <a:pt x="41818" y="15460"/>
                  </a:cubicBezTo>
                  <a:lnTo>
                    <a:pt x="41818" y="15459"/>
                  </a:lnTo>
                  <a:cubicBezTo>
                    <a:pt x="42727" y="17070"/>
                    <a:pt x="43220" y="19044"/>
                    <a:pt x="43220" y="21076"/>
                  </a:cubicBezTo>
                  <a:cubicBezTo>
                    <a:pt x="43220" y="25663"/>
                    <a:pt x="40741" y="29553"/>
                    <a:pt x="37404" y="30203"/>
                  </a:cubicBezTo>
                  <a:lnTo>
                    <a:pt x="37403" y="30202"/>
                  </a:lnTo>
                  <a:cubicBezTo>
                    <a:pt x="37378" y="34523"/>
                    <a:pt x="34795" y="38006"/>
                    <a:pt x="31619" y="38007"/>
                  </a:cubicBezTo>
                  <a:cubicBezTo>
                    <a:pt x="30535" y="38007"/>
                    <a:pt x="29474" y="37593"/>
                    <a:pt x="28555" y="36813"/>
                  </a:cubicBezTo>
                  <a:lnTo>
                    <a:pt x="28556" y="36813"/>
                  </a:lnTo>
                  <a:cubicBezTo>
                    <a:pt x="27694" y="40699"/>
                    <a:pt x="25069" y="43357"/>
                    <a:pt x="22094" y="43358"/>
                  </a:cubicBezTo>
                  <a:cubicBezTo>
                    <a:pt x="19839" y="43358"/>
                    <a:pt x="17733" y="41821"/>
                    <a:pt x="16480" y="39263"/>
                  </a:cubicBezTo>
                  <a:lnTo>
                    <a:pt x="16480" y="39264"/>
                  </a:lnTo>
                  <a:cubicBezTo>
                    <a:pt x="15279" y="40250"/>
                    <a:pt x="13904" y="40770"/>
                    <a:pt x="12503" y="40771"/>
                  </a:cubicBezTo>
                  <a:cubicBezTo>
                    <a:pt x="9735" y="40771"/>
                    <a:pt x="7180" y="38748"/>
                    <a:pt x="5804" y="35469"/>
                  </a:cubicBezTo>
                  <a:lnTo>
                    <a:pt x="5803" y="35469"/>
                  </a:lnTo>
                  <a:cubicBezTo>
                    <a:pt x="5635" y="35496"/>
                    <a:pt x="5465" y="35509"/>
                    <a:pt x="5296" y="35510"/>
                  </a:cubicBezTo>
                  <a:cubicBezTo>
                    <a:pt x="2888" y="35510"/>
                    <a:pt x="936" y="32860"/>
                    <a:pt x="936" y="29592"/>
                  </a:cubicBezTo>
                  <a:cubicBezTo>
                    <a:pt x="935" y="28090"/>
                    <a:pt x="1356" y="26644"/>
                    <a:pt x="2112" y="25547"/>
                  </a:cubicBezTo>
                  <a:lnTo>
                    <a:pt x="2113" y="25547"/>
                  </a:lnTo>
                  <a:cubicBezTo>
                    <a:pt x="781" y="24481"/>
                    <a:pt x="-36" y="22528"/>
                    <a:pt x="-36" y="20418"/>
                  </a:cubicBezTo>
                  <a:cubicBezTo>
                    <a:pt x="-37" y="17370"/>
                    <a:pt x="1647" y="14817"/>
                    <a:pt x="3863" y="14504"/>
                  </a:cubicBezTo>
                  <a:lnTo>
                    <a:pt x="3900" y="14370"/>
                  </a:lnTo>
                  <a:close/>
                </a:path>
                <a:path w="43200" h="43200" fill="none">
                  <a:moveTo>
                    <a:pt x="4693" y="26177"/>
                  </a:moveTo>
                  <a:lnTo>
                    <a:pt x="4693" y="26177"/>
                  </a:lnTo>
                  <a:cubicBezTo>
                    <a:pt x="4580" y="26189"/>
                    <a:pt x="4468" y="26194"/>
                    <a:pt x="4356" y="26195"/>
                  </a:cubicBezTo>
                  <a:cubicBezTo>
                    <a:pt x="3584" y="26195"/>
                    <a:pt x="2826" y="25913"/>
                    <a:pt x="2160" y="25379"/>
                  </a:cubicBezTo>
                  <a:moveTo>
                    <a:pt x="6928" y="34899"/>
                  </a:moveTo>
                  <a:lnTo>
                    <a:pt x="6927" y="34898"/>
                  </a:lnTo>
                  <a:cubicBezTo>
                    <a:pt x="6572" y="35091"/>
                    <a:pt x="6200" y="35219"/>
                    <a:pt x="5820" y="35280"/>
                  </a:cubicBezTo>
                  <a:moveTo>
                    <a:pt x="16478" y="39090"/>
                  </a:moveTo>
                  <a:lnTo>
                    <a:pt x="16477" y="39090"/>
                  </a:lnTo>
                  <a:cubicBezTo>
                    <a:pt x="16210" y="38544"/>
                    <a:pt x="15986" y="37960"/>
                    <a:pt x="15809" y="37350"/>
                  </a:cubicBezTo>
                  <a:moveTo>
                    <a:pt x="28827" y="34751"/>
                  </a:moveTo>
                  <a:lnTo>
                    <a:pt x="28826" y="34750"/>
                  </a:lnTo>
                  <a:cubicBezTo>
                    <a:pt x="28787" y="35398"/>
                    <a:pt x="28698" y="36038"/>
                    <a:pt x="28560" y="36660"/>
                  </a:cubicBezTo>
                  <a:moveTo>
                    <a:pt x="34129" y="22954"/>
                  </a:moveTo>
                  <a:lnTo>
                    <a:pt x="34128" y="22954"/>
                  </a:lnTo>
                  <a:cubicBezTo>
                    <a:pt x="36118" y="24271"/>
                    <a:pt x="37381" y="27017"/>
                    <a:pt x="37381" y="30027"/>
                  </a:cubicBezTo>
                  <a:cubicBezTo>
                    <a:pt x="37381" y="30048"/>
                    <a:pt x="37380" y="30069"/>
                    <a:pt x="37380" y="30090"/>
                  </a:cubicBezTo>
                  <a:moveTo>
                    <a:pt x="41798" y="15354"/>
                  </a:moveTo>
                  <a:lnTo>
                    <a:pt x="41798" y="15354"/>
                  </a:lnTo>
                  <a:cubicBezTo>
                    <a:pt x="41473" y="16386"/>
                    <a:pt x="40978" y="17302"/>
                    <a:pt x="40350" y="18030"/>
                  </a:cubicBezTo>
                  <a:moveTo>
                    <a:pt x="38324" y="5426"/>
                  </a:moveTo>
                  <a:lnTo>
                    <a:pt x="38324" y="5425"/>
                  </a:lnTo>
                  <a:cubicBezTo>
                    <a:pt x="38375" y="5811"/>
                    <a:pt x="38401" y="6202"/>
                    <a:pt x="38401" y="6595"/>
                  </a:cubicBezTo>
                  <a:cubicBezTo>
                    <a:pt x="38401" y="6626"/>
                    <a:pt x="38400" y="6658"/>
                    <a:pt x="38400" y="6690"/>
                  </a:cubicBezTo>
                  <a:moveTo>
                    <a:pt x="29078" y="3952"/>
                  </a:moveTo>
                  <a:lnTo>
                    <a:pt x="29078" y="3952"/>
                  </a:lnTo>
                  <a:cubicBezTo>
                    <a:pt x="29266" y="3369"/>
                    <a:pt x="29516" y="2826"/>
                    <a:pt x="29820" y="2340"/>
                  </a:cubicBezTo>
                  <a:moveTo>
                    <a:pt x="22141" y="4720"/>
                  </a:moveTo>
                  <a:lnTo>
                    <a:pt x="22140" y="4719"/>
                  </a:lnTo>
                  <a:cubicBezTo>
                    <a:pt x="22217" y="4238"/>
                    <a:pt x="22338" y="3771"/>
                    <a:pt x="22500" y="3330"/>
                  </a:cubicBezTo>
                  <a:moveTo>
                    <a:pt x="14000" y="5192"/>
                  </a:moveTo>
                  <a:lnTo>
                    <a:pt x="14000" y="5191"/>
                  </a:lnTo>
                  <a:cubicBezTo>
                    <a:pt x="14471" y="5568"/>
                    <a:pt x="14908" y="6020"/>
                    <a:pt x="15299" y="6540"/>
                  </a:cubicBezTo>
                  <a:moveTo>
                    <a:pt x="4127" y="15789"/>
                  </a:moveTo>
                  <a:lnTo>
                    <a:pt x="4127" y="15788"/>
                  </a:lnTo>
                  <a:cubicBezTo>
                    <a:pt x="4024" y="15324"/>
                    <a:pt x="3948" y="14850"/>
                    <a:pt x="3900" y="14369"/>
                  </a:cubicBezTo>
                </a:path>
              </a:pathLst>
            </a:custGeom>
            <a:solidFill>
              <a:srgbClr val="F96767"/>
            </a:solidFill>
            <a:ln w="25400">
              <a:solidFill>
                <a:schemeClr val="bg1"/>
              </a:solidFill>
              <a:round/>
              <a:headEnd/>
              <a:tailEnd/>
            </a:ln>
          </p:spPr>
          <p:txBody>
            <a:bodyPr anchor="ctr"/>
            <a:lstStyle/>
            <a:p>
              <a:endParaRPr lang="ja-JP" altLang="en-US"/>
            </a:p>
          </p:txBody>
        </p:sp>
        <p:sp>
          <p:nvSpPr>
            <p:cNvPr id="13" name="テキスト ボックス 33"/>
            <p:cNvSpPr txBox="1">
              <a:spLocks noChangeArrowheads="1"/>
            </p:cNvSpPr>
            <p:nvPr/>
          </p:nvSpPr>
          <p:spPr bwMode="auto">
            <a:xfrm>
              <a:off x="4157663" y="3092450"/>
              <a:ext cx="876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ja-JP" altLang="en-US" b="1"/>
                <a:t>超新星</a:t>
              </a:r>
              <a:endParaRPr lang="en-US" b="1"/>
            </a:p>
            <a:p>
              <a:pPr algn="ctr" eaLnBrk="1" hangingPunct="1"/>
              <a:r>
                <a:rPr lang="ja-JP" altLang="en-US" b="1"/>
                <a:t>爆発</a:t>
              </a:r>
            </a:p>
          </p:txBody>
        </p:sp>
        <p:sp>
          <p:nvSpPr>
            <p:cNvPr id="14" name="大かっこ 25"/>
            <p:cNvSpPr>
              <a:spLocks noChangeArrowheads="1"/>
            </p:cNvSpPr>
            <p:nvPr/>
          </p:nvSpPr>
          <p:spPr bwMode="auto">
            <a:xfrm>
              <a:off x="3490913" y="2790825"/>
              <a:ext cx="2143125" cy="1428750"/>
            </a:xfrm>
            <a:prstGeom prst="bracketPair">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latin typeface="Calibri" pitchFamily="34" charset="0"/>
              </a:endParaRPr>
            </a:p>
          </p:txBody>
        </p:sp>
        <p:sp>
          <p:nvSpPr>
            <p:cNvPr id="15" name="大かっこ 27"/>
            <p:cNvSpPr>
              <a:spLocks noChangeAspect="1"/>
            </p:cNvSpPr>
            <p:nvPr/>
          </p:nvSpPr>
          <p:spPr bwMode="auto">
            <a:xfrm>
              <a:off x="3336925" y="2720975"/>
              <a:ext cx="2447925" cy="1571625"/>
            </a:xfrm>
            <a:prstGeom prst="bracketPair">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latin typeface="Calibri" pitchFamily="34" charset="0"/>
              </a:endParaRPr>
            </a:p>
          </p:txBody>
        </p:sp>
        <p:sp>
          <p:nvSpPr>
            <p:cNvPr id="16" name="大かっこ 25"/>
            <p:cNvSpPr>
              <a:spLocks noChangeArrowheads="1"/>
            </p:cNvSpPr>
            <p:nvPr/>
          </p:nvSpPr>
          <p:spPr bwMode="auto">
            <a:xfrm rot="5400000">
              <a:off x="3481388" y="2857500"/>
              <a:ext cx="2154238" cy="1150937"/>
            </a:xfrm>
            <a:prstGeom prst="bracketPair">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latin typeface="Calibri" pitchFamily="34" charset="0"/>
              </a:endParaRPr>
            </a:p>
          </p:txBody>
        </p:sp>
        <p:sp>
          <p:nvSpPr>
            <p:cNvPr id="17" name="大かっこ 27"/>
            <p:cNvSpPr>
              <a:spLocks noChangeAspect="1"/>
            </p:cNvSpPr>
            <p:nvPr/>
          </p:nvSpPr>
          <p:spPr bwMode="auto">
            <a:xfrm rot="5400000">
              <a:off x="3344863" y="2822575"/>
              <a:ext cx="2425700" cy="1216025"/>
            </a:xfrm>
            <a:prstGeom prst="bracketPair">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latin typeface="Calibri" pitchFamily="34" charset="0"/>
              </a:endParaRPr>
            </a:p>
          </p:txBody>
        </p:sp>
        <p:pic>
          <p:nvPicPr>
            <p:cNvPr id="18" name="図 17" descr="図1.png"/>
            <p:cNvPicPr>
              <a:picLocks noChangeAspect="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5508104" y="3188568"/>
              <a:ext cx="21113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18" descr="図1.png"/>
            <p:cNvPicPr>
              <a:picLocks noChangeAspect="1"/>
            </p:cNvPicPr>
            <p:nvPr/>
          </p:nvPicPr>
          <p:blipFill>
            <a:blip r:embed="rId4">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812553" y="3188568"/>
              <a:ext cx="21113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図 19" descr="図1.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700000">
              <a:off x="1825625" y="1550988"/>
              <a:ext cx="20224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図 20" descr="図1.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700000">
              <a:off x="5484812" y="4879976"/>
              <a:ext cx="21113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21" descr="図1.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8100000">
              <a:off x="5148263" y="1447800"/>
              <a:ext cx="21113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図 22" descr="図1.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8100000">
              <a:off x="1595438" y="4975225"/>
              <a:ext cx="21113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テキスト ボックス 15"/>
            <p:cNvSpPr txBox="1">
              <a:spLocks noChangeArrowheads="1"/>
            </p:cNvSpPr>
            <p:nvPr/>
          </p:nvSpPr>
          <p:spPr bwMode="auto">
            <a:xfrm>
              <a:off x="5065713" y="2033588"/>
              <a:ext cx="1422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2400" b="1">
                  <a:latin typeface="Calibri" pitchFamily="34" charset="0"/>
                </a:rPr>
                <a:t>星周物質</a:t>
              </a:r>
            </a:p>
          </p:txBody>
        </p:sp>
        <p:sp>
          <p:nvSpPr>
            <p:cNvPr id="25" name="テキスト ボックス 1"/>
            <p:cNvSpPr txBox="1">
              <a:spLocks noChangeArrowheads="1"/>
            </p:cNvSpPr>
            <p:nvPr/>
          </p:nvSpPr>
          <p:spPr bwMode="auto">
            <a:xfrm>
              <a:off x="5784850" y="2819400"/>
              <a:ext cx="1420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400" b="1"/>
                <a:t>←衝撃波</a:t>
              </a:r>
            </a:p>
          </p:txBody>
        </p:sp>
        <p:pic>
          <p:nvPicPr>
            <p:cNvPr id="26" name="図 25" descr="図1.png"/>
            <p:cNvPicPr>
              <a:picLocks noChangeAspect="1"/>
            </p:cNvPicPr>
            <p:nvPr/>
          </p:nvPicPr>
          <p:blipFill>
            <a:blip r:embed="rId6"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rot="16200000">
              <a:off x="3694311" y="1317797"/>
              <a:ext cx="172819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26" descr="図1.png"/>
            <p:cNvPicPr>
              <a:picLocks noChangeAspect="1"/>
            </p:cNvPicPr>
            <p:nvPr/>
          </p:nvPicPr>
          <p:blipFill>
            <a:blip r:embed="rId6"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rot="16200000">
              <a:off x="3631716" y="4747555"/>
              <a:ext cx="1800199"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テキスト ボックス 4"/>
          <p:cNvSpPr txBox="1">
            <a:spLocks noChangeArrowheads="1"/>
          </p:cNvSpPr>
          <p:nvPr/>
        </p:nvSpPr>
        <p:spPr bwMode="auto">
          <a:xfrm>
            <a:off x="4355976" y="5014337"/>
            <a:ext cx="2050561" cy="430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sz="2200" dirty="0">
                <a:latin typeface="+mn-ea"/>
                <a:ea typeface="+mn-ea"/>
              </a:rPr>
              <a:t>H</a:t>
            </a:r>
            <a:r>
              <a:rPr kumimoji="1" lang="el-GR" altLang="ja-JP" sz="2200" dirty="0">
                <a:latin typeface="+mn-ea"/>
                <a:ea typeface="+mn-ea"/>
              </a:rPr>
              <a:t>α </a:t>
            </a:r>
            <a:r>
              <a:rPr kumimoji="1" lang="en-US" altLang="ja-JP" sz="2200" dirty="0">
                <a:latin typeface="+mn-ea"/>
                <a:ea typeface="+mn-ea"/>
              </a:rPr>
              <a:t>g1</a:t>
            </a:r>
            <a:r>
              <a:rPr kumimoji="1" lang="ja-JP" altLang="en-US" sz="2200" dirty="0">
                <a:latin typeface="+mn-ea"/>
                <a:ea typeface="+mn-ea"/>
              </a:rPr>
              <a:t>・・・</a:t>
            </a:r>
            <a:r>
              <a:rPr kumimoji="1" lang="en-US" altLang="ja-JP" sz="2200" dirty="0">
                <a:latin typeface="+mn-ea"/>
                <a:ea typeface="+mn-ea"/>
              </a:rPr>
              <a:t>600.5</a:t>
            </a:r>
          </a:p>
        </p:txBody>
      </p:sp>
      <p:sp>
        <p:nvSpPr>
          <p:cNvPr id="29" name="テキスト ボックス 2"/>
          <p:cNvSpPr txBox="1">
            <a:spLocks noChangeArrowheads="1"/>
          </p:cNvSpPr>
          <p:nvPr/>
        </p:nvSpPr>
        <p:spPr bwMode="auto">
          <a:xfrm>
            <a:off x="6732240" y="5014337"/>
            <a:ext cx="1710725" cy="430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sz="2200" dirty="0" err="1" smtClean="0">
                <a:latin typeface="+mn-ea"/>
                <a:ea typeface="+mn-ea"/>
              </a:rPr>
              <a:t>OⅢ</a:t>
            </a:r>
            <a:r>
              <a:rPr kumimoji="1" lang="ja-JP" altLang="en-US" sz="2200" dirty="0" smtClean="0">
                <a:latin typeface="+mn-ea"/>
                <a:ea typeface="+mn-ea"/>
              </a:rPr>
              <a:t>・</a:t>
            </a:r>
            <a:r>
              <a:rPr kumimoji="1" lang="ja-JP" altLang="en-US" sz="2200" dirty="0">
                <a:latin typeface="+mn-ea"/>
                <a:ea typeface="+mn-ea"/>
              </a:rPr>
              <a:t>・・</a:t>
            </a:r>
            <a:r>
              <a:rPr kumimoji="1" lang="en-US" altLang="ja-JP" sz="2200" dirty="0">
                <a:latin typeface="+mn-ea"/>
                <a:ea typeface="+mn-ea"/>
              </a:rPr>
              <a:t>654.8</a:t>
            </a:r>
          </a:p>
        </p:txBody>
      </p:sp>
      <p:sp>
        <p:nvSpPr>
          <p:cNvPr id="30" name="テキスト ボックス 11"/>
          <p:cNvSpPr txBox="1">
            <a:spLocks noChangeArrowheads="1"/>
          </p:cNvSpPr>
          <p:nvPr/>
        </p:nvSpPr>
        <p:spPr bwMode="auto">
          <a:xfrm>
            <a:off x="4355977" y="5561364"/>
            <a:ext cx="2232248" cy="11079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fontAlgn="ctr" hangingPunct="1"/>
            <a:r>
              <a:rPr lang="en-US" altLang="ja-JP" sz="2200" dirty="0">
                <a:latin typeface="+mn-ea"/>
                <a:ea typeface="+mn-ea"/>
              </a:rPr>
              <a:t>H</a:t>
            </a:r>
            <a:r>
              <a:rPr lang="el-GR" altLang="ja-JP" sz="2200" dirty="0">
                <a:latin typeface="+mn-ea"/>
                <a:ea typeface="+mn-ea"/>
              </a:rPr>
              <a:t>α </a:t>
            </a:r>
            <a:r>
              <a:rPr lang="en-US" altLang="ja-JP" sz="2200" dirty="0">
                <a:latin typeface="+mn-ea"/>
                <a:ea typeface="+mn-ea"/>
              </a:rPr>
              <a:t>g2</a:t>
            </a:r>
            <a:r>
              <a:rPr lang="ja-JP" altLang="en-US" sz="2200" dirty="0">
                <a:latin typeface="+mn-ea"/>
                <a:ea typeface="+mn-ea"/>
              </a:rPr>
              <a:t>・・・</a:t>
            </a:r>
            <a:r>
              <a:rPr lang="en-US" altLang="ja-JP" sz="2200" dirty="0">
                <a:latin typeface="+mn-ea"/>
                <a:ea typeface="+mn-ea"/>
              </a:rPr>
              <a:t>1994.3</a:t>
            </a:r>
          </a:p>
          <a:p>
            <a:pPr eaLnBrk="1" fontAlgn="ctr" hangingPunct="1"/>
            <a:r>
              <a:rPr lang="en-US" altLang="ja-JP" sz="2200" dirty="0">
                <a:latin typeface="+mn-ea"/>
                <a:ea typeface="+mn-ea"/>
              </a:rPr>
              <a:t>Hβ</a:t>
            </a:r>
            <a:r>
              <a:rPr lang="ja-JP" altLang="en-US" sz="2200" dirty="0">
                <a:latin typeface="+mn-ea"/>
                <a:ea typeface="+mn-ea"/>
              </a:rPr>
              <a:t>・・・</a:t>
            </a:r>
            <a:r>
              <a:rPr lang="en-US" altLang="ja-JP" sz="2200" dirty="0">
                <a:latin typeface="+mn-ea"/>
                <a:ea typeface="+mn-ea"/>
              </a:rPr>
              <a:t>2340.0</a:t>
            </a:r>
            <a:endParaRPr lang="ja-JP" altLang="en-US" sz="2200" dirty="0">
              <a:latin typeface="+mn-ea"/>
              <a:ea typeface="+mn-ea"/>
            </a:endParaRPr>
          </a:p>
          <a:p>
            <a:pPr eaLnBrk="1" fontAlgn="ctr" hangingPunct="1"/>
            <a:r>
              <a:rPr lang="en-US" altLang="ja-JP" sz="2200" dirty="0" err="1" smtClean="0">
                <a:latin typeface="+mn-ea"/>
                <a:ea typeface="+mn-ea"/>
              </a:rPr>
              <a:t>HeⅠ</a:t>
            </a:r>
            <a:r>
              <a:rPr lang="ja-JP" altLang="en-US" sz="2200" dirty="0" smtClean="0">
                <a:latin typeface="+mn-ea"/>
                <a:ea typeface="+mn-ea"/>
              </a:rPr>
              <a:t>・</a:t>
            </a:r>
            <a:r>
              <a:rPr lang="ja-JP" altLang="en-US" sz="2200" dirty="0">
                <a:latin typeface="+mn-ea"/>
                <a:ea typeface="+mn-ea"/>
              </a:rPr>
              <a:t>・・</a:t>
            </a:r>
            <a:r>
              <a:rPr lang="en-US" altLang="ja-JP" sz="2200" dirty="0">
                <a:latin typeface="+mn-ea"/>
                <a:ea typeface="+mn-ea"/>
              </a:rPr>
              <a:t>1578.3</a:t>
            </a:r>
            <a:endParaRPr lang="ja-JP" altLang="en-US" sz="2200" dirty="0">
              <a:latin typeface="+mn-ea"/>
              <a:ea typeface="+mn-ea"/>
            </a:endParaRPr>
          </a:p>
        </p:txBody>
      </p:sp>
      <p:sp>
        <p:nvSpPr>
          <p:cNvPr id="31" name="テキスト ボックス 17"/>
          <p:cNvSpPr txBox="1">
            <a:spLocks noChangeArrowheads="1"/>
          </p:cNvSpPr>
          <p:nvPr/>
        </p:nvSpPr>
        <p:spPr bwMode="auto">
          <a:xfrm>
            <a:off x="6732240" y="5733256"/>
            <a:ext cx="2303778" cy="7694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fontAlgn="ctr" hangingPunct="1"/>
            <a:r>
              <a:rPr lang="en-US" altLang="ja-JP" sz="2200" dirty="0">
                <a:latin typeface="+mn-ea"/>
                <a:ea typeface="+mn-ea"/>
              </a:rPr>
              <a:t>Hα g3</a:t>
            </a:r>
            <a:r>
              <a:rPr lang="ja-JP" altLang="en-US" sz="2200" dirty="0">
                <a:latin typeface="+mn-ea"/>
                <a:ea typeface="+mn-ea"/>
              </a:rPr>
              <a:t>・・・</a:t>
            </a:r>
            <a:r>
              <a:rPr lang="en-US" altLang="ja-JP" sz="2200" dirty="0" smtClean="0">
                <a:latin typeface="+mn-ea"/>
                <a:ea typeface="+mn-ea"/>
              </a:rPr>
              <a:t>7254.3</a:t>
            </a:r>
          </a:p>
          <a:p>
            <a:pPr eaLnBrk="1" fontAlgn="ctr" hangingPunct="1"/>
            <a:r>
              <a:rPr kumimoji="1" lang="en-US" altLang="ja-JP" sz="2200" dirty="0" err="1" smtClean="0">
                <a:latin typeface="+mn-ea"/>
                <a:ea typeface="+mn-ea"/>
              </a:rPr>
              <a:t>HeⅠ</a:t>
            </a:r>
            <a:r>
              <a:rPr kumimoji="1" lang="ja-JP" altLang="en-US" sz="2200" dirty="0">
                <a:latin typeface="+mn-ea"/>
                <a:ea typeface="+mn-ea"/>
              </a:rPr>
              <a:t>・・・</a:t>
            </a:r>
            <a:r>
              <a:rPr kumimoji="1" lang="en-US" altLang="ja-JP" sz="2200" dirty="0" smtClean="0">
                <a:latin typeface="+mn-ea"/>
                <a:ea typeface="+mn-ea"/>
              </a:rPr>
              <a:t>8400</a:t>
            </a:r>
            <a:endParaRPr lang="ja-JP" altLang="en-US" sz="2200" dirty="0">
              <a:latin typeface="+mn-ea"/>
              <a:ea typeface="+mn-ea"/>
            </a:endParaRPr>
          </a:p>
        </p:txBody>
      </p:sp>
      <p:cxnSp>
        <p:nvCxnSpPr>
          <p:cNvPr id="4" name="直線コネクタ 3"/>
          <p:cNvCxnSpPr/>
          <p:nvPr/>
        </p:nvCxnSpPr>
        <p:spPr bwMode="auto">
          <a:xfrm>
            <a:off x="4211960" y="260648"/>
            <a:ext cx="0" cy="6463131"/>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0813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0" y="332929"/>
            <a:ext cx="4633663" cy="575791"/>
          </a:xfrm>
        </p:spPr>
        <p:txBody>
          <a:bodyPr/>
          <a:lstStyle/>
          <a:p>
            <a:r>
              <a:rPr kumimoji="1" lang="ja-JP" altLang="en-US" sz="3000" b="1" dirty="0" smtClean="0">
                <a:latin typeface="+mn-ea"/>
                <a:ea typeface="+mn-ea"/>
              </a:rPr>
              <a:t>（</a:t>
            </a:r>
            <a:r>
              <a:rPr kumimoji="1" lang="en-US" altLang="ja-JP" sz="3000" b="1" dirty="0" smtClean="0">
                <a:latin typeface="+mn-ea"/>
                <a:ea typeface="+mn-ea"/>
              </a:rPr>
              <a:t>1</a:t>
            </a:r>
            <a:r>
              <a:rPr kumimoji="1" lang="ja-JP" altLang="en-US" sz="3000" b="1" dirty="0" smtClean="0">
                <a:latin typeface="+mn-ea"/>
                <a:ea typeface="+mn-ea"/>
              </a:rPr>
              <a:t>）</a:t>
            </a:r>
            <a:r>
              <a:rPr kumimoji="1" lang="en-US" altLang="ja-JP" sz="3000" b="1" dirty="0" smtClean="0">
                <a:latin typeface="+mn-ea"/>
                <a:ea typeface="+mn-ea"/>
              </a:rPr>
              <a:t>600km/s</a:t>
            </a:r>
            <a:r>
              <a:rPr kumimoji="1" lang="ja-JP" altLang="en-US" sz="3000" b="1" dirty="0" smtClean="0">
                <a:latin typeface="+mn-ea"/>
                <a:ea typeface="+mn-ea"/>
              </a:rPr>
              <a:t>の</a:t>
            </a:r>
            <a:r>
              <a:rPr kumimoji="1" lang="en-US" altLang="ja-JP" sz="3000" b="1" dirty="0" smtClean="0">
                <a:latin typeface="+mn-ea"/>
                <a:ea typeface="+mn-ea"/>
              </a:rPr>
              <a:t>Hα</a:t>
            </a:r>
            <a:r>
              <a:rPr kumimoji="1" lang="ja-JP" altLang="en-US" sz="3000" b="1" dirty="0" smtClean="0">
                <a:latin typeface="+mn-ea"/>
                <a:ea typeface="+mn-ea"/>
              </a:rPr>
              <a:t>について</a:t>
            </a:r>
          </a:p>
        </p:txBody>
      </p:sp>
      <p:sp>
        <p:nvSpPr>
          <p:cNvPr id="19459" name="コンテンツ プレースホルダー 3"/>
          <p:cNvSpPr>
            <a:spLocks noGrp="1"/>
          </p:cNvSpPr>
          <p:nvPr>
            <p:ph idx="1"/>
          </p:nvPr>
        </p:nvSpPr>
        <p:spPr>
          <a:xfrm>
            <a:off x="179387" y="1124744"/>
            <a:ext cx="4176589" cy="4032448"/>
          </a:xfrm>
        </p:spPr>
        <p:txBody>
          <a:bodyPr/>
          <a:lstStyle/>
          <a:p>
            <a:r>
              <a:rPr kumimoji="1" lang="ja-JP" altLang="en-US" sz="2600" dirty="0" smtClean="0">
                <a:latin typeface="+mn-ea"/>
              </a:rPr>
              <a:t>分光装置</a:t>
            </a:r>
            <a:r>
              <a:rPr kumimoji="1" lang="en-US" altLang="ja-JP" sz="2600" dirty="0" err="1" smtClean="0">
                <a:latin typeface="+mn-ea"/>
              </a:rPr>
              <a:t>HOWPol</a:t>
            </a:r>
            <a:r>
              <a:rPr kumimoji="1" lang="ja-JP" altLang="en-US" sz="2600" dirty="0" smtClean="0">
                <a:latin typeface="+mn-ea"/>
              </a:rPr>
              <a:t>の速度分解能により</a:t>
            </a:r>
            <a:r>
              <a:rPr kumimoji="1" lang="en-US" altLang="ja-JP" sz="2600" dirty="0" smtClean="0">
                <a:latin typeface="+mn-ea"/>
              </a:rPr>
              <a:t>650km/s</a:t>
            </a:r>
            <a:r>
              <a:rPr kumimoji="1" lang="ja-JP" altLang="en-US" sz="2600" dirty="0" smtClean="0">
                <a:latin typeface="+mn-ea"/>
              </a:rPr>
              <a:t>以下は測定不能。</a:t>
            </a:r>
            <a:endParaRPr kumimoji="1" lang="en-US" altLang="ja-JP" sz="2600" dirty="0" smtClean="0">
              <a:latin typeface="+mn-ea"/>
            </a:endParaRPr>
          </a:p>
          <a:p>
            <a:r>
              <a:rPr kumimoji="1" lang="ja-JP" altLang="en-US" sz="2600" dirty="0" smtClean="0">
                <a:latin typeface="+mn-ea"/>
              </a:rPr>
              <a:t>超新星爆発のシェルの速度</a:t>
            </a:r>
            <a:r>
              <a:rPr kumimoji="1" lang="en-US" altLang="ja-JP" sz="2600" dirty="0" smtClean="0">
                <a:latin typeface="+mn-ea"/>
              </a:rPr>
              <a:t>5000</a:t>
            </a:r>
            <a:r>
              <a:rPr kumimoji="1" lang="ja-JP" altLang="en-US" sz="2600" dirty="0" smtClean="0">
                <a:latin typeface="+mn-ea"/>
              </a:rPr>
              <a:t>～</a:t>
            </a:r>
            <a:r>
              <a:rPr kumimoji="1" lang="en-US" altLang="ja-JP" sz="2600" dirty="0" smtClean="0">
                <a:latin typeface="+mn-ea"/>
              </a:rPr>
              <a:t>10000km/s</a:t>
            </a:r>
            <a:r>
              <a:rPr kumimoji="1" lang="ja-JP" altLang="en-US" sz="2600" dirty="0" smtClean="0">
                <a:latin typeface="+mn-ea"/>
              </a:rPr>
              <a:t>と比べると観測された速度は十分遅い。</a:t>
            </a:r>
            <a:endParaRPr kumimoji="1" lang="en-US" altLang="ja-JP" sz="2600" dirty="0" smtClean="0">
              <a:latin typeface="+mn-ea"/>
            </a:endParaRPr>
          </a:p>
          <a:p>
            <a:r>
              <a:rPr kumimoji="1" lang="ja-JP" altLang="en-US" sz="2600" dirty="0" smtClean="0">
                <a:latin typeface="+mn-ea"/>
              </a:rPr>
              <a:t>星周物質の速度は</a:t>
            </a:r>
            <a:r>
              <a:rPr kumimoji="1" lang="en-US" altLang="ja-JP" sz="2600" dirty="0" smtClean="0">
                <a:latin typeface="+mn-ea"/>
              </a:rPr>
              <a:t>10</a:t>
            </a:r>
            <a:r>
              <a:rPr kumimoji="1" lang="ja-JP" altLang="en-US" sz="2600" dirty="0" smtClean="0">
                <a:latin typeface="+mn-ea"/>
              </a:rPr>
              <a:t>～</a:t>
            </a:r>
            <a:r>
              <a:rPr kumimoji="1" lang="en-US" altLang="ja-JP" sz="2600" dirty="0" smtClean="0">
                <a:latin typeface="+mn-ea"/>
              </a:rPr>
              <a:t>100km/s</a:t>
            </a:r>
            <a:endParaRPr kumimoji="1" lang="ja-JP" altLang="en-US" sz="2600" dirty="0" smtClean="0">
              <a:latin typeface="+mn-ea"/>
            </a:endParaRPr>
          </a:p>
        </p:txBody>
      </p:sp>
      <p:sp>
        <p:nvSpPr>
          <p:cNvPr id="6" name="下矢印 5"/>
          <p:cNvSpPr/>
          <p:nvPr/>
        </p:nvSpPr>
        <p:spPr bwMode="auto">
          <a:xfrm>
            <a:off x="1043608" y="5157440"/>
            <a:ext cx="2119313" cy="431800"/>
          </a:xfrm>
          <a:prstGeom prst="downArrow">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19461" name="テキスト ボックス 6"/>
          <p:cNvSpPr txBox="1">
            <a:spLocks noChangeArrowheads="1"/>
          </p:cNvSpPr>
          <p:nvPr/>
        </p:nvSpPr>
        <p:spPr bwMode="auto">
          <a:xfrm>
            <a:off x="375791" y="5704800"/>
            <a:ext cx="3908177"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600" dirty="0">
                <a:solidFill>
                  <a:srgbClr val="FF0000"/>
                </a:solidFill>
                <a:latin typeface="+mn-ea"/>
                <a:ea typeface="+mn-ea"/>
              </a:rPr>
              <a:t>この</a:t>
            </a:r>
            <a:r>
              <a:rPr kumimoji="1" lang="en-US" altLang="ja-JP" sz="2600" dirty="0">
                <a:solidFill>
                  <a:srgbClr val="FF0000"/>
                </a:solidFill>
                <a:latin typeface="+mn-ea"/>
                <a:ea typeface="+mn-ea"/>
              </a:rPr>
              <a:t>Hα</a:t>
            </a:r>
            <a:r>
              <a:rPr kumimoji="1" lang="ja-JP" altLang="en-US" sz="2600" dirty="0">
                <a:solidFill>
                  <a:srgbClr val="FF0000"/>
                </a:solidFill>
                <a:latin typeface="+mn-ea"/>
                <a:ea typeface="+mn-ea"/>
              </a:rPr>
              <a:t>は超新星周囲</a:t>
            </a:r>
            <a:r>
              <a:rPr kumimoji="1" lang="ja-JP" altLang="en-US" sz="2600" dirty="0" smtClean="0">
                <a:solidFill>
                  <a:srgbClr val="FF0000"/>
                </a:solidFill>
                <a:latin typeface="+mn-ea"/>
                <a:ea typeface="+mn-ea"/>
              </a:rPr>
              <a:t>の</a:t>
            </a:r>
            <a:endParaRPr kumimoji="1" lang="en-US" altLang="ja-JP" sz="2600" dirty="0" smtClean="0">
              <a:solidFill>
                <a:srgbClr val="FF0000"/>
              </a:solidFill>
              <a:latin typeface="+mn-ea"/>
              <a:ea typeface="+mn-ea"/>
            </a:endParaRPr>
          </a:p>
          <a:p>
            <a:pPr eaLnBrk="1" hangingPunct="1"/>
            <a:r>
              <a:rPr kumimoji="1" lang="ja-JP" altLang="en-US" sz="2600" dirty="0" smtClean="0">
                <a:solidFill>
                  <a:srgbClr val="FF0000"/>
                </a:solidFill>
                <a:latin typeface="+mn-ea"/>
                <a:ea typeface="+mn-ea"/>
              </a:rPr>
              <a:t>星</a:t>
            </a:r>
            <a:r>
              <a:rPr kumimoji="1" lang="ja-JP" altLang="en-US" sz="2600" dirty="0">
                <a:solidFill>
                  <a:srgbClr val="FF0000"/>
                </a:solidFill>
                <a:latin typeface="+mn-ea"/>
                <a:ea typeface="+mn-ea"/>
              </a:rPr>
              <a:t>周物質から放出された。</a:t>
            </a:r>
          </a:p>
        </p:txBody>
      </p:sp>
      <p:cxnSp>
        <p:nvCxnSpPr>
          <p:cNvPr id="3" name="直線コネクタ 2"/>
          <p:cNvCxnSpPr/>
          <p:nvPr/>
        </p:nvCxnSpPr>
        <p:spPr bwMode="auto">
          <a:xfrm flipH="1">
            <a:off x="4499992" y="260648"/>
            <a:ext cx="72008" cy="626469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タイトル 1"/>
          <p:cNvSpPr txBox="1">
            <a:spLocks/>
          </p:cNvSpPr>
          <p:nvPr/>
        </p:nvSpPr>
        <p:spPr bwMode="auto">
          <a:xfrm>
            <a:off x="4427984" y="362890"/>
            <a:ext cx="4752528" cy="6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9pPr>
          </a:lstStyle>
          <a:p>
            <a:r>
              <a:rPr kumimoji="1" lang="ja-JP" altLang="en-US" sz="3000" b="1" dirty="0" smtClean="0">
                <a:latin typeface="+mn-ea"/>
                <a:ea typeface="+mn-ea"/>
              </a:rPr>
              <a:t>（</a:t>
            </a:r>
            <a:r>
              <a:rPr kumimoji="1" lang="en-US" altLang="ja-JP" sz="3000" b="1" dirty="0" smtClean="0">
                <a:latin typeface="+mn-ea"/>
                <a:ea typeface="+mn-ea"/>
              </a:rPr>
              <a:t>2</a:t>
            </a:r>
            <a:r>
              <a:rPr kumimoji="1" lang="ja-JP" altLang="en-US" sz="3000" b="1" dirty="0" smtClean="0">
                <a:latin typeface="+mn-ea"/>
                <a:ea typeface="+mn-ea"/>
              </a:rPr>
              <a:t>）</a:t>
            </a:r>
            <a:r>
              <a:rPr kumimoji="1" lang="en-US" altLang="ja-JP" sz="3000" b="1" dirty="0" smtClean="0">
                <a:latin typeface="+mn-ea"/>
                <a:ea typeface="+mn-ea"/>
              </a:rPr>
              <a:t>650km/s</a:t>
            </a:r>
            <a:r>
              <a:rPr kumimoji="1" lang="ja-JP" altLang="en-US" sz="3000" b="1" dirty="0" smtClean="0">
                <a:latin typeface="+mn-ea"/>
                <a:ea typeface="+mn-ea"/>
              </a:rPr>
              <a:t>の</a:t>
            </a:r>
            <a:r>
              <a:rPr kumimoji="1" lang="en-US" altLang="ja-JP" sz="3000" b="1" dirty="0" err="1" smtClean="0">
                <a:latin typeface="+mn-ea"/>
                <a:ea typeface="+mn-ea"/>
              </a:rPr>
              <a:t>OⅢ</a:t>
            </a:r>
            <a:r>
              <a:rPr kumimoji="1" lang="ja-JP" altLang="en-US" sz="3000" b="1" dirty="0" smtClean="0">
                <a:latin typeface="+mn-ea"/>
                <a:ea typeface="+mn-ea"/>
              </a:rPr>
              <a:t>について</a:t>
            </a:r>
          </a:p>
        </p:txBody>
      </p:sp>
      <p:sp>
        <p:nvSpPr>
          <p:cNvPr id="9" name="コンテンツ プレースホルダー 2"/>
          <p:cNvSpPr txBox="1">
            <a:spLocks/>
          </p:cNvSpPr>
          <p:nvPr/>
        </p:nvSpPr>
        <p:spPr bwMode="auto">
          <a:xfrm>
            <a:off x="4788024" y="1124744"/>
            <a:ext cx="4176464" cy="3168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a:lstStyle>
          <a:p>
            <a:r>
              <a:rPr kumimoji="1" lang="en-US" altLang="ja-JP" sz="2600" dirty="0" err="1" smtClean="0">
                <a:latin typeface="+mn-ea"/>
              </a:rPr>
              <a:t>OⅢ</a:t>
            </a:r>
            <a:r>
              <a:rPr kumimoji="1" lang="ja-JP" altLang="en-US" sz="2600" dirty="0" smtClean="0">
                <a:latin typeface="+mn-ea"/>
              </a:rPr>
              <a:t>は禁制線なのでガスの薄い場所や温度が高い空間から放出されている。</a:t>
            </a:r>
            <a:endParaRPr kumimoji="1" lang="en-US" altLang="ja-JP" sz="2600" dirty="0" smtClean="0">
              <a:latin typeface="+mn-ea"/>
            </a:endParaRPr>
          </a:p>
          <a:p>
            <a:r>
              <a:rPr kumimoji="1" lang="ja-JP" altLang="en-US" sz="2600" dirty="0" smtClean="0">
                <a:latin typeface="+mn-ea"/>
              </a:rPr>
              <a:t>星形成領域でも観測される。</a:t>
            </a:r>
            <a:endParaRPr kumimoji="1" lang="en-US" altLang="ja-JP" sz="2600" dirty="0" smtClean="0">
              <a:latin typeface="+mn-ea"/>
            </a:endParaRPr>
          </a:p>
          <a:p>
            <a:r>
              <a:rPr kumimoji="1" lang="en-US" altLang="ja-JP" sz="2600" dirty="0" smtClean="0">
                <a:latin typeface="+mn-ea"/>
              </a:rPr>
              <a:t>SN2010jl</a:t>
            </a:r>
            <a:r>
              <a:rPr kumimoji="1" lang="ja-JP" altLang="en-US" sz="2600" dirty="0" smtClean="0">
                <a:latin typeface="+mn-ea"/>
              </a:rPr>
              <a:t>は系外銀河内に存在す</a:t>
            </a:r>
            <a:r>
              <a:rPr kumimoji="1" lang="ja-JP" altLang="en-US" sz="2600" dirty="0">
                <a:latin typeface="+mn-ea"/>
              </a:rPr>
              <a:t>る</a:t>
            </a:r>
            <a:r>
              <a:rPr kumimoji="1" lang="ja-JP" altLang="en-US" sz="2600" dirty="0" smtClean="0">
                <a:latin typeface="+mn-ea"/>
              </a:rPr>
              <a:t>。</a:t>
            </a:r>
            <a:endParaRPr kumimoji="1" lang="en-US" altLang="ja-JP" sz="2600" dirty="0" smtClean="0">
              <a:latin typeface="+mn-ea"/>
            </a:endParaRPr>
          </a:p>
        </p:txBody>
      </p:sp>
      <p:sp>
        <p:nvSpPr>
          <p:cNvPr id="10" name="下矢印 9"/>
          <p:cNvSpPr/>
          <p:nvPr/>
        </p:nvSpPr>
        <p:spPr bwMode="auto">
          <a:xfrm>
            <a:off x="5868144" y="4581376"/>
            <a:ext cx="2119313" cy="431800"/>
          </a:xfrm>
          <a:prstGeom prst="downArrow">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11" name="テキスト ボックス 6"/>
          <p:cNvSpPr txBox="1">
            <a:spLocks noChangeArrowheads="1"/>
          </p:cNvSpPr>
          <p:nvPr/>
        </p:nvSpPr>
        <p:spPr bwMode="auto">
          <a:xfrm>
            <a:off x="5215320" y="5301208"/>
            <a:ext cx="3821176"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600" dirty="0">
                <a:solidFill>
                  <a:srgbClr val="FF0000"/>
                </a:solidFill>
                <a:latin typeface="+mn-ea"/>
                <a:ea typeface="+mn-ea"/>
              </a:rPr>
              <a:t>超新星爆発とは</a:t>
            </a:r>
            <a:r>
              <a:rPr kumimoji="1" lang="ja-JP" altLang="en-US" sz="2600" dirty="0" smtClean="0">
                <a:solidFill>
                  <a:srgbClr val="FF0000"/>
                </a:solidFill>
                <a:latin typeface="+mn-ea"/>
                <a:ea typeface="+mn-ea"/>
              </a:rPr>
              <a:t>無関係の</a:t>
            </a:r>
            <a:endParaRPr kumimoji="1" lang="en-US" altLang="ja-JP" sz="2600" dirty="0" smtClean="0">
              <a:solidFill>
                <a:srgbClr val="FF0000"/>
              </a:solidFill>
              <a:latin typeface="+mn-ea"/>
              <a:ea typeface="+mn-ea"/>
            </a:endParaRPr>
          </a:p>
          <a:p>
            <a:pPr eaLnBrk="1" hangingPunct="1"/>
            <a:r>
              <a:rPr kumimoji="1" lang="ja-JP" altLang="en-US" sz="2600" dirty="0" smtClean="0">
                <a:solidFill>
                  <a:srgbClr val="FF0000"/>
                </a:solidFill>
                <a:latin typeface="+mn-ea"/>
                <a:ea typeface="+mn-ea"/>
              </a:rPr>
              <a:t>周囲の星雲</a:t>
            </a:r>
            <a:r>
              <a:rPr kumimoji="1" lang="ja-JP" altLang="en-US" sz="2600" dirty="0">
                <a:solidFill>
                  <a:srgbClr val="FF0000"/>
                </a:solidFill>
                <a:latin typeface="+mn-ea"/>
                <a:ea typeface="+mn-ea"/>
              </a:rPr>
              <a:t>や銀河</a:t>
            </a:r>
            <a:r>
              <a:rPr kumimoji="1" lang="ja-JP" altLang="en-US" sz="2600" dirty="0" smtClean="0">
                <a:solidFill>
                  <a:srgbClr val="FF0000"/>
                </a:solidFill>
                <a:latin typeface="+mn-ea"/>
                <a:ea typeface="+mn-ea"/>
              </a:rPr>
              <a:t>から</a:t>
            </a:r>
            <a:endParaRPr kumimoji="1" lang="en-US" altLang="ja-JP" sz="2600" dirty="0" smtClean="0">
              <a:solidFill>
                <a:srgbClr val="FF0000"/>
              </a:solidFill>
              <a:latin typeface="+mn-ea"/>
              <a:ea typeface="+mn-ea"/>
            </a:endParaRPr>
          </a:p>
          <a:p>
            <a:pPr eaLnBrk="1" hangingPunct="1"/>
            <a:r>
              <a:rPr kumimoji="1" lang="ja-JP" altLang="en-US" sz="2600" dirty="0" smtClean="0">
                <a:solidFill>
                  <a:srgbClr val="FF0000"/>
                </a:solidFill>
                <a:latin typeface="+mn-ea"/>
                <a:ea typeface="+mn-ea"/>
              </a:rPr>
              <a:t>放出されて</a:t>
            </a:r>
            <a:r>
              <a:rPr kumimoji="1" lang="ja-JP" altLang="en-US" sz="2600" dirty="0">
                <a:solidFill>
                  <a:srgbClr val="FF0000"/>
                </a:solidFill>
                <a:latin typeface="+mn-ea"/>
                <a:ea typeface="+mn-ea"/>
              </a:rPr>
              <a:t>いる。</a:t>
            </a:r>
          </a:p>
        </p:txBody>
      </p:sp>
    </p:spTree>
    <p:extLst>
      <p:ext uri="{BB962C8B-B14F-4D97-AF65-F5344CB8AC3E}">
        <p14:creationId xmlns:p14="http://schemas.microsoft.com/office/powerpoint/2010/main" val="2230978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539552" y="404664"/>
            <a:ext cx="8352928" cy="576063"/>
          </a:xfrm>
        </p:spPr>
        <p:txBody>
          <a:bodyPr/>
          <a:lstStyle/>
          <a:p>
            <a:r>
              <a:rPr kumimoji="1" lang="ja-JP" altLang="en-US" sz="3000" b="1" dirty="0" smtClean="0">
                <a:latin typeface="+mn-ea"/>
                <a:ea typeface="+mn-ea"/>
              </a:rPr>
              <a:t>（</a:t>
            </a:r>
            <a:r>
              <a:rPr kumimoji="1" lang="en-US" altLang="ja-JP" sz="3000" b="1" dirty="0" smtClean="0">
                <a:latin typeface="+mn-ea"/>
                <a:ea typeface="+mn-ea"/>
              </a:rPr>
              <a:t>3</a:t>
            </a:r>
            <a:r>
              <a:rPr kumimoji="1" lang="ja-JP" altLang="en-US" sz="3000" b="1" dirty="0" smtClean="0">
                <a:latin typeface="+mn-ea"/>
                <a:ea typeface="+mn-ea"/>
              </a:rPr>
              <a:t>）</a:t>
            </a:r>
            <a:r>
              <a:rPr kumimoji="1" lang="en-US" altLang="ja-JP" sz="3000" b="1" dirty="0" smtClean="0">
                <a:latin typeface="+mn-ea"/>
                <a:ea typeface="+mn-ea"/>
              </a:rPr>
              <a:t>1500,1900,2300km/s</a:t>
            </a:r>
            <a:r>
              <a:rPr kumimoji="1" lang="ja-JP" altLang="en-US" sz="3000" b="1" dirty="0" smtClean="0">
                <a:latin typeface="+mn-ea"/>
                <a:ea typeface="+mn-ea"/>
              </a:rPr>
              <a:t>の</a:t>
            </a:r>
            <a:r>
              <a:rPr kumimoji="1" lang="en-US" altLang="ja-JP" sz="3000" b="1" dirty="0" smtClean="0">
                <a:latin typeface="+mn-ea"/>
                <a:ea typeface="+mn-ea"/>
              </a:rPr>
              <a:t>Hβ,Hα,</a:t>
            </a:r>
            <a:r>
              <a:rPr kumimoji="1" lang="en-US" altLang="ja-JP" sz="3000" b="1" dirty="0" err="1" smtClean="0">
                <a:latin typeface="+mn-ea"/>
                <a:ea typeface="+mn-ea"/>
              </a:rPr>
              <a:t>HeⅠ</a:t>
            </a:r>
            <a:r>
              <a:rPr kumimoji="1" lang="ja-JP" altLang="en-US" sz="3000" b="1" dirty="0" smtClean="0">
                <a:latin typeface="+mn-ea"/>
                <a:ea typeface="+mn-ea"/>
              </a:rPr>
              <a:t>について</a:t>
            </a:r>
          </a:p>
        </p:txBody>
      </p:sp>
      <p:sp>
        <p:nvSpPr>
          <p:cNvPr id="21507" name="コンテンツ プレースホルダー 2"/>
          <p:cNvSpPr>
            <a:spLocks noGrp="1"/>
          </p:cNvSpPr>
          <p:nvPr>
            <p:ph idx="1"/>
          </p:nvPr>
        </p:nvSpPr>
        <p:spPr>
          <a:xfrm>
            <a:off x="251520" y="1124744"/>
            <a:ext cx="8640960" cy="1440160"/>
          </a:xfrm>
        </p:spPr>
        <p:txBody>
          <a:bodyPr/>
          <a:lstStyle/>
          <a:p>
            <a:r>
              <a:rPr kumimoji="1" lang="ja-JP" altLang="en-US" sz="2600" dirty="0" smtClean="0">
                <a:latin typeface="+mn-ea"/>
              </a:rPr>
              <a:t>星周物質の速度と比べると随分と速い。</a:t>
            </a:r>
            <a:endParaRPr kumimoji="1" lang="en-US" altLang="ja-JP" sz="2600" dirty="0" smtClean="0">
              <a:latin typeface="+mn-ea"/>
            </a:endParaRPr>
          </a:p>
          <a:p>
            <a:r>
              <a:rPr kumimoji="1" lang="ja-JP" altLang="en-US" sz="2600" dirty="0" smtClean="0">
                <a:latin typeface="+mn-ea"/>
              </a:rPr>
              <a:t>超新星のシェルの速度と比べると遅いが、星周物質と衝突し減速されると考えられる。</a:t>
            </a:r>
          </a:p>
        </p:txBody>
      </p:sp>
      <p:sp>
        <p:nvSpPr>
          <p:cNvPr id="21509" name="テキスト ボックス 2"/>
          <p:cNvSpPr txBox="1">
            <a:spLocks noChangeArrowheads="1"/>
          </p:cNvSpPr>
          <p:nvPr/>
        </p:nvSpPr>
        <p:spPr bwMode="auto">
          <a:xfrm>
            <a:off x="251520" y="3068960"/>
            <a:ext cx="864096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600" dirty="0">
                <a:solidFill>
                  <a:srgbClr val="FF0000"/>
                </a:solidFill>
              </a:rPr>
              <a:t>シェルと星周物質が衝突して</a:t>
            </a:r>
            <a:r>
              <a:rPr kumimoji="1" lang="ja-JP" altLang="en-US" sz="2600" dirty="0" smtClean="0">
                <a:solidFill>
                  <a:srgbClr val="FF0000"/>
                </a:solidFill>
              </a:rPr>
              <a:t>いる衝撃波</a:t>
            </a:r>
            <a:r>
              <a:rPr kumimoji="1" lang="ja-JP" altLang="en-US" sz="2600" dirty="0">
                <a:solidFill>
                  <a:srgbClr val="FF0000"/>
                </a:solidFill>
              </a:rPr>
              <a:t>部分から放出されている。</a:t>
            </a:r>
          </a:p>
        </p:txBody>
      </p:sp>
      <p:sp>
        <p:nvSpPr>
          <p:cNvPr id="7" name="下矢印 6"/>
          <p:cNvSpPr/>
          <p:nvPr/>
        </p:nvSpPr>
        <p:spPr bwMode="auto">
          <a:xfrm>
            <a:off x="3532807" y="2565152"/>
            <a:ext cx="2119313" cy="431800"/>
          </a:xfrm>
          <a:prstGeom prst="downArrow">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12" name="タイトル 1"/>
          <p:cNvSpPr txBox="1">
            <a:spLocks/>
          </p:cNvSpPr>
          <p:nvPr/>
        </p:nvSpPr>
        <p:spPr bwMode="auto">
          <a:xfrm>
            <a:off x="539552" y="4293097"/>
            <a:ext cx="684076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9pPr>
          </a:lstStyle>
          <a:p>
            <a:r>
              <a:rPr kumimoji="1" lang="ja-JP" altLang="en-US" sz="3000" b="1" dirty="0" smtClean="0">
                <a:latin typeface="+mn-ea"/>
                <a:ea typeface="+mn-ea"/>
              </a:rPr>
              <a:t>（</a:t>
            </a:r>
            <a:r>
              <a:rPr kumimoji="1" lang="en-US" altLang="ja-JP" sz="3000" b="1" dirty="0" smtClean="0">
                <a:latin typeface="+mn-ea"/>
                <a:ea typeface="+mn-ea"/>
              </a:rPr>
              <a:t>4</a:t>
            </a:r>
            <a:r>
              <a:rPr kumimoji="1" lang="ja-JP" altLang="en-US" sz="3000" b="1" dirty="0" smtClean="0">
                <a:latin typeface="+mn-ea"/>
                <a:ea typeface="+mn-ea"/>
              </a:rPr>
              <a:t>）</a:t>
            </a:r>
            <a:r>
              <a:rPr kumimoji="1" lang="en-US" altLang="ja-JP" sz="3000" b="1" dirty="0" smtClean="0">
                <a:latin typeface="+mn-ea"/>
                <a:ea typeface="+mn-ea"/>
              </a:rPr>
              <a:t>7200,8400km/s</a:t>
            </a:r>
            <a:r>
              <a:rPr kumimoji="1" lang="ja-JP" altLang="en-US" sz="3000" b="1" dirty="0" smtClean="0">
                <a:latin typeface="+mn-ea"/>
                <a:ea typeface="+mn-ea"/>
              </a:rPr>
              <a:t>の</a:t>
            </a:r>
            <a:r>
              <a:rPr kumimoji="1" lang="en-US" altLang="ja-JP" sz="3000" b="1" dirty="0" smtClean="0">
                <a:latin typeface="+mn-ea"/>
                <a:ea typeface="+mn-ea"/>
              </a:rPr>
              <a:t>Hα,</a:t>
            </a:r>
            <a:r>
              <a:rPr kumimoji="1" lang="en-US" altLang="ja-JP" sz="3000" b="1" dirty="0" err="1" smtClean="0">
                <a:latin typeface="+mn-ea"/>
                <a:ea typeface="+mn-ea"/>
              </a:rPr>
              <a:t>HeⅠ</a:t>
            </a:r>
            <a:r>
              <a:rPr kumimoji="1" lang="ja-JP" altLang="en-US" sz="3000" b="1" dirty="0" smtClean="0">
                <a:latin typeface="+mn-ea"/>
                <a:ea typeface="+mn-ea"/>
              </a:rPr>
              <a:t>について</a:t>
            </a:r>
          </a:p>
        </p:txBody>
      </p:sp>
      <p:sp>
        <p:nvSpPr>
          <p:cNvPr id="13" name="コンテンツ プレースホルダー 2"/>
          <p:cNvSpPr txBox="1">
            <a:spLocks/>
          </p:cNvSpPr>
          <p:nvPr/>
        </p:nvSpPr>
        <p:spPr bwMode="auto">
          <a:xfrm>
            <a:off x="251520" y="4926221"/>
            <a:ext cx="8640960" cy="1743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a:lstStyle>
          <a:p>
            <a:pPr>
              <a:defRPr/>
            </a:pPr>
            <a:r>
              <a:rPr kumimoji="1" lang="ja-JP" altLang="en-US" sz="2600" dirty="0" smtClean="0">
                <a:latin typeface="+mn-ea"/>
              </a:rPr>
              <a:t>星周物質によって減速されるはずだが、爆発速度とほぼ等しい。</a:t>
            </a:r>
            <a:endParaRPr kumimoji="1" lang="en-US" altLang="ja-JP" sz="2600" dirty="0" smtClean="0">
              <a:latin typeface="+mn-ea"/>
            </a:endParaRPr>
          </a:p>
          <a:p>
            <a:pPr>
              <a:defRPr/>
            </a:pPr>
            <a:r>
              <a:rPr kumimoji="1" lang="ja-JP" altLang="en-US" sz="2600" dirty="0" smtClean="0">
                <a:latin typeface="+mn-ea"/>
              </a:rPr>
              <a:t>上記の様な不可解な点が挙げられるため、２つの仮説を立てた。</a:t>
            </a:r>
            <a:endParaRPr kumimoji="1" lang="en-US" altLang="ja-JP" sz="2600" dirty="0" smtClean="0">
              <a:latin typeface="+mn-ea"/>
            </a:endParaRPr>
          </a:p>
          <a:p>
            <a:pPr marL="0" indent="0">
              <a:buFont typeface="Arial" charset="0"/>
              <a:buNone/>
              <a:defRPr/>
            </a:pPr>
            <a:endParaRPr kumimoji="1" lang="en-US" altLang="ja-JP" sz="2600" dirty="0" smtClean="0">
              <a:latin typeface="+mn-ea"/>
            </a:endParaRPr>
          </a:p>
          <a:p>
            <a:pPr>
              <a:defRPr/>
            </a:pPr>
            <a:endParaRPr kumimoji="1" lang="en-US" altLang="ja-JP" dirty="0" smtClean="0"/>
          </a:p>
          <a:p>
            <a:pPr>
              <a:defRPr/>
            </a:pPr>
            <a:endParaRPr kumimoji="1" lang="ja-JP" altLang="en-US" dirty="0" smtClean="0"/>
          </a:p>
        </p:txBody>
      </p:sp>
      <p:cxnSp>
        <p:nvCxnSpPr>
          <p:cNvPr id="3" name="直線コネクタ 2"/>
          <p:cNvCxnSpPr/>
          <p:nvPr/>
        </p:nvCxnSpPr>
        <p:spPr bwMode="auto">
          <a:xfrm>
            <a:off x="251520" y="4077072"/>
            <a:ext cx="864096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76406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タイトル 1"/>
          <p:cNvSpPr>
            <a:spLocks noGrp="1"/>
          </p:cNvSpPr>
          <p:nvPr>
            <p:ph type="title"/>
          </p:nvPr>
        </p:nvSpPr>
        <p:spPr>
          <a:xfrm>
            <a:off x="1331640" y="260648"/>
            <a:ext cx="1412546" cy="483146"/>
          </a:xfrm>
        </p:spPr>
        <p:txBody>
          <a:bodyPr/>
          <a:lstStyle/>
          <a:p>
            <a:r>
              <a:rPr kumimoji="1" lang="ja-JP" altLang="en-US" sz="3000" b="1" dirty="0" smtClean="0">
                <a:latin typeface="+mn-ea"/>
                <a:ea typeface="+mn-ea"/>
              </a:rPr>
              <a:t>仮説</a:t>
            </a:r>
            <a:r>
              <a:rPr kumimoji="1" lang="en-US" altLang="ja-JP" sz="3000" b="1" dirty="0" smtClean="0">
                <a:latin typeface="+mn-ea"/>
                <a:ea typeface="+mn-ea"/>
              </a:rPr>
              <a:t>1</a:t>
            </a:r>
            <a:endParaRPr kumimoji="1" lang="ja-JP" altLang="en-US" sz="3000" b="1" dirty="0" smtClean="0">
              <a:latin typeface="+mn-ea"/>
              <a:ea typeface="+mn-ea"/>
            </a:endParaRPr>
          </a:p>
        </p:txBody>
      </p:sp>
      <p:sp>
        <p:nvSpPr>
          <p:cNvPr id="23574" name="テキスト ボックス 3"/>
          <p:cNvSpPr txBox="1">
            <a:spLocks noChangeArrowheads="1"/>
          </p:cNvSpPr>
          <p:nvPr/>
        </p:nvSpPr>
        <p:spPr bwMode="auto">
          <a:xfrm>
            <a:off x="65418" y="5448706"/>
            <a:ext cx="6234774"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600" dirty="0">
                <a:solidFill>
                  <a:srgbClr val="FF0000"/>
                </a:solidFill>
              </a:rPr>
              <a:t>星周物質に密度のムラがあり、超新星爆発のシェル</a:t>
            </a:r>
            <a:r>
              <a:rPr kumimoji="1" lang="ja-JP" altLang="en-US" sz="2600" dirty="0" smtClean="0">
                <a:solidFill>
                  <a:srgbClr val="FF0000"/>
                </a:solidFill>
              </a:rPr>
              <a:t>から放射</a:t>
            </a:r>
            <a:r>
              <a:rPr kumimoji="1" lang="ja-JP" altLang="en-US" sz="2600" dirty="0">
                <a:solidFill>
                  <a:srgbClr val="FF0000"/>
                </a:solidFill>
              </a:rPr>
              <a:t>された光がガスの密度が低い部分から漏れ出した。</a:t>
            </a:r>
          </a:p>
        </p:txBody>
      </p:sp>
      <p:grpSp>
        <p:nvGrpSpPr>
          <p:cNvPr id="15" name="グループ化 14"/>
          <p:cNvGrpSpPr/>
          <p:nvPr/>
        </p:nvGrpSpPr>
        <p:grpSpPr>
          <a:xfrm>
            <a:off x="-36513" y="954758"/>
            <a:ext cx="4320481" cy="4058418"/>
            <a:chOff x="992" y="686215"/>
            <a:chExt cx="4844701" cy="4423683"/>
          </a:xfrm>
        </p:grpSpPr>
        <p:grpSp>
          <p:nvGrpSpPr>
            <p:cNvPr id="3" name="グループ化 2"/>
            <p:cNvGrpSpPr/>
            <p:nvPr/>
          </p:nvGrpSpPr>
          <p:grpSpPr>
            <a:xfrm>
              <a:off x="992" y="686215"/>
              <a:ext cx="4844701" cy="4423683"/>
              <a:chOff x="1947863" y="482497"/>
              <a:chExt cx="5367337" cy="5180116"/>
            </a:xfrm>
          </p:grpSpPr>
          <p:sp>
            <p:nvSpPr>
              <p:cNvPr id="2" name="円弧 1"/>
              <p:cNvSpPr/>
              <p:nvPr/>
            </p:nvSpPr>
            <p:spPr bwMode="auto">
              <a:xfrm>
                <a:off x="2390775" y="1884363"/>
                <a:ext cx="2836863" cy="3060700"/>
              </a:xfrm>
              <a:prstGeom prst="arc">
                <a:avLst>
                  <a:gd name="adj1" fmla="val 8383051"/>
                  <a:gd name="adj2" fmla="val 13384618"/>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11" name="円/楕円 10"/>
              <p:cNvSpPr/>
              <p:nvPr/>
            </p:nvSpPr>
            <p:spPr bwMode="auto">
              <a:xfrm>
                <a:off x="2252663" y="1125538"/>
                <a:ext cx="4491037" cy="4537075"/>
              </a:xfrm>
              <a:prstGeom prst="ellipse">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23558" name="円/楕円 11"/>
              <p:cNvSpPr>
                <a:spLocks noChangeArrowheads="1"/>
              </p:cNvSpPr>
              <p:nvPr/>
            </p:nvSpPr>
            <p:spPr bwMode="auto">
              <a:xfrm>
                <a:off x="2768600" y="1665288"/>
                <a:ext cx="3459163" cy="3457575"/>
              </a:xfrm>
              <a:prstGeom prst="ellipse">
                <a:avLst/>
              </a:prstGeom>
              <a:solidFill>
                <a:schemeClr val="bg1"/>
              </a:solidFill>
              <a:ln w="9525" algn="ctr">
                <a:solidFill>
                  <a:schemeClr val="tx1"/>
                </a:solidFill>
                <a:round/>
                <a:headEnd/>
                <a:tailEnd/>
              </a:ln>
            </p:spPr>
            <p:txBody>
              <a:bodyPr/>
              <a:lstStyle/>
              <a:p>
                <a:endParaRPr lang="ja-JP" altLang="en-US"/>
              </a:p>
            </p:txBody>
          </p:sp>
          <p:sp>
            <p:nvSpPr>
              <p:cNvPr id="6" name="雲 5"/>
              <p:cNvSpPr/>
              <p:nvPr/>
            </p:nvSpPr>
            <p:spPr bwMode="auto">
              <a:xfrm>
                <a:off x="3167063" y="2062164"/>
                <a:ext cx="2663825" cy="2663824"/>
              </a:xfrm>
              <a:prstGeom prst="cloud">
                <a:avLst/>
              </a:prstGeom>
              <a:solidFill>
                <a:srgbClr val="FF5050"/>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23560" name="テキスト ボックス 6"/>
              <p:cNvSpPr txBox="1">
                <a:spLocks noChangeArrowheads="1"/>
              </p:cNvSpPr>
              <p:nvPr/>
            </p:nvSpPr>
            <p:spPr bwMode="auto">
              <a:xfrm>
                <a:off x="3460353" y="3119438"/>
                <a:ext cx="1731961"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400" b="1" dirty="0"/>
                  <a:t>超新星爆発</a:t>
                </a:r>
              </a:p>
            </p:txBody>
          </p:sp>
          <p:sp>
            <p:nvSpPr>
              <p:cNvPr id="23561" name="右矢印 14"/>
              <p:cNvSpPr>
                <a:spLocks noChangeArrowheads="1"/>
              </p:cNvSpPr>
              <p:nvPr/>
            </p:nvSpPr>
            <p:spPr bwMode="auto">
              <a:xfrm rot="16200000">
                <a:off x="4104481" y="2083595"/>
                <a:ext cx="822325" cy="354012"/>
              </a:xfrm>
              <a:prstGeom prst="rightArrow">
                <a:avLst>
                  <a:gd name="adj1" fmla="val 50000"/>
                  <a:gd name="adj2" fmla="val 50125"/>
                </a:avLst>
              </a:prstGeom>
              <a:solidFill>
                <a:srgbClr val="FF0000"/>
              </a:solidFill>
              <a:ln w="9525" algn="ctr">
                <a:solidFill>
                  <a:schemeClr val="tx1"/>
                </a:solidFill>
                <a:round/>
                <a:headEnd/>
                <a:tailEnd/>
              </a:ln>
            </p:spPr>
            <p:txBody>
              <a:bodyPr/>
              <a:lstStyle/>
              <a:p>
                <a:endParaRPr lang="ja-JP" altLang="en-US"/>
              </a:p>
            </p:txBody>
          </p:sp>
          <p:pic>
            <p:nvPicPr>
              <p:cNvPr id="2356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4053" y="3216917"/>
                <a:ext cx="881063"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3"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1175" y="4129088"/>
                <a:ext cx="390525"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4"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98319" y="3216917"/>
                <a:ext cx="8223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65" name="テキスト ボックス 15"/>
              <p:cNvSpPr txBox="1">
                <a:spLocks noChangeArrowheads="1"/>
              </p:cNvSpPr>
              <p:nvPr/>
            </p:nvSpPr>
            <p:spPr bwMode="auto">
              <a:xfrm>
                <a:off x="2534074" y="482497"/>
                <a:ext cx="1548016" cy="52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400" b="1" dirty="0" smtClean="0"/>
                  <a:t>星</a:t>
                </a:r>
                <a:r>
                  <a:rPr kumimoji="1" lang="ja-JP" altLang="en-US" sz="2400" b="1" dirty="0"/>
                  <a:t>周</a:t>
                </a:r>
                <a:r>
                  <a:rPr kumimoji="1" lang="ja-JP" altLang="en-US" sz="2400" b="1" dirty="0" smtClean="0"/>
                  <a:t>物質</a:t>
                </a:r>
                <a:endParaRPr kumimoji="1" lang="en-US" altLang="ja-JP" sz="2400" b="1" dirty="0" smtClean="0"/>
              </a:p>
            </p:txBody>
          </p:sp>
          <p:sp>
            <p:nvSpPr>
              <p:cNvPr id="17" name="正方形/長方形 16"/>
              <p:cNvSpPr/>
              <p:nvPr/>
            </p:nvSpPr>
            <p:spPr bwMode="auto">
              <a:xfrm rot="18853830">
                <a:off x="2557463" y="1216025"/>
                <a:ext cx="863600" cy="1511300"/>
              </a:xfrm>
              <a:prstGeom prst="rect">
                <a:avLst/>
              </a:prstGeom>
              <a:solidFill>
                <a:schemeClr val="accent3"/>
              </a:solidFill>
              <a:ln w="9525" cap="flat" cmpd="sng" algn="ctr">
                <a:solidFill>
                  <a:schemeClr val="bg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23567" name="正方形/長方形 18"/>
              <p:cNvSpPr>
                <a:spLocks noChangeArrowheads="1"/>
              </p:cNvSpPr>
              <p:nvPr/>
            </p:nvSpPr>
            <p:spPr bwMode="auto">
              <a:xfrm rot="18799809">
                <a:off x="2469356" y="4507707"/>
                <a:ext cx="1152525" cy="871538"/>
              </a:xfrm>
              <a:prstGeom prst="rect">
                <a:avLst/>
              </a:prstGeom>
              <a:solidFill>
                <a:schemeClr val="bg1"/>
              </a:solidFill>
              <a:ln w="9525" algn="ctr">
                <a:solidFill>
                  <a:schemeClr val="bg1"/>
                </a:solidFill>
                <a:round/>
                <a:headEnd/>
                <a:tailEnd/>
              </a:ln>
            </p:spPr>
            <p:txBody>
              <a:bodyPr/>
              <a:lstStyle/>
              <a:p>
                <a:endParaRPr lang="ja-JP" altLang="en-US"/>
              </a:p>
            </p:txBody>
          </p:sp>
          <p:sp>
            <p:nvSpPr>
              <p:cNvPr id="23568" name="正方形/長方形 20"/>
              <p:cNvSpPr>
                <a:spLocks noChangeArrowheads="1"/>
              </p:cNvSpPr>
              <p:nvPr/>
            </p:nvSpPr>
            <p:spPr bwMode="auto">
              <a:xfrm rot="2472705">
                <a:off x="5519738" y="4402138"/>
                <a:ext cx="1081087" cy="876300"/>
              </a:xfrm>
              <a:prstGeom prst="rect">
                <a:avLst/>
              </a:prstGeom>
              <a:solidFill>
                <a:schemeClr val="bg1"/>
              </a:solidFill>
              <a:ln w="9525" algn="ctr">
                <a:solidFill>
                  <a:schemeClr val="bg1"/>
                </a:solidFill>
                <a:round/>
                <a:headEnd/>
                <a:tailEnd/>
              </a:ln>
            </p:spPr>
            <p:txBody>
              <a:bodyPr/>
              <a:lstStyle/>
              <a:p>
                <a:endParaRPr lang="ja-JP" altLang="en-US"/>
              </a:p>
            </p:txBody>
          </p:sp>
          <p:sp>
            <p:nvSpPr>
              <p:cNvPr id="23569" name="正方形/長方形 22"/>
              <p:cNvSpPr>
                <a:spLocks noChangeArrowheads="1"/>
              </p:cNvSpPr>
              <p:nvPr/>
            </p:nvSpPr>
            <p:spPr bwMode="auto">
              <a:xfrm rot="18787878">
                <a:off x="5486400" y="1489076"/>
                <a:ext cx="777875" cy="863600"/>
              </a:xfrm>
              <a:prstGeom prst="rect">
                <a:avLst/>
              </a:prstGeom>
              <a:solidFill>
                <a:schemeClr val="bg1"/>
              </a:solidFill>
              <a:ln w="9525" algn="ctr">
                <a:solidFill>
                  <a:schemeClr val="bg1"/>
                </a:solidFill>
                <a:round/>
                <a:headEnd/>
                <a:tailEnd/>
              </a:ln>
            </p:spPr>
            <p:txBody>
              <a:bodyPr/>
              <a:lstStyle/>
              <a:p>
                <a:endParaRPr lang="ja-JP" altLang="en-US"/>
              </a:p>
            </p:txBody>
          </p:sp>
          <p:pic>
            <p:nvPicPr>
              <p:cNvPr id="2357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8896266">
                <a:off x="5134769" y="1327944"/>
                <a:ext cx="2039938"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71"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8985801">
                <a:off x="1947863" y="4595813"/>
                <a:ext cx="2217737"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72"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667158">
                <a:off x="1990725" y="1704975"/>
                <a:ext cx="2109788"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73"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486355">
                <a:off x="5045075" y="4630738"/>
                <a:ext cx="22701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5" name="直線矢印コネクタ 4"/>
            <p:cNvCxnSpPr/>
            <p:nvPr/>
          </p:nvCxnSpPr>
          <p:spPr bwMode="auto">
            <a:xfrm>
              <a:off x="1259632" y="1124744"/>
              <a:ext cx="85671" cy="263993"/>
            </a:xfrm>
            <a:prstGeom prst="straightConnector1">
              <a:avLst/>
            </a:prstGeom>
            <a:noFill/>
            <a:ln w="127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34" name="直線コネクタ 33"/>
          <p:cNvCxnSpPr/>
          <p:nvPr/>
        </p:nvCxnSpPr>
        <p:spPr bwMode="auto">
          <a:xfrm flipH="1">
            <a:off x="4031940" y="329174"/>
            <a:ext cx="36004" cy="511605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14" name="グループ化 213"/>
          <p:cNvGrpSpPr/>
          <p:nvPr/>
        </p:nvGrpSpPr>
        <p:grpSpPr>
          <a:xfrm>
            <a:off x="4067944" y="836712"/>
            <a:ext cx="5688632" cy="4392488"/>
            <a:chOff x="1209650" y="1628800"/>
            <a:chExt cx="6640216" cy="4968551"/>
          </a:xfrm>
        </p:grpSpPr>
        <p:grpSp>
          <p:nvGrpSpPr>
            <p:cNvPr id="215" name="グループ化 214"/>
            <p:cNvGrpSpPr/>
            <p:nvPr/>
          </p:nvGrpSpPr>
          <p:grpSpPr>
            <a:xfrm>
              <a:off x="1209650" y="1628800"/>
              <a:ext cx="6640216" cy="4968551"/>
              <a:chOff x="1209650" y="1556792"/>
              <a:chExt cx="6640216" cy="4968551"/>
            </a:xfrm>
          </p:grpSpPr>
          <p:sp>
            <p:nvSpPr>
              <p:cNvPr id="218" name="テキスト ボックス 9"/>
              <p:cNvSpPr txBox="1">
                <a:spLocks noChangeArrowheads="1"/>
              </p:cNvSpPr>
              <p:nvPr/>
            </p:nvSpPr>
            <p:spPr bwMode="auto">
              <a:xfrm>
                <a:off x="1209650" y="2780928"/>
                <a:ext cx="554038"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400" b="1" dirty="0"/>
                  <a:t>超新星からの光</a:t>
                </a:r>
              </a:p>
            </p:txBody>
          </p:sp>
          <p:grpSp>
            <p:nvGrpSpPr>
              <p:cNvPr id="219" name="グループ化 218"/>
              <p:cNvGrpSpPr/>
              <p:nvPr/>
            </p:nvGrpSpPr>
            <p:grpSpPr>
              <a:xfrm>
                <a:off x="1691680" y="1556792"/>
                <a:ext cx="6158186" cy="4968551"/>
                <a:chOff x="1185488" y="1729494"/>
                <a:chExt cx="6317037" cy="5160428"/>
              </a:xfrm>
            </p:grpSpPr>
            <p:sp>
              <p:nvSpPr>
                <p:cNvPr id="220" name="正方形/長方形 219"/>
                <p:cNvSpPr/>
                <p:nvPr/>
              </p:nvSpPr>
              <p:spPr bwMode="auto">
                <a:xfrm>
                  <a:off x="2538413" y="1729494"/>
                  <a:ext cx="3522195" cy="4885619"/>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a:lstStyle/>
                <a:p>
                  <a:pPr>
                    <a:defRPr/>
                  </a:pPr>
                  <a:r>
                    <a:rPr kumimoji="1" lang="ja-JP" altLang="en-US" dirty="0">
                      <a:ea typeface="ＭＳ Ｐゴシック" pitchFamily="50" charset="-128"/>
                    </a:rPr>
                    <a:t>　　　</a:t>
                  </a:r>
                  <a:r>
                    <a:rPr kumimoji="1" lang="ja-JP" altLang="en-US" sz="2400" dirty="0" smtClean="0">
                      <a:ea typeface="ＭＳ Ｐゴシック" pitchFamily="50" charset="-128"/>
                    </a:rPr>
                    <a:t>星周物質の層</a:t>
                  </a:r>
                  <a:endParaRPr kumimoji="1" lang="ja-JP" altLang="en-US" sz="2400" dirty="0">
                    <a:ea typeface="ＭＳ Ｐゴシック" pitchFamily="50" charset="-128"/>
                  </a:endParaRPr>
                </a:p>
                <a:p>
                  <a:pPr>
                    <a:defRPr/>
                  </a:pPr>
                  <a:endParaRPr lang="ja-JP" altLang="en-US" dirty="0">
                    <a:latin typeface="Arial" pitchFamily="34" charset="0"/>
                    <a:ea typeface="ＭＳ Ｐゴシック" pitchFamily="50" charset="-128"/>
                  </a:endParaRPr>
                </a:p>
              </p:txBody>
            </p:sp>
            <p:sp>
              <p:nvSpPr>
                <p:cNvPr id="221" name="円/楕円 220"/>
                <p:cNvSpPr/>
                <p:nvPr/>
              </p:nvSpPr>
              <p:spPr bwMode="auto">
                <a:xfrm>
                  <a:off x="2628900" y="2382838"/>
                  <a:ext cx="430213" cy="390525"/>
                </a:xfrm>
                <a:prstGeom prst="ellipse">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dirty="0">
                    <a:latin typeface="Arial" pitchFamily="34" charset="0"/>
                    <a:ea typeface="ＭＳ Ｐゴシック" pitchFamily="50" charset="-128"/>
                  </a:endParaRPr>
                </a:p>
              </p:txBody>
            </p:sp>
            <p:sp>
              <p:nvSpPr>
                <p:cNvPr id="222" name="テキスト ボックス 12"/>
                <p:cNvSpPr txBox="1">
                  <a:spLocks noChangeArrowheads="1"/>
                </p:cNvSpPr>
                <p:nvPr/>
              </p:nvSpPr>
              <p:spPr bwMode="auto">
                <a:xfrm>
                  <a:off x="2668588" y="2393950"/>
                  <a:ext cx="350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a:t>H</a:t>
                  </a:r>
                  <a:endParaRPr kumimoji="1" lang="ja-JP" altLang="en-US"/>
                </a:p>
              </p:txBody>
            </p:sp>
            <p:sp>
              <p:nvSpPr>
                <p:cNvPr id="223" name="フリーフォーム 17"/>
                <p:cNvSpPr>
                  <a:spLocks/>
                </p:cNvSpPr>
                <p:nvPr/>
              </p:nvSpPr>
              <p:spPr bwMode="auto">
                <a:xfrm>
                  <a:off x="4946650" y="1941513"/>
                  <a:ext cx="2555875" cy="1854200"/>
                </a:xfrm>
                <a:custGeom>
                  <a:avLst/>
                  <a:gdLst>
                    <a:gd name="T0" fmla="*/ 2557129 w 2555761"/>
                    <a:gd name="T1" fmla="*/ 0 h 1853852"/>
                    <a:gd name="T2" fmla="*/ 2532065 w 2555761"/>
                    <a:gd name="T3" fmla="*/ 75324 h 1853852"/>
                    <a:gd name="T4" fmla="*/ 2456873 w 2555761"/>
                    <a:gd name="T5" fmla="*/ 150649 h 1853852"/>
                    <a:gd name="T6" fmla="*/ 2406733 w 2555761"/>
                    <a:gd name="T7" fmla="*/ 200873 h 1853852"/>
                    <a:gd name="T8" fmla="*/ 2344079 w 2555761"/>
                    <a:gd name="T9" fmla="*/ 238535 h 1853852"/>
                    <a:gd name="T10" fmla="*/ 2256349 w 2555761"/>
                    <a:gd name="T11" fmla="*/ 326409 h 1853852"/>
                    <a:gd name="T12" fmla="*/ 2206209 w 2555761"/>
                    <a:gd name="T13" fmla="*/ 389183 h 1853852"/>
                    <a:gd name="T14" fmla="*/ 2043286 w 2555761"/>
                    <a:gd name="T15" fmla="*/ 514725 h 1853852"/>
                    <a:gd name="T16" fmla="*/ 1968094 w 2555761"/>
                    <a:gd name="T17" fmla="*/ 564943 h 1853852"/>
                    <a:gd name="T18" fmla="*/ 1930492 w 2555761"/>
                    <a:gd name="T19" fmla="*/ 577494 h 1853852"/>
                    <a:gd name="T20" fmla="*/ 1880364 w 2555761"/>
                    <a:gd name="T21" fmla="*/ 590056 h 1853852"/>
                    <a:gd name="T22" fmla="*/ 1830236 w 2555761"/>
                    <a:gd name="T23" fmla="*/ 615156 h 1853852"/>
                    <a:gd name="T24" fmla="*/ 1579571 w 2555761"/>
                    <a:gd name="T25" fmla="*/ 590056 h 1853852"/>
                    <a:gd name="T26" fmla="*/ 1404123 w 2555761"/>
                    <a:gd name="T27" fmla="*/ 527281 h 1853852"/>
                    <a:gd name="T28" fmla="*/ 1316393 w 2555761"/>
                    <a:gd name="T29" fmla="*/ 464507 h 1853852"/>
                    <a:gd name="T30" fmla="*/ 1278791 w 2555761"/>
                    <a:gd name="T31" fmla="*/ 451957 h 1853852"/>
                    <a:gd name="T32" fmla="*/ 1228663 w 2555761"/>
                    <a:gd name="T33" fmla="*/ 414295 h 1853852"/>
                    <a:gd name="T34" fmla="*/ 1203598 w 2555761"/>
                    <a:gd name="T35" fmla="*/ 389183 h 1853852"/>
                    <a:gd name="T36" fmla="*/ 1128394 w 2555761"/>
                    <a:gd name="T37" fmla="*/ 338969 h 1853852"/>
                    <a:gd name="T38" fmla="*/ 1078266 w 2555761"/>
                    <a:gd name="T39" fmla="*/ 301302 h 1853852"/>
                    <a:gd name="T40" fmla="*/ 978010 w 2555761"/>
                    <a:gd name="T41" fmla="*/ 351521 h 1853852"/>
                    <a:gd name="T42" fmla="*/ 890280 w 2555761"/>
                    <a:gd name="T43" fmla="*/ 464507 h 1853852"/>
                    <a:gd name="T44" fmla="*/ 777486 w 2555761"/>
                    <a:gd name="T45" fmla="*/ 539831 h 1853852"/>
                    <a:gd name="T46" fmla="*/ 739883 w 2555761"/>
                    <a:gd name="T47" fmla="*/ 564943 h 1853852"/>
                    <a:gd name="T48" fmla="*/ 639627 w 2555761"/>
                    <a:gd name="T49" fmla="*/ 640268 h 1853852"/>
                    <a:gd name="T50" fmla="*/ 576961 w 2555761"/>
                    <a:gd name="T51" fmla="*/ 690484 h 1853852"/>
                    <a:gd name="T52" fmla="*/ 526821 w 2555761"/>
                    <a:gd name="T53" fmla="*/ 740704 h 1853852"/>
                    <a:gd name="T54" fmla="*/ 426565 w 2555761"/>
                    <a:gd name="T55" fmla="*/ 816028 h 1853852"/>
                    <a:gd name="T56" fmla="*/ 401501 w 2555761"/>
                    <a:gd name="T57" fmla="*/ 853690 h 1853852"/>
                    <a:gd name="T58" fmla="*/ 338835 w 2555761"/>
                    <a:gd name="T59" fmla="*/ 903907 h 1853852"/>
                    <a:gd name="T60" fmla="*/ 313771 w 2555761"/>
                    <a:gd name="T61" fmla="*/ 941571 h 1853852"/>
                    <a:gd name="T62" fmla="*/ 138310 w 2555761"/>
                    <a:gd name="T63" fmla="*/ 1167549 h 1853852"/>
                    <a:gd name="T64" fmla="*/ 100708 w 2555761"/>
                    <a:gd name="T65" fmla="*/ 1255426 h 1853852"/>
                    <a:gd name="T66" fmla="*/ 50580 w 2555761"/>
                    <a:gd name="T67" fmla="*/ 1355859 h 1853852"/>
                    <a:gd name="T68" fmla="*/ 25516 w 2555761"/>
                    <a:gd name="T69" fmla="*/ 1468849 h 1853852"/>
                    <a:gd name="T70" fmla="*/ 12990 w 2555761"/>
                    <a:gd name="T71" fmla="*/ 1506513 h 1853852"/>
                    <a:gd name="T72" fmla="*/ 12990 w 2555761"/>
                    <a:gd name="T73" fmla="*/ 1832924 h 1853852"/>
                    <a:gd name="T74" fmla="*/ 25516 w 2555761"/>
                    <a:gd name="T75" fmla="*/ 1858032 h 18538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55761" h="1853852">
                      <a:moveTo>
                        <a:pt x="2555761" y="0"/>
                      </a:moveTo>
                      <a:cubicBezTo>
                        <a:pt x="2547410" y="25052"/>
                        <a:pt x="2545357" y="53184"/>
                        <a:pt x="2530709" y="75156"/>
                      </a:cubicBezTo>
                      <a:cubicBezTo>
                        <a:pt x="2511057" y="104635"/>
                        <a:pt x="2480605" y="125261"/>
                        <a:pt x="2455553" y="150313"/>
                      </a:cubicBezTo>
                      <a:cubicBezTo>
                        <a:pt x="2438852" y="167014"/>
                        <a:pt x="2425702" y="188265"/>
                        <a:pt x="2405449" y="200417"/>
                      </a:cubicBezTo>
                      <a:cubicBezTo>
                        <a:pt x="2384572" y="212943"/>
                        <a:pt x="2361522" y="222409"/>
                        <a:pt x="2342819" y="237995"/>
                      </a:cubicBezTo>
                      <a:cubicBezTo>
                        <a:pt x="2311066" y="264456"/>
                        <a:pt x="2280958" y="293401"/>
                        <a:pt x="2255137" y="325677"/>
                      </a:cubicBezTo>
                      <a:cubicBezTo>
                        <a:pt x="2238436" y="346554"/>
                        <a:pt x="2225080" y="370618"/>
                        <a:pt x="2205033" y="388307"/>
                      </a:cubicBezTo>
                      <a:cubicBezTo>
                        <a:pt x="2153683" y="433615"/>
                        <a:pt x="2099173" y="475581"/>
                        <a:pt x="2042194" y="513567"/>
                      </a:cubicBezTo>
                      <a:cubicBezTo>
                        <a:pt x="2017142" y="530268"/>
                        <a:pt x="1995601" y="554149"/>
                        <a:pt x="1967038" y="563671"/>
                      </a:cubicBezTo>
                      <a:cubicBezTo>
                        <a:pt x="1954512" y="567847"/>
                        <a:pt x="1942156" y="572571"/>
                        <a:pt x="1929460" y="576198"/>
                      </a:cubicBezTo>
                      <a:cubicBezTo>
                        <a:pt x="1912907" y="580928"/>
                        <a:pt x="1895475" y="582679"/>
                        <a:pt x="1879356" y="588724"/>
                      </a:cubicBezTo>
                      <a:cubicBezTo>
                        <a:pt x="1861872" y="595280"/>
                        <a:pt x="1845953" y="605425"/>
                        <a:pt x="1829252" y="613776"/>
                      </a:cubicBezTo>
                      <a:cubicBezTo>
                        <a:pt x="1745745" y="605425"/>
                        <a:pt x="1661434" y="602983"/>
                        <a:pt x="1578731" y="588724"/>
                      </a:cubicBezTo>
                      <a:cubicBezTo>
                        <a:pt x="1563985" y="586181"/>
                        <a:pt x="1435044" y="541932"/>
                        <a:pt x="1403367" y="526093"/>
                      </a:cubicBezTo>
                      <a:cubicBezTo>
                        <a:pt x="1364594" y="506706"/>
                        <a:pt x="1355402" y="486158"/>
                        <a:pt x="1315685" y="463463"/>
                      </a:cubicBezTo>
                      <a:cubicBezTo>
                        <a:pt x="1304221" y="456912"/>
                        <a:pt x="1290633" y="455112"/>
                        <a:pt x="1278107" y="450937"/>
                      </a:cubicBezTo>
                      <a:cubicBezTo>
                        <a:pt x="1261406" y="438411"/>
                        <a:pt x="1244041" y="426724"/>
                        <a:pt x="1228003" y="413359"/>
                      </a:cubicBezTo>
                      <a:cubicBezTo>
                        <a:pt x="1218930" y="405799"/>
                        <a:pt x="1212398" y="395393"/>
                        <a:pt x="1202950" y="388307"/>
                      </a:cubicBezTo>
                      <a:cubicBezTo>
                        <a:pt x="1178863" y="370242"/>
                        <a:pt x="1151881" y="356268"/>
                        <a:pt x="1127794" y="338203"/>
                      </a:cubicBezTo>
                      <a:lnTo>
                        <a:pt x="1077690" y="300625"/>
                      </a:lnTo>
                      <a:cubicBezTo>
                        <a:pt x="1028687" y="312876"/>
                        <a:pt x="1015462" y="309296"/>
                        <a:pt x="977482" y="350729"/>
                      </a:cubicBezTo>
                      <a:cubicBezTo>
                        <a:pt x="945313" y="385822"/>
                        <a:pt x="929411" y="437056"/>
                        <a:pt x="889800" y="463463"/>
                      </a:cubicBezTo>
                      <a:lnTo>
                        <a:pt x="777066" y="538619"/>
                      </a:lnTo>
                      <a:cubicBezTo>
                        <a:pt x="764540" y="546970"/>
                        <a:pt x="750132" y="553026"/>
                        <a:pt x="739487" y="563671"/>
                      </a:cubicBezTo>
                      <a:cubicBezTo>
                        <a:pt x="667521" y="635638"/>
                        <a:pt x="704866" y="616966"/>
                        <a:pt x="639279" y="638828"/>
                      </a:cubicBezTo>
                      <a:cubicBezTo>
                        <a:pt x="618402" y="655529"/>
                        <a:pt x="596631" y="671170"/>
                        <a:pt x="576649" y="688932"/>
                      </a:cubicBezTo>
                      <a:cubicBezTo>
                        <a:pt x="558996" y="704624"/>
                        <a:pt x="544690" y="723915"/>
                        <a:pt x="526545" y="739036"/>
                      </a:cubicBezTo>
                      <a:cubicBezTo>
                        <a:pt x="494469" y="765766"/>
                        <a:pt x="449498" y="779451"/>
                        <a:pt x="426337" y="814192"/>
                      </a:cubicBezTo>
                      <a:cubicBezTo>
                        <a:pt x="417986" y="826718"/>
                        <a:pt x="411930" y="841125"/>
                        <a:pt x="401285" y="851770"/>
                      </a:cubicBezTo>
                      <a:cubicBezTo>
                        <a:pt x="382380" y="870675"/>
                        <a:pt x="357560" y="882969"/>
                        <a:pt x="338655" y="901874"/>
                      </a:cubicBezTo>
                      <a:cubicBezTo>
                        <a:pt x="328010" y="912519"/>
                        <a:pt x="322417" y="927248"/>
                        <a:pt x="313603" y="939452"/>
                      </a:cubicBezTo>
                      <a:cubicBezTo>
                        <a:pt x="173428" y="1133541"/>
                        <a:pt x="228890" y="1074269"/>
                        <a:pt x="138238" y="1164921"/>
                      </a:cubicBezTo>
                      <a:cubicBezTo>
                        <a:pt x="112169" y="1269198"/>
                        <a:pt x="143912" y="1166100"/>
                        <a:pt x="100660" y="1252603"/>
                      </a:cubicBezTo>
                      <a:cubicBezTo>
                        <a:pt x="39374" y="1375175"/>
                        <a:pt x="108597" y="1265750"/>
                        <a:pt x="50556" y="1352811"/>
                      </a:cubicBezTo>
                      <a:cubicBezTo>
                        <a:pt x="41946" y="1395863"/>
                        <a:pt x="37297" y="1424268"/>
                        <a:pt x="25504" y="1465545"/>
                      </a:cubicBezTo>
                      <a:cubicBezTo>
                        <a:pt x="21877" y="1478241"/>
                        <a:pt x="17153" y="1490598"/>
                        <a:pt x="12978" y="1503124"/>
                      </a:cubicBezTo>
                      <a:cubicBezTo>
                        <a:pt x="-269" y="1662087"/>
                        <a:pt x="-7963" y="1661275"/>
                        <a:pt x="12978" y="1828800"/>
                      </a:cubicBezTo>
                      <a:cubicBezTo>
                        <a:pt x="14136" y="1838064"/>
                        <a:pt x="21329" y="1845501"/>
                        <a:pt x="25504" y="1853852"/>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4" name="右矢印 22"/>
                <p:cNvSpPr>
                  <a:spLocks noChangeArrowheads="1"/>
                </p:cNvSpPr>
                <p:nvPr/>
              </p:nvSpPr>
              <p:spPr bwMode="auto">
                <a:xfrm>
                  <a:off x="1185488" y="2463800"/>
                  <a:ext cx="1170360" cy="300038"/>
                </a:xfrm>
                <a:prstGeom prst="rightArrow">
                  <a:avLst>
                    <a:gd name="adj1" fmla="val 50000"/>
                    <a:gd name="adj2" fmla="val 49866"/>
                  </a:avLst>
                </a:prstGeom>
                <a:solidFill>
                  <a:srgbClr val="FFC000"/>
                </a:solidFill>
                <a:ln w="9525" algn="ctr">
                  <a:solidFill>
                    <a:schemeClr val="tx1"/>
                  </a:solidFill>
                  <a:round/>
                  <a:headEnd/>
                  <a:tailEnd/>
                </a:ln>
              </p:spPr>
              <p:txBody>
                <a:bodyPr/>
                <a:lstStyle/>
                <a:p>
                  <a:endParaRPr lang="ja-JP" altLang="en-US"/>
                </a:p>
              </p:txBody>
            </p:sp>
            <p:sp>
              <p:nvSpPr>
                <p:cNvPr id="225" name="右矢印 23"/>
                <p:cNvSpPr>
                  <a:spLocks noChangeArrowheads="1"/>
                </p:cNvSpPr>
                <p:nvPr/>
              </p:nvSpPr>
              <p:spPr bwMode="auto">
                <a:xfrm rot="2118705">
                  <a:off x="2630488" y="2932113"/>
                  <a:ext cx="687387" cy="227012"/>
                </a:xfrm>
                <a:prstGeom prst="rightArrow">
                  <a:avLst>
                    <a:gd name="adj1" fmla="val 50000"/>
                    <a:gd name="adj2" fmla="val 49878"/>
                  </a:avLst>
                </a:prstGeom>
                <a:solidFill>
                  <a:srgbClr val="FF9900"/>
                </a:solidFill>
                <a:ln w="9525" algn="ctr">
                  <a:solidFill>
                    <a:schemeClr val="tx1"/>
                  </a:solidFill>
                  <a:round/>
                  <a:headEnd/>
                  <a:tailEnd/>
                </a:ln>
              </p:spPr>
              <p:txBody>
                <a:bodyPr/>
                <a:lstStyle/>
                <a:p>
                  <a:endParaRPr lang="ja-JP" altLang="en-US"/>
                </a:p>
              </p:txBody>
            </p:sp>
            <p:sp>
              <p:nvSpPr>
                <p:cNvPr id="226" name="爆発 1 225"/>
                <p:cNvSpPr>
                  <a:spLocks noChangeArrowheads="1"/>
                </p:cNvSpPr>
                <p:nvPr/>
              </p:nvSpPr>
              <p:spPr bwMode="auto">
                <a:xfrm>
                  <a:off x="2355850" y="2393950"/>
                  <a:ext cx="365125" cy="400050"/>
                </a:xfrm>
                <a:prstGeom prst="irregularSeal1">
                  <a:avLst/>
                </a:prstGeom>
                <a:solidFill>
                  <a:srgbClr val="FF0000"/>
                </a:solidFill>
                <a:ln w="9525" algn="ctr">
                  <a:solidFill>
                    <a:schemeClr val="tx1"/>
                  </a:solidFill>
                  <a:round/>
                  <a:headEnd/>
                  <a:tailEnd/>
                </a:ln>
              </p:spPr>
              <p:txBody>
                <a:bodyPr/>
                <a:lstStyle/>
                <a:p>
                  <a:endParaRPr lang="ja-JP" altLang="en-US"/>
                </a:p>
              </p:txBody>
            </p:sp>
            <p:sp>
              <p:nvSpPr>
                <p:cNvPr id="227" name="円/楕円 226"/>
                <p:cNvSpPr/>
                <p:nvPr/>
              </p:nvSpPr>
              <p:spPr bwMode="auto">
                <a:xfrm>
                  <a:off x="3484563" y="3300413"/>
                  <a:ext cx="384175" cy="358775"/>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228" name="テキスト ボックス 3"/>
                <p:cNvSpPr txBox="1">
                  <a:spLocks noChangeArrowheads="1"/>
                </p:cNvSpPr>
                <p:nvPr/>
              </p:nvSpPr>
              <p:spPr bwMode="auto">
                <a:xfrm>
                  <a:off x="3516313" y="3300413"/>
                  <a:ext cx="352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a:t>H</a:t>
                  </a:r>
                  <a:endParaRPr kumimoji="1" lang="ja-JP" altLang="en-US"/>
                </a:p>
              </p:txBody>
            </p:sp>
            <p:sp>
              <p:nvSpPr>
                <p:cNvPr id="229" name="爆発 1 5"/>
                <p:cNvSpPr>
                  <a:spLocks noChangeArrowheads="1"/>
                </p:cNvSpPr>
                <p:nvPr/>
              </p:nvSpPr>
              <p:spPr bwMode="auto">
                <a:xfrm>
                  <a:off x="3263900" y="3165475"/>
                  <a:ext cx="346075" cy="342900"/>
                </a:xfrm>
                <a:prstGeom prst="irregularSeal1">
                  <a:avLst/>
                </a:prstGeom>
                <a:solidFill>
                  <a:srgbClr val="FF0000"/>
                </a:solidFill>
                <a:ln w="9525" algn="ctr">
                  <a:solidFill>
                    <a:schemeClr val="tx1"/>
                  </a:solidFill>
                  <a:round/>
                  <a:headEnd/>
                  <a:tailEnd/>
                </a:ln>
              </p:spPr>
              <p:txBody>
                <a:bodyPr/>
                <a:lstStyle/>
                <a:p>
                  <a:endParaRPr lang="ja-JP" altLang="en-US"/>
                </a:p>
              </p:txBody>
            </p:sp>
            <p:sp>
              <p:nvSpPr>
                <p:cNvPr id="230" name="右矢印 6"/>
                <p:cNvSpPr>
                  <a:spLocks noChangeArrowheads="1"/>
                </p:cNvSpPr>
                <p:nvPr/>
              </p:nvSpPr>
              <p:spPr bwMode="auto">
                <a:xfrm rot="-2353320">
                  <a:off x="3533775" y="2892425"/>
                  <a:ext cx="623888" cy="236538"/>
                </a:xfrm>
                <a:prstGeom prst="rightArrow">
                  <a:avLst>
                    <a:gd name="adj1" fmla="val 50000"/>
                    <a:gd name="adj2" fmla="val 50224"/>
                  </a:avLst>
                </a:prstGeom>
                <a:solidFill>
                  <a:srgbClr val="FF6600"/>
                </a:solidFill>
                <a:ln w="9525" algn="ctr">
                  <a:solidFill>
                    <a:schemeClr val="tx1"/>
                  </a:solidFill>
                  <a:round/>
                  <a:headEnd/>
                  <a:tailEnd/>
                </a:ln>
              </p:spPr>
              <p:txBody>
                <a:bodyPr/>
                <a:lstStyle/>
                <a:p>
                  <a:endParaRPr lang="ja-JP" altLang="en-US"/>
                </a:p>
              </p:txBody>
            </p:sp>
            <p:sp>
              <p:nvSpPr>
                <p:cNvPr id="231" name="円/楕円 230"/>
                <p:cNvSpPr/>
                <p:nvPr/>
              </p:nvSpPr>
              <p:spPr bwMode="auto">
                <a:xfrm>
                  <a:off x="4211638" y="2351088"/>
                  <a:ext cx="369887" cy="346075"/>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232" name="爆発 1 8"/>
                <p:cNvSpPr>
                  <a:spLocks noChangeArrowheads="1"/>
                </p:cNvSpPr>
                <p:nvPr/>
              </p:nvSpPr>
              <p:spPr bwMode="auto">
                <a:xfrm>
                  <a:off x="3979863" y="2484438"/>
                  <a:ext cx="363537" cy="414337"/>
                </a:xfrm>
                <a:prstGeom prst="irregularSeal1">
                  <a:avLst/>
                </a:prstGeom>
                <a:solidFill>
                  <a:srgbClr val="FF0000"/>
                </a:solidFill>
                <a:ln w="9525" algn="ctr">
                  <a:solidFill>
                    <a:schemeClr val="tx1"/>
                  </a:solidFill>
                  <a:round/>
                  <a:headEnd/>
                  <a:tailEnd/>
                </a:ln>
              </p:spPr>
              <p:txBody>
                <a:bodyPr/>
                <a:lstStyle/>
                <a:p>
                  <a:endParaRPr lang="ja-JP" altLang="en-US"/>
                </a:p>
              </p:txBody>
            </p:sp>
            <p:sp>
              <p:nvSpPr>
                <p:cNvPr id="233" name="テキスト ボックス 9"/>
                <p:cNvSpPr txBox="1">
                  <a:spLocks noChangeArrowheads="1"/>
                </p:cNvSpPr>
                <p:nvPr/>
              </p:nvSpPr>
              <p:spPr bwMode="auto">
                <a:xfrm>
                  <a:off x="4230688" y="2339975"/>
                  <a:ext cx="350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a:t>H</a:t>
                  </a:r>
                  <a:endParaRPr kumimoji="1" lang="ja-JP" altLang="en-US"/>
                </a:p>
              </p:txBody>
            </p:sp>
            <p:sp>
              <p:nvSpPr>
                <p:cNvPr id="234" name="右矢印 12"/>
                <p:cNvSpPr>
                  <a:spLocks noChangeArrowheads="1"/>
                </p:cNvSpPr>
                <p:nvPr/>
              </p:nvSpPr>
              <p:spPr bwMode="auto">
                <a:xfrm rot="476264">
                  <a:off x="4458214" y="2763378"/>
                  <a:ext cx="1930708" cy="346069"/>
                </a:xfrm>
                <a:prstGeom prst="rightArrow">
                  <a:avLst>
                    <a:gd name="adj1" fmla="val 50000"/>
                    <a:gd name="adj2" fmla="val 49782"/>
                  </a:avLst>
                </a:prstGeom>
                <a:solidFill>
                  <a:srgbClr val="FF3300"/>
                </a:solidFill>
                <a:ln w="9525" algn="ctr">
                  <a:solidFill>
                    <a:schemeClr val="tx1"/>
                  </a:solidFill>
                  <a:round/>
                  <a:headEnd/>
                  <a:tailEnd/>
                </a:ln>
              </p:spPr>
              <p:txBody>
                <a:bodyPr/>
                <a:lstStyle/>
                <a:p>
                  <a:endParaRPr lang="ja-JP" altLang="en-US"/>
                </a:p>
              </p:txBody>
            </p:sp>
            <p:sp>
              <p:nvSpPr>
                <p:cNvPr id="235" name="円/楕円 234"/>
                <p:cNvSpPr/>
                <p:nvPr/>
              </p:nvSpPr>
              <p:spPr bwMode="auto">
                <a:xfrm>
                  <a:off x="2668588" y="3792538"/>
                  <a:ext cx="398462" cy="3937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236" name="テキスト ボックス 14"/>
                <p:cNvSpPr txBox="1">
                  <a:spLocks noChangeArrowheads="1"/>
                </p:cNvSpPr>
                <p:nvPr/>
              </p:nvSpPr>
              <p:spPr bwMode="auto">
                <a:xfrm>
                  <a:off x="2692400" y="3817938"/>
                  <a:ext cx="350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a:t>H</a:t>
                  </a:r>
                  <a:endParaRPr kumimoji="1" lang="ja-JP" altLang="en-US"/>
                </a:p>
              </p:txBody>
            </p:sp>
            <p:sp>
              <p:nvSpPr>
                <p:cNvPr id="237" name="爆発 1 15"/>
                <p:cNvSpPr>
                  <a:spLocks noChangeArrowheads="1"/>
                </p:cNvSpPr>
                <p:nvPr/>
              </p:nvSpPr>
              <p:spPr bwMode="auto">
                <a:xfrm>
                  <a:off x="2339975" y="3810000"/>
                  <a:ext cx="328613" cy="398463"/>
                </a:xfrm>
                <a:prstGeom prst="irregularSeal1">
                  <a:avLst/>
                </a:prstGeom>
                <a:solidFill>
                  <a:srgbClr val="FF0000"/>
                </a:solidFill>
                <a:ln w="9525" algn="ctr">
                  <a:solidFill>
                    <a:schemeClr val="tx1"/>
                  </a:solidFill>
                  <a:round/>
                  <a:headEnd/>
                  <a:tailEnd/>
                </a:ln>
              </p:spPr>
              <p:txBody>
                <a:bodyPr/>
                <a:lstStyle/>
                <a:p>
                  <a:endParaRPr lang="ja-JP" altLang="en-US"/>
                </a:p>
              </p:txBody>
            </p:sp>
            <p:sp>
              <p:nvSpPr>
                <p:cNvPr id="238" name="右矢印 16"/>
                <p:cNvSpPr>
                  <a:spLocks noChangeArrowheads="1"/>
                </p:cNvSpPr>
                <p:nvPr/>
              </p:nvSpPr>
              <p:spPr bwMode="auto">
                <a:xfrm rot="1611822">
                  <a:off x="2727325" y="4352925"/>
                  <a:ext cx="982663" cy="260350"/>
                </a:xfrm>
                <a:prstGeom prst="rightArrow">
                  <a:avLst>
                    <a:gd name="adj1" fmla="val 50000"/>
                    <a:gd name="adj2" fmla="val 50063"/>
                  </a:avLst>
                </a:prstGeom>
                <a:solidFill>
                  <a:srgbClr val="FF9900"/>
                </a:solidFill>
                <a:ln w="9525" algn="ctr">
                  <a:solidFill>
                    <a:schemeClr val="tx1"/>
                  </a:solidFill>
                  <a:round/>
                  <a:headEnd/>
                  <a:tailEnd/>
                </a:ln>
              </p:spPr>
              <p:txBody>
                <a:bodyPr/>
                <a:lstStyle/>
                <a:p>
                  <a:endParaRPr lang="ja-JP" altLang="en-US"/>
                </a:p>
              </p:txBody>
            </p:sp>
            <p:sp>
              <p:nvSpPr>
                <p:cNvPr id="239" name="円/楕円 238"/>
                <p:cNvSpPr/>
                <p:nvPr/>
              </p:nvSpPr>
              <p:spPr bwMode="auto">
                <a:xfrm>
                  <a:off x="3941763" y="4765675"/>
                  <a:ext cx="373062" cy="354013"/>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240" name="テキスト ボックス 18"/>
                <p:cNvSpPr txBox="1">
                  <a:spLocks noChangeArrowheads="1"/>
                </p:cNvSpPr>
                <p:nvPr/>
              </p:nvSpPr>
              <p:spPr bwMode="auto">
                <a:xfrm>
                  <a:off x="3952875" y="4757738"/>
                  <a:ext cx="350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dirty="0"/>
                    <a:t>H</a:t>
                  </a:r>
                  <a:endParaRPr kumimoji="1" lang="ja-JP" altLang="en-US" dirty="0"/>
                </a:p>
              </p:txBody>
            </p:sp>
            <p:pic>
              <p:nvPicPr>
                <p:cNvPr id="241"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25850" y="4614863"/>
                  <a:ext cx="341313"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2" name="右矢印 19"/>
                <p:cNvSpPr>
                  <a:spLocks noChangeArrowheads="1"/>
                </p:cNvSpPr>
                <p:nvPr/>
              </p:nvSpPr>
              <p:spPr bwMode="auto">
                <a:xfrm rot="-3454322">
                  <a:off x="3779837" y="4111626"/>
                  <a:ext cx="1014413" cy="284162"/>
                </a:xfrm>
                <a:prstGeom prst="rightArrow">
                  <a:avLst>
                    <a:gd name="adj1" fmla="val 50000"/>
                    <a:gd name="adj2" fmla="val 49779"/>
                  </a:avLst>
                </a:prstGeom>
                <a:solidFill>
                  <a:srgbClr val="FF6600"/>
                </a:solidFill>
                <a:ln w="9525" algn="ctr">
                  <a:solidFill>
                    <a:schemeClr val="tx1"/>
                  </a:solidFill>
                  <a:round/>
                  <a:headEnd/>
                  <a:tailEnd/>
                </a:ln>
              </p:spPr>
              <p:txBody>
                <a:bodyPr/>
                <a:lstStyle/>
                <a:p>
                  <a:endParaRPr lang="ja-JP" altLang="en-US"/>
                </a:p>
              </p:txBody>
            </p:sp>
            <p:sp>
              <p:nvSpPr>
                <p:cNvPr id="243" name="円/楕円 242"/>
                <p:cNvSpPr/>
                <p:nvPr/>
              </p:nvSpPr>
              <p:spPr bwMode="auto">
                <a:xfrm>
                  <a:off x="4689475" y="3175000"/>
                  <a:ext cx="371475" cy="369888"/>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244" name="爆発 1 21"/>
                <p:cNvSpPr>
                  <a:spLocks noChangeArrowheads="1"/>
                </p:cNvSpPr>
                <p:nvPr/>
              </p:nvSpPr>
              <p:spPr bwMode="auto">
                <a:xfrm>
                  <a:off x="4465638" y="3478213"/>
                  <a:ext cx="392112" cy="417512"/>
                </a:xfrm>
                <a:prstGeom prst="irregularSeal1">
                  <a:avLst/>
                </a:prstGeom>
                <a:solidFill>
                  <a:srgbClr val="FF0000"/>
                </a:solidFill>
                <a:ln w="9525" algn="ctr">
                  <a:solidFill>
                    <a:schemeClr val="tx1"/>
                  </a:solidFill>
                  <a:round/>
                  <a:headEnd/>
                  <a:tailEnd/>
                </a:ln>
              </p:spPr>
              <p:txBody>
                <a:bodyPr/>
                <a:lstStyle/>
                <a:p>
                  <a:endParaRPr lang="ja-JP" altLang="en-US"/>
                </a:p>
              </p:txBody>
            </p:sp>
            <p:sp>
              <p:nvSpPr>
                <p:cNvPr id="245" name="テキスト ボックス 22"/>
                <p:cNvSpPr txBox="1">
                  <a:spLocks noChangeArrowheads="1"/>
                </p:cNvSpPr>
                <p:nvPr/>
              </p:nvSpPr>
              <p:spPr bwMode="auto">
                <a:xfrm>
                  <a:off x="4708525" y="3175000"/>
                  <a:ext cx="352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a:t>H</a:t>
                  </a:r>
                  <a:endParaRPr kumimoji="1" lang="ja-JP" altLang="en-US"/>
                </a:p>
              </p:txBody>
            </p:sp>
            <p:sp>
              <p:nvSpPr>
                <p:cNvPr id="246" name="右矢印 23"/>
                <p:cNvSpPr>
                  <a:spLocks noChangeArrowheads="1"/>
                </p:cNvSpPr>
                <p:nvPr/>
              </p:nvSpPr>
              <p:spPr bwMode="auto">
                <a:xfrm rot="3813112">
                  <a:off x="4732337" y="3967163"/>
                  <a:ext cx="893763" cy="274638"/>
                </a:xfrm>
                <a:prstGeom prst="rightArrow">
                  <a:avLst>
                    <a:gd name="adj1" fmla="val 50000"/>
                    <a:gd name="adj2" fmla="val 50050"/>
                  </a:avLst>
                </a:prstGeom>
                <a:solidFill>
                  <a:srgbClr val="FF3300"/>
                </a:solidFill>
                <a:ln w="9525" algn="ctr">
                  <a:solidFill>
                    <a:schemeClr val="tx1"/>
                  </a:solidFill>
                  <a:round/>
                  <a:headEnd/>
                  <a:tailEnd/>
                </a:ln>
              </p:spPr>
              <p:txBody>
                <a:bodyPr/>
                <a:lstStyle/>
                <a:p>
                  <a:endParaRPr lang="ja-JP" altLang="en-US"/>
                </a:p>
              </p:txBody>
            </p:sp>
            <p:sp>
              <p:nvSpPr>
                <p:cNvPr id="247" name="円/楕円 246"/>
                <p:cNvSpPr/>
                <p:nvPr/>
              </p:nvSpPr>
              <p:spPr bwMode="auto">
                <a:xfrm>
                  <a:off x="5400675" y="4778375"/>
                  <a:ext cx="419100" cy="390525"/>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pic>
              <p:nvPicPr>
                <p:cNvPr id="248"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48275" y="4452938"/>
                  <a:ext cx="401638"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9" name="テキスト ボックス 25"/>
                <p:cNvSpPr txBox="1">
                  <a:spLocks noChangeArrowheads="1"/>
                </p:cNvSpPr>
                <p:nvPr/>
              </p:nvSpPr>
              <p:spPr bwMode="auto">
                <a:xfrm>
                  <a:off x="5434013" y="4794250"/>
                  <a:ext cx="352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a:t>H</a:t>
                  </a:r>
                  <a:endParaRPr kumimoji="1" lang="ja-JP" altLang="en-US"/>
                </a:p>
              </p:txBody>
            </p:sp>
            <p:sp>
              <p:nvSpPr>
                <p:cNvPr id="250" name="右矢印 26"/>
                <p:cNvSpPr>
                  <a:spLocks noChangeArrowheads="1"/>
                </p:cNvSpPr>
                <p:nvPr/>
              </p:nvSpPr>
              <p:spPr bwMode="auto">
                <a:xfrm rot="20567001">
                  <a:off x="5685160" y="4396998"/>
                  <a:ext cx="942626" cy="306944"/>
                </a:xfrm>
                <a:prstGeom prst="rightArrow">
                  <a:avLst>
                    <a:gd name="adj1" fmla="val 50000"/>
                    <a:gd name="adj2" fmla="val 50077"/>
                  </a:avLst>
                </a:prstGeom>
                <a:solidFill>
                  <a:srgbClr val="FF0000"/>
                </a:solidFill>
                <a:ln w="9525" algn="ctr">
                  <a:solidFill>
                    <a:schemeClr val="tx1"/>
                  </a:solidFill>
                  <a:round/>
                  <a:headEnd/>
                  <a:tailEnd/>
                </a:ln>
              </p:spPr>
              <p:txBody>
                <a:bodyPr/>
                <a:lstStyle/>
                <a:p>
                  <a:endParaRPr lang="ja-JP" altLang="en-US"/>
                </a:p>
              </p:txBody>
            </p:sp>
            <p:sp>
              <p:nvSpPr>
                <p:cNvPr id="251" name="円/楕円 250"/>
                <p:cNvSpPr/>
                <p:nvPr/>
              </p:nvSpPr>
              <p:spPr bwMode="auto">
                <a:xfrm>
                  <a:off x="2616200" y="5168900"/>
                  <a:ext cx="403225" cy="401638"/>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pic>
              <p:nvPicPr>
                <p:cNvPr id="252"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7913" y="5192713"/>
                  <a:ext cx="341312"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3" name="テキスト ボックス 30"/>
                <p:cNvSpPr txBox="1">
                  <a:spLocks noChangeArrowheads="1"/>
                </p:cNvSpPr>
                <p:nvPr/>
              </p:nvSpPr>
              <p:spPr bwMode="auto">
                <a:xfrm>
                  <a:off x="2668588" y="5192713"/>
                  <a:ext cx="350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a:t>H</a:t>
                  </a:r>
                  <a:endParaRPr kumimoji="1" lang="ja-JP" altLang="en-US"/>
                </a:p>
              </p:txBody>
            </p:sp>
            <p:sp>
              <p:nvSpPr>
                <p:cNvPr id="254" name="右矢印 253"/>
                <p:cNvSpPr>
                  <a:spLocks noChangeArrowheads="1"/>
                </p:cNvSpPr>
                <p:nvPr/>
              </p:nvSpPr>
              <p:spPr bwMode="auto">
                <a:xfrm rot="625072">
                  <a:off x="2746375" y="5672138"/>
                  <a:ext cx="1871663" cy="303212"/>
                </a:xfrm>
                <a:prstGeom prst="rightArrow">
                  <a:avLst>
                    <a:gd name="adj1" fmla="val 50000"/>
                    <a:gd name="adj2" fmla="val 50040"/>
                  </a:avLst>
                </a:prstGeom>
                <a:solidFill>
                  <a:srgbClr val="FF9900"/>
                </a:solidFill>
                <a:ln w="9525" algn="ctr">
                  <a:solidFill>
                    <a:schemeClr val="tx1"/>
                  </a:solidFill>
                  <a:round/>
                  <a:headEnd/>
                  <a:tailEnd/>
                </a:ln>
              </p:spPr>
              <p:txBody>
                <a:bodyPr/>
                <a:lstStyle/>
                <a:p>
                  <a:endParaRPr lang="ja-JP" altLang="en-US"/>
                </a:p>
              </p:txBody>
            </p:sp>
            <p:sp>
              <p:nvSpPr>
                <p:cNvPr id="255" name="円/楕円 254"/>
                <p:cNvSpPr/>
                <p:nvPr/>
              </p:nvSpPr>
              <p:spPr bwMode="auto">
                <a:xfrm>
                  <a:off x="4989513" y="5943600"/>
                  <a:ext cx="411162" cy="396875"/>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256" name="爆発 1 255"/>
                <p:cNvSpPr>
                  <a:spLocks noChangeArrowheads="1"/>
                </p:cNvSpPr>
                <p:nvPr/>
              </p:nvSpPr>
              <p:spPr bwMode="auto">
                <a:xfrm>
                  <a:off x="4627563" y="5864225"/>
                  <a:ext cx="382587" cy="425450"/>
                </a:xfrm>
                <a:prstGeom prst="irregularSeal1">
                  <a:avLst/>
                </a:prstGeom>
                <a:solidFill>
                  <a:srgbClr val="FF0000"/>
                </a:solidFill>
                <a:ln w="9525" algn="ctr">
                  <a:solidFill>
                    <a:schemeClr val="tx1"/>
                  </a:solidFill>
                  <a:round/>
                  <a:headEnd/>
                  <a:tailEnd/>
                </a:ln>
              </p:spPr>
              <p:txBody>
                <a:bodyPr/>
                <a:lstStyle/>
                <a:p>
                  <a:endParaRPr lang="ja-JP" altLang="en-US"/>
                </a:p>
              </p:txBody>
            </p:sp>
            <p:sp>
              <p:nvSpPr>
                <p:cNvPr id="257" name="テキスト ボックス 9"/>
                <p:cNvSpPr txBox="1">
                  <a:spLocks noChangeArrowheads="1"/>
                </p:cNvSpPr>
                <p:nvPr/>
              </p:nvSpPr>
              <p:spPr bwMode="auto">
                <a:xfrm>
                  <a:off x="5003800" y="5957888"/>
                  <a:ext cx="350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a:t>H</a:t>
                  </a:r>
                  <a:endParaRPr kumimoji="1" lang="ja-JP" altLang="en-US"/>
                </a:p>
              </p:txBody>
            </p:sp>
            <p:sp>
              <p:nvSpPr>
                <p:cNvPr id="258" name="右矢印 257"/>
                <p:cNvSpPr>
                  <a:spLocks noChangeArrowheads="1"/>
                </p:cNvSpPr>
                <p:nvPr/>
              </p:nvSpPr>
              <p:spPr bwMode="auto">
                <a:xfrm rot="20213676">
                  <a:off x="5034041" y="5465909"/>
                  <a:ext cx="1314481" cy="311005"/>
                </a:xfrm>
                <a:prstGeom prst="rightArrow">
                  <a:avLst>
                    <a:gd name="adj1" fmla="val 50000"/>
                    <a:gd name="adj2" fmla="val 49811"/>
                  </a:avLst>
                </a:prstGeom>
                <a:solidFill>
                  <a:srgbClr val="FF6600"/>
                </a:solidFill>
                <a:ln w="9525" algn="ctr">
                  <a:solidFill>
                    <a:schemeClr val="tx1"/>
                  </a:solidFill>
                  <a:round/>
                  <a:headEnd/>
                  <a:tailEnd/>
                </a:ln>
              </p:spPr>
              <p:txBody>
                <a:bodyPr/>
                <a:lstStyle/>
                <a:p>
                  <a:endParaRPr lang="ja-JP" altLang="en-US"/>
                </a:p>
              </p:txBody>
            </p:sp>
            <p:sp>
              <p:nvSpPr>
                <p:cNvPr id="259" name="正方形/長方形 258"/>
                <p:cNvSpPr/>
                <p:nvPr/>
              </p:nvSpPr>
              <p:spPr>
                <a:xfrm>
                  <a:off x="1898126" y="6266581"/>
                  <a:ext cx="4403905" cy="623341"/>
                </a:xfrm>
                <a:prstGeom prst="rect">
                  <a:avLst/>
                </a:prstGeom>
                <a:noFill/>
              </p:spPr>
              <p:txBody>
                <a:bodyPr wrap="none">
                  <a:spAutoFit/>
                </a:bodyPr>
                <a:lstStyle/>
                <a:p>
                  <a:pPr algn="ctr">
                    <a:defRPr/>
                  </a:pPr>
                  <a:r>
                    <a:rPr kumimoji="1" lang="ja-JP" altLang="en-US" sz="3300" b="1" dirty="0">
                      <a:ln w="18000">
                        <a:solidFill>
                          <a:srgbClr val="FF9900"/>
                        </a:solidFill>
                        <a:prstDash val="solid"/>
                        <a:miter lim="800000"/>
                      </a:ln>
                      <a:solidFill>
                        <a:srgbClr val="FF0000"/>
                      </a:solidFill>
                      <a:ea typeface="ＭＳ Ｐゴシック" pitchFamily="50" charset="-128"/>
                    </a:rPr>
                    <a:t>コンプトン散乱を起こす</a:t>
                  </a:r>
                  <a:endParaRPr lang="ja-JP" altLang="en-US" sz="3300" b="1" dirty="0">
                    <a:ln w="18000">
                      <a:solidFill>
                        <a:srgbClr val="FF9900"/>
                      </a:solidFill>
                      <a:prstDash val="solid"/>
                      <a:miter lim="800000"/>
                    </a:ln>
                    <a:solidFill>
                      <a:srgbClr val="FF0000"/>
                    </a:solidFill>
                    <a:ea typeface="ＭＳ Ｐゴシック" pitchFamily="50" charset="-128"/>
                  </a:endParaRPr>
                </a:p>
              </p:txBody>
            </p:sp>
          </p:grpSp>
        </p:grpSp>
        <p:sp>
          <p:nvSpPr>
            <p:cNvPr id="216" name="右矢印 22"/>
            <p:cNvSpPr>
              <a:spLocks noChangeArrowheads="1"/>
            </p:cNvSpPr>
            <p:nvPr/>
          </p:nvSpPr>
          <p:spPr bwMode="auto">
            <a:xfrm>
              <a:off x="1691680" y="3645024"/>
              <a:ext cx="1140930" cy="288882"/>
            </a:xfrm>
            <a:prstGeom prst="rightArrow">
              <a:avLst>
                <a:gd name="adj1" fmla="val 50000"/>
                <a:gd name="adj2" fmla="val 49866"/>
              </a:avLst>
            </a:prstGeom>
            <a:solidFill>
              <a:srgbClr val="FFC000"/>
            </a:solidFill>
            <a:ln w="9525" algn="ctr">
              <a:solidFill>
                <a:schemeClr val="tx1"/>
              </a:solidFill>
              <a:round/>
              <a:headEnd/>
              <a:tailEnd/>
            </a:ln>
          </p:spPr>
          <p:txBody>
            <a:bodyPr/>
            <a:lstStyle/>
            <a:p>
              <a:endParaRPr lang="ja-JP" altLang="en-US"/>
            </a:p>
          </p:txBody>
        </p:sp>
        <p:sp>
          <p:nvSpPr>
            <p:cNvPr id="217" name="右矢印 22"/>
            <p:cNvSpPr>
              <a:spLocks noChangeArrowheads="1"/>
            </p:cNvSpPr>
            <p:nvPr/>
          </p:nvSpPr>
          <p:spPr bwMode="auto">
            <a:xfrm>
              <a:off x="1691680" y="5013176"/>
              <a:ext cx="1140930" cy="288882"/>
            </a:xfrm>
            <a:prstGeom prst="rightArrow">
              <a:avLst>
                <a:gd name="adj1" fmla="val 50000"/>
                <a:gd name="adj2" fmla="val 49866"/>
              </a:avLst>
            </a:prstGeom>
            <a:solidFill>
              <a:srgbClr val="FFC000"/>
            </a:solidFill>
            <a:ln w="9525" algn="ctr">
              <a:solidFill>
                <a:schemeClr val="tx1"/>
              </a:solidFill>
              <a:round/>
              <a:headEnd/>
              <a:tailEnd/>
            </a:ln>
          </p:spPr>
          <p:txBody>
            <a:bodyPr/>
            <a:lstStyle/>
            <a:p>
              <a:endParaRPr lang="ja-JP" altLang="en-US"/>
            </a:p>
          </p:txBody>
        </p:sp>
      </p:grpSp>
      <p:sp>
        <p:nvSpPr>
          <p:cNvPr id="260" name="タイトル 1"/>
          <p:cNvSpPr txBox="1">
            <a:spLocks/>
          </p:cNvSpPr>
          <p:nvPr/>
        </p:nvSpPr>
        <p:spPr bwMode="auto">
          <a:xfrm>
            <a:off x="5940152" y="281558"/>
            <a:ext cx="1412546" cy="48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9pPr>
          </a:lstStyle>
          <a:p>
            <a:r>
              <a:rPr kumimoji="1" lang="ja-JP" altLang="en-US" sz="3000" b="1" dirty="0" smtClean="0">
                <a:latin typeface="+mn-ea"/>
                <a:ea typeface="+mn-ea"/>
              </a:rPr>
              <a:t>仮説</a:t>
            </a:r>
            <a:r>
              <a:rPr kumimoji="1" lang="en-US" altLang="ja-JP" sz="3000" b="1" dirty="0" smtClean="0">
                <a:latin typeface="+mn-ea"/>
                <a:ea typeface="+mn-ea"/>
              </a:rPr>
              <a:t>2</a:t>
            </a:r>
          </a:p>
        </p:txBody>
      </p:sp>
      <p:cxnSp>
        <p:nvCxnSpPr>
          <p:cNvPr id="21" name="直線コネクタ 20"/>
          <p:cNvCxnSpPr/>
          <p:nvPr/>
        </p:nvCxnSpPr>
        <p:spPr bwMode="auto">
          <a:xfrm>
            <a:off x="4021370" y="5445224"/>
            <a:ext cx="5015126"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60230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270425" y="260648"/>
            <a:ext cx="4229567" cy="706090"/>
          </a:xfrm>
        </p:spPr>
        <p:txBody>
          <a:bodyPr/>
          <a:lstStyle/>
          <a:p>
            <a:r>
              <a:rPr kumimoji="1" lang="ja-JP" altLang="en-US" sz="3000" b="1" dirty="0" smtClean="0"/>
              <a:t>コンプトン散乱について</a:t>
            </a:r>
          </a:p>
        </p:txBody>
      </p:sp>
      <p:sp>
        <p:nvSpPr>
          <p:cNvPr id="3" name="コンテンツ プレースホルダー 2"/>
          <p:cNvSpPr>
            <a:spLocks noGrp="1"/>
          </p:cNvSpPr>
          <p:nvPr>
            <p:ph sz="half" idx="1"/>
          </p:nvPr>
        </p:nvSpPr>
        <p:spPr>
          <a:xfrm>
            <a:off x="457200" y="1600200"/>
            <a:ext cx="3683000" cy="1870075"/>
          </a:xfrm>
        </p:spPr>
        <p:txBody>
          <a:bodyPr/>
          <a:lstStyle/>
          <a:p>
            <a:pPr>
              <a:defRPr/>
            </a:pPr>
            <a:r>
              <a:rPr kumimoji="1" lang="ja-JP" altLang="en-US" sz="2600" dirty="0" smtClean="0">
                <a:latin typeface="+mn-ea"/>
              </a:rPr>
              <a:t>別名コンプトン効果。</a:t>
            </a:r>
            <a:endParaRPr kumimoji="1" lang="en-US" altLang="ja-JP" sz="2600" dirty="0" smtClean="0">
              <a:latin typeface="+mn-ea"/>
            </a:endParaRPr>
          </a:p>
          <a:p>
            <a:pPr>
              <a:defRPr/>
            </a:pPr>
            <a:r>
              <a:rPr kumimoji="1" lang="en-US" altLang="ja-JP" sz="2600" dirty="0" smtClean="0">
                <a:latin typeface="+mn-ea"/>
              </a:rPr>
              <a:t>1923</a:t>
            </a:r>
            <a:r>
              <a:rPr kumimoji="1" lang="ja-JP" altLang="en-US" sz="2600" dirty="0" smtClean="0">
                <a:latin typeface="+mn-ea"/>
              </a:rPr>
              <a:t>年にアメリカの物理学者、アーサー・コンプトンにより発見。</a:t>
            </a:r>
            <a:endParaRPr kumimoji="1" lang="en-US" altLang="ja-JP" sz="2600" dirty="0" smtClean="0">
              <a:latin typeface="+mn-ea"/>
            </a:endParaRPr>
          </a:p>
          <a:p>
            <a:pPr marL="0" indent="0">
              <a:buFont typeface="Arial" charset="0"/>
              <a:buNone/>
              <a:defRPr/>
            </a:pPr>
            <a:endParaRPr kumimoji="1" lang="ja-JP" altLang="en-US" sz="3200" dirty="0">
              <a:latin typeface="+mn-ea"/>
            </a:endParaRPr>
          </a:p>
        </p:txBody>
      </p:sp>
      <p:sp>
        <p:nvSpPr>
          <p:cNvPr id="25604" name="コンテンツ プレースホルダー 3"/>
          <p:cNvSpPr>
            <a:spLocks noGrp="1"/>
          </p:cNvSpPr>
          <p:nvPr>
            <p:ph sz="half" idx="2"/>
          </p:nvPr>
        </p:nvSpPr>
        <p:spPr>
          <a:xfrm>
            <a:off x="4211638" y="1619250"/>
            <a:ext cx="4681537" cy="3105150"/>
          </a:xfrm>
        </p:spPr>
        <p:txBody>
          <a:bodyPr/>
          <a:lstStyle/>
          <a:p>
            <a:pPr marL="0" indent="0">
              <a:buFont typeface="Arial" charset="0"/>
              <a:buNone/>
            </a:pPr>
            <a:endParaRPr kumimoji="1" lang="en-US" altLang="ja-JP" smtClean="0"/>
          </a:p>
          <a:p>
            <a:pPr marL="0" indent="0">
              <a:buFont typeface="Arial" charset="0"/>
              <a:buNone/>
            </a:pPr>
            <a:endParaRPr kumimoji="1" lang="ja-JP" altLang="en-US" smtClean="0"/>
          </a:p>
        </p:txBody>
      </p:sp>
      <p:pic>
        <p:nvPicPr>
          <p:cNvPr id="25618"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13" y="3803650"/>
            <a:ext cx="4984799" cy="1047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グループ化 1"/>
          <p:cNvGrpSpPr/>
          <p:nvPr/>
        </p:nvGrpSpPr>
        <p:grpSpPr>
          <a:xfrm>
            <a:off x="4521200" y="1231900"/>
            <a:ext cx="4630738" cy="3273055"/>
            <a:chOff x="4521200" y="1231900"/>
            <a:chExt cx="4630738" cy="3273055"/>
          </a:xfrm>
        </p:grpSpPr>
        <p:sp>
          <p:nvSpPr>
            <p:cNvPr id="25605" name="テキスト ボックス 4"/>
            <p:cNvSpPr txBox="1">
              <a:spLocks noChangeArrowheads="1"/>
            </p:cNvSpPr>
            <p:nvPr/>
          </p:nvSpPr>
          <p:spPr bwMode="auto">
            <a:xfrm>
              <a:off x="4883150" y="2413000"/>
              <a:ext cx="1130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000" b="1"/>
                <a:t>入射</a:t>
              </a:r>
              <a:r>
                <a:rPr kumimoji="1" lang="en-US" altLang="ja-JP" sz="2000" b="1"/>
                <a:t>X</a:t>
              </a:r>
              <a:r>
                <a:rPr kumimoji="1" lang="ja-JP" altLang="en-US" sz="2000" b="1"/>
                <a:t>線</a:t>
              </a:r>
            </a:p>
          </p:txBody>
        </p:sp>
        <p:sp>
          <p:nvSpPr>
            <p:cNvPr id="25606" name="円/楕円 5"/>
            <p:cNvSpPr>
              <a:spLocks noChangeArrowheads="1"/>
            </p:cNvSpPr>
            <p:nvPr/>
          </p:nvSpPr>
          <p:spPr bwMode="auto">
            <a:xfrm>
              <a:off x="6415088" y="2613025"/>
              <a:ext cx="598487" cy="604838"/>
            </a:xfrm>
            <a:prstGeom prst="ellipse">
              <a:avLst/>
            </a:prstGeom>
            <a:solidFill>
              <a:srgbClr val="FFCC00"/>
            </a:solidFill>
            <a:ln w="9525" algn="ctr">
              <a:solidFill>
                <a:schemeClr val="tx1"/>
              </a:solidFill>
              <a:round/>
              <a:headEnd/>
              <a:tailEnd/>
            </a:ln>
          </p:spPr>
          <p:txBody>
            <a:bodyPr/>
            <a:lstStyle/>
            <a:p>
              <a:endParaRPr lang="ja-JP" altLang="en-US"/>
            </a:p>
          </p:txBody>
        </p:sp>
        <p:sp>
          <p:nvSpPr>
            <p:cNvPr id="7" name="テキスト ボックス 6"/>
            <p:cNvSpPr txBox="1">
              <a:spLocks noRot="1" noChangeAspect="1" noMove="1" noResize="1" noEditPoints="1" noAdjustHandles="1" noChangeArrowheads="1" noChangeShapeType="1" noTextEdit="1"/>
            </p:cNvSpPr>
            <p:nvPr/>
          </p:nvSpPr>
          <p:spPr>
            <a:xfrm>
              <a:off x="6354016" y="2653558"/>
              <a:ext cx="720080" cy="523220"/>
            </a:xfrm>
            <a:prstGeom prst="rect">
              <a:avLst/>
            </a:prstGeom>
            <a:blipFill rotWithShape="1">
              <a:blip r:embed="rId4"/>
              <a:stretch>
                <a:fillRect/>
              </a:stretch>
            </a:blipFill>
          </p:spPr>
          <p:txBody>
            <a:bodyPr/>
            <a:lstStyle/>
            <a:p>
              <a:pPr>
                <a:defRPr/>
              </a:pPr>
              <a:r>
                <a:rPr lang="ja-JP" altLang="en-US">
                  <a:noFill/>
                  <a:ea typeface="ＭＳ Ｐゴシック" pitchFamily="50" charset="-128"/>
                </a:rPr>
                <a:t> </a:t>
              </a:r>
            </a:p>
          </p:txBody>
        </p:sp>
        <p:cxnSp>
          <p:nvCxnSpPr>
            <p:cNvPr id="25608" name="直線コネクタ 8"/>
            <p:cNvCxnSpPr>
              <a:cxnSpLocks noChangeShapeType="1"/>
            </p:cNvCxnSpPr>
            <p:nvPr/>
          </p:nvCxnSpPr>
          <p:spPr bwMode="auto">
            <a:xfrm>
              <a:off x="7110413" y="2921000"/>
              <a:ext cx="1965325" cy="127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5609" name="右矢印 9"/>
            <p:cNvSpPr>
              <a:spLocks noChangeArrowheads="1"/>
            </p:cNvSpPr>
            <p:nvPr/>
          </p:nvSpPr>
          <p:spPr bwMode="auto">
            <a:xfrm>
              <a:off x="4521200" y="2828925"/>
              <a:ext cx="1854200" cy="211138"/>
            </a:xfrm>
            <a:prstGeom prst="rightArrow">
              <a:avLst>
                <a:gd name="adj1" fmla="val 50000"/>
                <a:gd name="adj2" fmla="val 50130"/>
              </a:avLst>
            </a:prstGeom>
            <a:solidFill>
              <a:srgbClr val="0000CC"/>
            </a:solidFill>
            <a:ln w="9525" algn="ctr">
              <a:solidFill>
                <a:schemeClr val="tx1"/>
              </a:solidFill>
              <a:round/>
              <a:headEnd/>
              <a:tailEnd/>
            </a:ln>
          </p:spPr>
          <p:txBody>
            <a:bodyPr/>
            <a:lstStyle/>
            <a:p>
              <a:endParaRPr lang="ja-JP" altLang="en-US"/>
            </a:p>
          </p:txBody>
        </p:sp>
        <p:sp>
          <p:nvSpPr>
            <p:cNvPr id="25610" name="右矢印 10"/>
            <p:cNvSpPr>
              <a:spLocks noChangeArrowheads="1"/>
            </p:cNvSpPr>
            <p:nvPr/>
          </p:nvSpPr>
          <p:spPr bwMode="auto">
            <a:xfrm rot="2598519">
              <a:off x="6794500" y="3711575"/>
              <a:ext cx="2357438" cy="238125"/>
            </a:xfrm>
            <a:prstGeom prst="rightArrow">
              <a:avLst>
                <a:gd name="adj1" fmla="val 50000"/>
                <a:gd name="adj2" fmla="val 50142"/>
              </a:avLst>
            </a:prstGeom>
            <a:solidFill>
              <a:srgbClr val="0000CC"/>
            </a:solidFill>
            <a:ln w="9525" algn="ctr">
              <a:solidFill>
                <a:schemeClr val="tx1"/>
              </a:solidFill>
              <a:round/>
              <a:headEnd/>
              <a:tailEnd/>
            </a:ln>
          </p:spPr>
          <p:txBody>
            <a:bodyPr/>
            <a:lstStyle/>
            <a:p>
              <a:endParaRPr lang="ja-JP" altLang="en-US"/>
            </a:p>
          </p:txBody>
        </p:sp>
        <p:sp>
          <p:nvSpPr>
            <p:cNvPr id="25611" name="テキスト ボックス 11"/>
            <p:cNvSpPr txBox="1">
              <a:spLocks noChangeArrowheads="1"/>
            </p:cNvSpPr>
            <p:nvPr/>
          </p:nvSpPr>
          <p:spPr bwMode="auto">
            <a:xfrm>
              <a:off x="6629400" y="3581400"/>
              <a:ext cx="1125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000" b="1"/>
                <a:t>散乱</a:t>
              </a:r>
              <a:r>
                <a:rPr kumimoji="1" lang="en-US" altLang="ja-JP" sz="2000" b="1"/>
                <a:t>X</a:t>
              </a:r>
              <a:r>
                <a:rPr kumimoji="1" lang="ja-JP" altLang="en-US" sz="2000" b="1"/>
                <a:t>線</a:t>
              </a:r>
            </a:p>
          </p:txBody>
        </p:sp>
        <p:sp>
          <p:nvSpPr>
            <p:cNvPr id="25612" name="右矢印 12"/>
            <p:cNvSpPr>
              <a:spLocks noChangeArrowheads="1"/>
            </p:cNvSpPr>
            <p:nvPr/>
          </p:nvSpPr>
          <p:spPr bwMode="auto">
            <a:xfrm rot="-2781670">
              <a:off x="6813550" y="2055813"/>
              <a:ext cx="1876425" cy="228600"/>
            </a:xfrm>
            <a:prstGeom prst="rightArrow">
              <a:avLst>
                <a:gd name="adj1" fmla="val 50000"/>
                <a:gd name="adj2" fmla="val 49972"/>
              </a:avLst>
            </a:prstGeom>
            <a:solidFill>
              <a:srgbClr val="FFCC00"/>
            </a:solidFill>
            <a:ln w="9525" algn="ctr">
              <a:solidFill>
                <a:schemeClr val="tx1"/>
              </a:solidFill>
              <a:round/>
              <a:headEnd/>
              <a:tailEnd/>
            </a:ln>
          </p:spPr>
          <p:txBody>
            <a:bodyPr/>
            <a:lstStyle/>
            <a:p>
              <a:endParaRPr lang="ja-JP" altLang="en-US"/>
            </a:p>
          </p:txBody>
        </p:sp>
        <p:sp>
          <p:nvSpPr>
            <p:cNvPr id="14" name="円弧 13"/>
            <p:cNvSpPr/>
            <p:nvPr/>
          </p:nvSpPr>
          <p:spPr bwMode="auto">
            <a:xfrm rot="5400000">
              <a:off x="6254750" y="2133600"/>
              <a:ext cx="1873250" cy="1727200"/>
            </a:xfrm>
            <a:prstGeom prst="arc">
              <a:avLst>
                <a:gd name="adj1" fmla="val 16200000"/>
                <a:gd name="adj2" fmla="val 18813693"/>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15" name="円弧 14"/>
            <p:cNvSpPr/>
            <p:nvPr/>
          </p:nvSpPr>
          <p:spPr bwMode="auto">
            <a:xfrm>
              <a:off x="6300788" y="1897063"/>
              <a:ext cx="1735137" cy="1944687"/>
            </a:xfrm>
            <a:prstGeom prst="arc">
              <a:avLst>
                <a:gd name="adj1" fmla="val 19061799"/>
                <a:gd name="adj2" fmla="val 0"/>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endParaRPr lang="ja-JP" altLang="en-US">
                <a:latin typeface="Arial" pitchFamily="34" charset="0"/>
                <a:ea typeface="ＭＳ Ｐゴシック" pitchFamily="50" charset="-128"/>
              </a:endParaRPr>
            </a:p>
          </p:txBody>
        </p:sp>
        <p:sp>
          <p:nvSpPr>
            <p:cNvPr id="16" name="テキスト ボックス 15"/>
            <p:cNvSpPr txBox="1">
              <a:spLocks noRot="1" noChangeAspect="1" noMove="1" noResize="1" noEditPoints="1" noAdjustHandles="1" noChangeArrowheads="1" noChangeShapeType="1" noTextEdit="1"/>
            </p:cNvSpPr>
            <p:nvPr/>
          </p:nvSpPr>
          <p:spPr>
            <a:xfrm>
              <a:off x="7938839" y="3040145"/>
              <a:ext cx="541367" cy="584775"/>
            </a:xfrm>
            <a:prstGeom prst="rect">
              <a:avLst/>
            </a:prstGeom>
            <a:blipFill rotWithShape="1">
              <a:blip r:embed="rId5"/>
              <a:stretch>
                <a:fillRect/>
              </a:stretch>
            </a:blipFill>
          </p:spPr>
          <p:txBody>
            <a:bodyPr/>
            <a:lstStyle/>
            <a:p>
              <a:pPr>
                <a:defRPr/>
              </a:pPr>
              <a:r>
                <a:rPr lang="ja-JP" altLang="en-US">
                  <a:noFill/>
                  <a:ea typeface="ＭＳ Ｐゴシック" pitchFamily="50" charset="-128"/>
                </a:rPr>
                <a:t> </a:t>
              </a:r>
            </a:p>
          </p:txBody>
        </p:sp>
        <p:sp>
          <p:nvSpPr>
            <p:cNvPr id="17" name="テキスト ボックス 16"/>
            <p:cNvSpPr txBox="1">
              <a:spLocks noRot="1" noChangeAspect="1" noMove="1" noResize="1" noEditPoints="1" noAdjustHandles="1" noChangeArrowheads="1" noChangeShapeType="1" noTextEdit="1"/>
            </p:cNvSpPr>
            <p:nvPr/>
          </p:nvSpPr>
          <p:spPr>
            <a:xfrm>
              <a:off x="7956768" y="2289766"/>
              <a:ext cx="587853" cy="584775"/>
            </a:xfrm>
            <a:prstGeom prst="rect">
              <a:avLst/>
            </a:prstGeom>
            <a:blipFill rotWithShape="1">
              <a:blip r:embed="rId6"/>
              <a:stretch>
                <a:fillRect/>
              </a:stretch>
            </a:blipFill>
          </p:spPr>
          <p:txBody>
            <a:bodyPr/>
            <a:lstStyle/>
            <a:p>
              <a:pPr>
                <a:defRPr/>
              </a:pPr>
              <a:r>
                <a:rPr lang="ja-JP" altLang="en-US">
                  <a:noFill/>
                  <a:ea typeface="ＭＳ Ｐゴシック" pitchFamily="50" charset="-128"/>
                </a:rPr>
                <a:t> </a:t>
              </a:r>
            </a:p>
          </p:txBody>
        </p:sp>
        <p:sp>
          <p:nvSpPr>
            <p:cNvPr id="19" name="テキスト ボックス 18"/>
            <p:cNvSpPr txBox="1">
              <a:spLocks noRot="1" noChangeAspect="1" noMove="1" noResize="1" noEditPoints="1" noAdjustHandles="1" noChangeArrowheads="1" noChangeShapeType="1" noTextEdit="1"/>
            </p:cNvSpPr>
            <p:nvPr/>
          </p:nvSpPr>
          <p:spPr>
            <a:xfrm>
              <a:off x="6971690" y="3901713"/>
              <a:ext cx="588431" cy="603242"/>
            </a:xfrm>
            <a:prstGeom prst="rect">
              <a:avLst/>
            </a:prstGeom>
            <a:blipFill rotWithShape="1">
              <a:blip r:embed="rId7"/>
              <a:stretch>
                <a:fillRect/>
              </a:stretch>
            </a:blipFill>
          </p:spPr>
          <p:txBody>
            <a:bodyPr/>
            <a:lstStyle/>
            <a:p>
              <a:pPr>
                <a:defRPr/>
              </a:pPr>
              <a:r>
                <a:rPr lang="ja-JP" altLang="en-US">
                  <a:noFill/>
                  <a:ea typeface="ＭＳ Ｐゴシック" pitchFamily="50" charset="-128"/>
                </a:rPr>
                <a:t> </a:t>
              </a:r>
            </a:p>
          </p:txBody>
        </p:sp>
        <p:pic>
          <p:nvPicPr>
            <p:cNvPr id="25619"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9538" y="2884488"/>
              <a:ext cx="517525"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5620"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87738" y="4941888"/>
            <a:ext cx="1792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21" name="Picture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4941888"/>
            <a:ext cx="1852613"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22" name="Picture 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88188" y="4941888"/>
            <a:ext cx="957262"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a:spLocks noChangeArrowheads="1"/>
          </p:cNvSpPr>
          <p:nvPr/>
        </p:nvSpPr>
        <p:spPr bwMode="auto">
          <a:xfrm>
            <a:off x="1412875" y="5667375"/>
            <a:ext cx="6547784"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600" dirty="0">
                <a:solidFill>
                  <a:srgbClr val="FF0000"/>
                </a:solidFill>
                <a:latin typeface="+mn-ea"/>
                <a:ea typeface="+mn-ea"/>
              </a:rPr>
              <a:t>入射</a:t>
            </a:r>
            <a:r>
              <a:rPr kumimoji="1" lang="en-US" altLang="ja-JP" sz="2600" dirty="0">
                <a:solidFill>
                  <a:srgbClr val="FF0000"/>
                </a:solidFill>
                <a:latin typeface="+mn-ea"/>
                <a:ea typeface="+mn-ea"/>
              </a:rPr>
              <a:t>X</a:t>
            </a:r>
            <a:r>
              <a:rPr kumimoji="1" lang="ja-JP" altLang="en-US" sz="2600" dirty="0">
                <a:solidFill>
                  <a:srgbClr val="FF0000"/>
                </a:solidFill>
                <a:latin typeface="+mn-ea"/>
                <a:ea typeface="+mn-ea"/>
              </a:rPr>
              <a:t>線が電子にエネルギーを</a:t>
            </a:r>
            <a:r>
              <a:rPr kumimoji="1" lang="ja-JP" altLang="en-US" sz="2600" dirty="0" smtClean="0">
                <a:solidFill>
                  <a:srgbClr val="FF0000"/>
                </a:solidFill>
                <a:latin typeface="+mn-ea"/>
                <a:ea typeface="+mn-ea"/>
              </a:rPr>
              <a:t>与えた。</a:t>
            </a:r>
            <a:endParaRPr kumimoji="1" lang="en-US" altLang="ja-JP" sz="2600" dirty="0">
              <a:solidFill>
                <a:srgbClr val="FF0000"/>
              </a:solidFill>
              <a:latin typeface="+mn-ea"/>
              <a:ea typeface="+mn-ea"/>
            </a:endParaRPr>
          </a:p>
          <a:p>
            <a:pPr eaLnBrk="1" hangingPunct="1"/>
            <a:r>
              <a:rPr kumimoji="1" lang="ja-JP" altLang="en-US" sz="2600" dirty="0" smtClean="0">
                <a:solidFill>
                  <a:srgbClr val="FF0000"/>
                </a:solidFill>
                <a:latin typeface="+mn-ea"/>
                <a:ea typeface="+mn-ea"/>
              </a:rPr>
              <a:t>　　　　　　⇒</a:t>
            </a:r>
            <a:r>
              <a:rPr kumimoji="1" lang="ja-JP" altLang="en-US" sz="2600" dirty="0">
                <a:solidFill>
                  <a:srgbClr val="FF0000"/>
                </a:solidFill>
                <a:latin typeface="+mn-ea"/>
                <a:ea typeface="+mn-ea"/>
              </a:rPr>
              <a:t>散乱</a:t>
            </a:r>
            <a:r>
              <a:rPr kumimoji="1" lang="en-US" altLang="ja-JP" sz="2600" dirty="0">
                <a:solidFill>
                  <a:srgbClr val="FF0000"/>
                </a:solidFill>
                <a:latin typeface="+mn-ea"/>
                <a:ea typeface="+mn-ea"/>
              </a:rPr>
              <a:t>X</a:t>
            </a:r>
            <a:r>
              <a:rPr kumimoji="1" lang="ja-JP" altLang="en-US" sz="2600" dirty="0">
                <a:solidFill>
                  <a:srgbClr val="FF0000"/>
                </a:solidFill>
                <a:latin typeface="+mn-ea"/>
                <a:ea typeface="+mn-ea"/>
              </a:rPr>
              <a:t>線はレッドシフト</a:t>
            </a:r>
            <a:r>
              <a:rPr kumimoji="1" lang="ja-JP" altLang="en-US" sz="2600" dirty="0" smtClean="0">
                <a:solidFill>
                  <a:srgbClr val="FF0000"/>
                </a:solidFill>
                <a:latin typeface="+mn-ea"/>
                <a:ea typeface="+mn-ea"/>
              </a:rPr>
              <a:t>した。</a:t>
            </a:r>
            <a:endParaRPr kumimoji="1" lang="en-US" altLang="ja-JP" sz="2600" dirty="0">
              <a:solidFill>
                <a:srgbClr val="FF0000"/>
              </a:solidFill>
              <a:latin typeface="+mn-ea"/>
              <a:ea typeface="+mn-ea"/>
            </a:endParaRPr>
          </a:p>
          <a:p>
            <a:pPr eaLnBrk="1" hangingPunct="1"/>
            <a:r>
              <a:rPr kumimoji="1" lang="ja-JP" altLang="en-US" sz="2600" dirty="0">
                <a:latin typeface="+mn-ea"/>
                <a:ea typeface="+mn-ea"/>
              </a:rPr>
              <a:t>　　　　　</a:t>
            </a:r>
          </a:p>
        </p:txBody>
      </p:sp>
    </p:spTree>
    <p:extLst>
      <p:ext uri="{BB962C8B-B14F-4D97-AF65-F5344CB8AC3E}">
        <p14:creationId xmlns:p14="http://schemas.microsoft.com/office/powerpoint/2010/main" val="220555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idx="4294967295"/>
          </p:nvPr>
        </p:nvSpPr>
        <p:spPr>
          <a:xfrm>
            <a:off x="323528" y="260648"/>
            <a:ext cx="1872208" cy="562074"/>
          </a:xfrm>
        </p:spPr>
        <p:txBody>
          <a:bodyPr/>
          <a:lstStyle/>
          <a:p>
            <a:pPr eaLnBrk="1" hangingPunct="1"/>
            <a:r>
              <a:rPr lang="ja-JP" altLang="en-US" sz="3300" b="1" dirty="0" smtClean="0"/>
              <a:t>５．</a:t>
            </a:r>
            <a:r>
              <a:rPr lang="ja-JP" sz="3300" b="1" dirty="0" smtClean="0"/>
              <a:t>まとめ</a:t>
            </a:r>
          </a:p>
        </p:txBody>
      </p:sp>
      <p:sp>
        <p:nvSpPr>
          <p:cNvPr id="22531" name="コンテンツ プレースホルダ 2"/>
          <p:cNvSpPr>
            <a:spLocks noGrp="1"/>
          </p:cNvSpPr>
          <p:nvPr>
            <p:ph idx="4294967295"/>
          </p:nvPr>
        </p:nvSpPr>
        <p:spPr>
          <a:xfrm>
            <a:off x="1187624" y="808732"/>
            <a:ext cx="6768752" cy="1036092"/>
          </a:xfrm>
        </p:spPr>
        <p:txBody>
          <a:bodyPr/>
          <a:lstStyle/>
          <a:p>
            <a:pPr marL="0" indent="0" eaLnBrk="1" hangingPunct="1">
              <a:buFont typeface="Arial" charset="0"/>
              <a:buNone/>
            </a:pPr>
            <a:r>
              <a:rPr lang="en-US" altLang="ja-JP" sz="2600" dirty="0" smtClean="0">
                <a:latin typeface="+mn-ea"/>
              </a:rPr>
              <a:t>2</a:t>
            </a:r>
            <a:r>
              <a:rPr lang="ja-JP" altLang="en-US" sz="2600" dirty="0" err="1" smtClean="0">
                <a:latin typeface="+mn-ea"/>
              </a:rPr>
              <a:t>つの</a:t>
            </a:r>
            <a:r>
              <a:rPr lang="ja-JP" altLang="en-US" sz="2600" dirty="0" smtClean="0">
                <a:latin typeface="+mn-ea"/>
              </a:rPr>
              <a:t>超新星はどちらとも</a:t>
            </a:r>
            <a:r>
              <a:rPr lang="en-US" altLang="ja-JP" sz="2600" dirty="0" smtClean="0">
                <a:latin typeface="+mn-ea"/>
              </a:rPr>
              <a:t>Hα</a:t>
            </a:r>
            <a:r>
              <a:rPr lang="ja-JP" altLang="en-US" sz="2600" dirty="0" smtClean="0">
                <a:latin typeface="+mn-ea"/>
              </a:rPr>
              <a:t>を発見</a:t>
            </a:r>
            <a:r>
              <a:rPr lang="ja-JP" altLang="en-US" sz="2600" dirty="0">
                <a:latin typeface="+mn-ea"/>
              </a:rPr>
              <a:t>した</a:t>
            </a:r>
            <a:r>
              <a:rPr lang="ja-JP" altLang="en-US" sz="2600" dirty="0" smtClean="0">
                <a:latin typeface="+mn-ea"/>
              </a:rPr>
              <a:t>。</a:t>
            </a:r>
            <a:endParaRPr lang="en-US" sz="2600" dirty="0" smtClean="0">
              <a:latin typeface="+mn-ea"/>
            </a:endParaRPr>
          </a:p>
          <a:p>
            <a:pPr marL="0" indent="0" eaLnBrk="1" hangingPunct="1">
              <a:buFont typeface="Arial" charset="0"/>
              <a:buNone/>
            </a:pPr>
            <a:r>
              <a:rPr lang="ja-JP" altLang="en-US" sz="2600" dirty="0" smtClean="0">
                <a:latin typeface="+mn-ea"/>
              </a:rPr>
              <a:t>　　　　　    　　　　　　　　　→</a:t>
            </a:r>
            <a:r>
              <a:rPr lang="en-US" altLang="ja-JP" sz="2600" dirty="0" smtClean="0">
                <a:latin typeface="+mn-ea"/>
              </a:rPr>
              <a:t>Ⅱ</a:t>
            </a:r>
            <a:r>
              <a:rPr lang="ja-JP" altLang="en-US" sz="2600" dirty="0" smtClean="0">
                <a:latin typeface="+mn-ea"/>
              </a:rPr>
              <a:t>型とは確認できた。</a:t>
            </a:r>
            <a:endParaRPr lang="en-US" altLang="ja-JP" sz="2600" dirty="0">
              <a:latin typeface="+mn-ea"/>
            </a:endParaRPr>
          </a:p>
          <a:p>
            <a:pPr marL="0" indent="0" eaLnBrk="1" hangingPunct="1">
              <a:buFont typeface="Arial" charset="0"/>
              <a:buNone/>
            </a:pPr>
            <a:endParaRPr lang="en-US" sz="2600" dirty="0" smtClean="0">
              <a:latin typeface="+mn-ea"/>
            </a:endParaRPr>
          </a:p>
          <a:p>
            <a:pPr marL="0" indent="0" eaLnBrk="1" hangingPunct="1">
              <a:buFont typeface="Arial" charset="0"/>
              <a:buNone/>
            </a:pPr>
            <a:endParaRPr lang="en-US" sz="2600" dirty="0" smtClean="0"/>
          </a:p>
          <a:p>
            <a:pPr marL="0" indent="0" eaLnBrk="1" hangingPunct="1">
              <a:buFont typeface="Arial" charset="0"/>
              <a:buNone/>
            </a:pPr>
            <a:r>
              <a:rPr lang="ja-JP" altLang="en-US" sz="2600" dirty="0" smtClean="0"/>
              <a:t>　</a:t>
            </a:r>
            <a:endParaRPr lang="en-US" sz="2600" dirty="0" smtClean="0"/>
          </a:p>
          <a:p>
            <a:pPr marL="0" indent="0">
              <a:buNone/>
            </a:pPr>
            <a:endParaRPr lang="en-US" altLang="ja-JP" sz="2600" dirty="0" smtClean="0"/>
          </a:p>
          <a:p>
            <a:pPr marL="0" indent="0">
              <a:buNone/>
            </a:pPr>
            <a:endParaRPr lang="en-US" altLang="ja-JP" sz="2600" dirty="0"/>
          </a:p>
          <a:p>
            <a:pPr marL="0" indent="0">
              <a:buNone/>
            </a:pPr>
            <a:endParaRPr lang="en-US" altLang="ja-JP" sz="2600" dirty="0" smtClean="0"/>
          </a:p>
          <a:p>
            <a:pPr marL="0" indent="0">
              <a:buNone/>
            </a:pPr>
            <a:endParaRPr lang="en-US" altLang="ja-JP" sz="2600" dirty="0" smtClean="0"/>
          </a:p>
        </p:txBody>
      </p:sp>
      <p:sp>
        <p:nvSpPr>
          <p:cNvPr id="2" name="テキスト ボックス 1"/>
          <p:cNvSpPr txBox="1"/>
          <p:nvPr/>
        </p:nvSpPr>
        <p:spPr>
          <a:xfrm>
            <a:off x="291739" y="1844824"/>
            <a:ext cx="5144357" cy="553998"/>
          </a:xfrm>
          <a:prstGeom prst="rect">
            <a:avLst/>
          </a:prstGeom>
          <a:noFill/>
        </p:spPr>
        <p:txBody>
          <a:bodyPr wrap="none" rtlCol="0">
            <a:spAutoFit/>
          </a:bodyPr>
          <a:lstStyle/>
          <a:p>
            <a:r>
              <a:rPr lang="en-US" altLang="ja-JP" sz="3000" b="1" dirty="0" smtClean="0">
                <a:solidFill>
                  <a:srgbClr val="FF0066"/>
                </a:solidFill>
                <a:latin typeface="+mn-ea"/>
                <a:ea typeface="+mn-ea"/>
              </a:rPr>
              <a:t>2010jj</a:t>
            </a:r>
            <a:r>
              <a:rPr lang="ja-JP" altLang="en-US" sz="3000" dirty="0" smtClean="0">
                <a:solidFill>
                  <a:srgbClr val="FF0066"/>
                </a:solidFill>
              </a:rPr>
              <a:t>　</a:t>
            </a:r>
            <a:r>
              <a:rPr lang="ja-JP" altLang="en-US" sz="2600" dirty="0" smtClean="0"/>
              <a:t>輝</a:t>
            </a:r>
            <a:r>
              <a:rPr lang="ja-JP" altLang="en-US" sz="2600" dirty="0"/>
              <a:t>線同定ができなかった</a:t>
            </a:r>
            <a:r>
              <a:rPr lang="ja-JP" altLang="en-US" sz="2600" dirty="0" smtClean="0"/>
              <a:t>。</a:t>
            </a:r>
            <a:endParaRPr lang="en-US" altLang="ja-JP" sz="2600" dirty="0"/>
          </a:p>
        </p:txBody>
      </p:sp>
      <p:sp>
        <p:nvSpPr>
          <p:cNvPr id="3" name="テキスト ボックス 2"/>
          <p:cNvSpPr txBox="1"/>
          <p:nvPr/>
        </p:nvSpPr>
        <p:spPr>
          <a:xfrm>
            <a:off x="323528" y="2333779"/>
            <a:ext cx="8640960" cy="2031325"/>
          </a:xfrm>
          <a:prstGeom prst="rect">
            <a:avLst/>
          </a:prstGeom>
          <a:noFill/>
        </p:spPr>
        <p:txBody>
          <a:bodyPr wrap="square" rtlCol="0">
            <a:spAutoFit/>
          </a:bodyPr>
          <a:lstStyle/>
          <a:p>
            <a:pPr marL="0" indent="0" eaLnBrk="1" hangingPunct="1">
              <a:buFont typeface="Arial" charset="0"/>
              <a:buNone/>
            </a:pPr>
            <a:r>
              <a:rPr lang="en-US" altLang="ja-JP" sz="3000" b="1" dirty="0" smtClean="0">
                <a:solidFill>
                  <a:srgbClr val="FF0066"/>
                </a:solidFill>
                <a:latin typeface="+mn-ea"/>
                <a:ea typeface="+mn-ea"/>
              </a:rPr>
              <a:t>2010jl</a:t>
            </a:r>
            <a:r>
              <a:rPr lang="ja-JP" altLang="en-US" dirty="0">
                <a:solidFill>
                  <a:srgbClr val="FF0066"/>
                </a:solidFill>
              </a:rPr>
              <a:t> </a:t>
            </a:r>
            <a:r>
              <a:rPr lang="ja-JP" altLang="en-US" dirty="0" smtClean="0">
                <a:solidFill>
                  <a:srgbClr val="FF0066"/>
                </a:solidFill>
              </a:rPr>
              <a:t>    </a:t>
            </a:r>
            <a:r>
              <a:rPr lang="ja-JP" altLang="en-US" sz="2600" dirty="0" smtClean="0"/>
              <a:t>・ </a:t>
            </a:r>
            <a:r>
              <a:rPr lang="ja-JP" altLang="en-US" sz="2600" dirty="0" smtClean="0">
                <a:latin typeface="+mn-ea"/>
                <a:ea typeface="+mn-ea"/>
              </a:rPr>
              <a:t>存在元素を確認。</a:t>
            </a:r>
            <a:endParaRPr lang="en-US" altLang="ja-JP" sz="2600" dirty="0">
              <a:latin typeface="+mn-ea"/>
              <a:ea typeface="+mn-ea"/>
            </a:endParaRPr>
          </a:p>
          <a:p>
            <a:pPr marL="0" indent="0" eaLnBrk="1" hangingPunct="1">
              <a:buFont typeface="Arial" charset="0"/>
              <a:buNone/>
            </a:pPr>
            <a:r>
              <a:rPr lang="en-US" altLang="ja-JP" sz="2600" dirty="0" smtClean="0">
                <a:latin typeface="+mn-ea"/>
                <a:ea typeface="+mn-ea"/>
              </a:rPr>
              <a:t>             </a:t>
            </a:r>
            <a:r>
              <a:rPr lang="ja-JP" altLang="en-US" sz="2600" dirty="0" smtClean="0">
                <a:latin typeface="+mn-ea"/>
                <a:ea typeface="+mn-ea"/>
              </a:rPr>
              <a:t>・ </a:t>
            </a:r>
            <a:r>
              <a:rPr lang="en-US" altLang="ja-JP" sz="2600" dirty="0" smtClean="0">
                <a:latin typeface="+mn-ea"/>
                <a:ea typeface="+mn-ea"/>
              </a:rPr>
              <a:t>Hα</a:t>
            </a:r>
            <a:r>
              <a:rPr lang="ja-JP" altLang="en-US" sz="2600" dirty="0" smtClean="0">
                <a:latin typeface="+mn-ea"/>
                <a:ea typeface="+mn-ea"/>
              </a:rPr>
              <a:t>は</a:t>
            </a:r>
            <a:r>
              <a:rPr lang="en-US" altLang="ja-JP" sz="2600" dirty="0">
                <a:latin typeface="+mn-ea"/>
                <a:ea typeface="+mn-ea"/>
              </a:rPr>
              <a:t>3</a:t>
            </a:r>
            <a:r>
              <a:rPr lang="ja-JP" altLang="en-US" sz="2600" dirty="0" err="1">
                <a:latin typeface="+mn-ea"/>
                <a:ea typeface="+mn-ea"/>
              </a:rPr>
              <a:t>つの</a:t>
            </a:r>
            <a:r>
              <a:rPr lang="ja-JP" altLang="en-US" sz="2600" dirty="0">
                <a:latin typeface="+mn-ea"/>
                <a:ea typeface="+mn-ea"/>
              </a:rPr>
              <a:t>成分に</a:t>
            </a:r>
            <a:r>
              <a:rPr lang="ja-JP" altLang="en-US" sz="2600" dirty="0" smtClean="0">
                <a:latin typeface="+mn-ea"/>
                <a:ea typeface="+mn-ea"/>
              </a:rPr>
              <a:t>分離。</a:t>
            </a:r>
            <a:r>
              <a:rPr lang="ja-JP" altLang="en-US" sz="2600" dirty="0">
                <a:latin typeface="+mn-ea"/>
                <a:ea typeface="+mn-ea"/>
              </a:rPr>
              <a:t>　</a:t>
            </a:r>
            <a:endParaRPr lang="en-US" altLang="ja-JP" sz="2600" dirty="0">
              <a:latin typeface="+mn-ea"/>
              <a:ea typeface="+mn-ea"/>
            </a:endParaRPr>
          </a:p>
          <a:p>
            <a:pPr marL="0" indent="0" eaLnBrk="1" hangingPunct="1">
              <a:buFont typeface="Arial" charset="0"/>
              <a:buNone/>
            </a:pPr>
            <a:r>
              <a:rPr lang="en-US" altLang="ja-JP" sz="2600" dirty="0">
                <a:latin typeface="+mn-ea"/>
                <a:ea typeface="+mn-ea"/>
              </a:rPr>
              <a:t> </a:t>
            </a:r>
            <a:r>
              <a:rPr lang="en-US" altLang="ja-JP" sz="2600" dirty="0" smtClean="0">
                <a:latin typeface="+mn-ea"/>
                <a:ea typeface="+mn-ea"/>
              </a:rPr>
              <a:t>            </a:t>
            </a:r>
            <a:r>
              <a:rPr lang="ja-JP" altLang="en-US" sz="2600" dirty="0" smtClean="0">
                <a:latin typeface="+mn-ea"/>
                <a:ea typeface="+mn-ea"/>
              </a:rPr>
              <a:t>・ それぞれの輝線から、</a:t>
            </a:r>
            <a:r>
              <a:rPr lang="ja-JP" altLang="ja-JP" sz="2600" dirty="0" smtClean="0">
                <a:latin typeface="+mn-ea"/>
                <a:ea typeface="+mn-ea"/>
              </a:rPr>
              <a:t>膨張</a:t>
            </a:r>
            <a:r>
              <a:rPr lang="ja-JP" altLang="ja-JP" sz="2600" dirty="0">
                <a:latin typeface="+mn-ea"/>
                <a:ea typeface="+mn-ea"/>
              </a:rPr>
              <a:t>速度を</a:t>
            </a:r>
            <a:r>
              <a:rPr lang="ja-JP" altLang="ja-JP" sz="2600" dirty="0" smtClean="0">
                <a:latin typeface="+mn-ea"/>
                <a:ea typeface="+mn-ea"/>
              </a:rPr>
              <a:t>算出し、輝線の</a:t>
            </a:r>
            <a:endParaRPr lang="en-US" altLang="ja-JP" sz="2600" dirty="0" smtClean="0">
              <a:latin typeface="+mn-ea"/>
              <a:ea typeface="+mn-ea"/>
            </a:endParaRPr>
          </a:p>
          <a:p>
            <a:pPr marL="0" indent="0">
              <a:buNone/>
            </a:pPr>
            <a:r>
              <a:rPr lang="en-US" altLang="ja-JP" sz="2600" dirty="0" smtClean="0">
                <a:latin typeface="+mn-ea"/>
                <a:ea typeface="+mn-ea"/>
              </a:rPr>
              <a:t>                 </a:t>
            </a:r>
            <a:r>
              <a:rPr lang="ja-JP" altLang="ja-JP" sz="2600" dirty="0" smtClean="0">
                <a:latin typeface="+mn-ea"/>
                <a:ea typeface="+mn-ea"/>
              </a:rPr>
              <a:t>起源</a:t>
            </a:r>
            <a:r>
              <a:rPr lang="ja-JP" altLang="ja-JP" sz="2600" dirty="0">
                <a:latin typeface="+mn-ea"/>
                <a:ea typeface="+mn-ea"/>
              </a:rPr>
              <a:t>を</a:t>
            </a:r>
            <a:r>
              <a:rPr lang="ja-JP" altLang="en-US" sz="2600" dirty="0">
                <a:latin typeface="+mn-ea"/>
                <a:ea typeface="+mn-ea"/>
              </a:rPr>
              <a:t>考察した</a:t>
            </a:r>
            <a:r>
              <a:rPr lang="ja-JP" altLang="en-US" sz="2600" dirty="0" smtClean="0">
                <a:latin typeface="+mn-ea"/>
                <a:ea typeface="+mn-ea"/>
              </a:rPr>
              <a:t>。　　　　　　　　　　　　　　　</a:t>
            </a:r>
            <a:r>
              <a:rPr lang="ja-JP" altLang="en-US" sz="2600" dirty="0">
                <a:latin typeface="+mn-ea"/>
                <a:ea typeface="+mn-ea"/>
              </a:rPr>
              <a:t>　</a:t>
            </a:r>
            <a:endParaRPr lang="ja-JP" altLang="ja-JP" sz="2600" dirty="0">
              <a:latin typeface="+mn-ea"/>
              <a:ea typeface="+mn-ea"/>
            </a:endParaRPr>
          </a:p>
          <a:p>
            <a:endParaRPr kumimoji="1" lang="ja-JP" altLang="en-US" dirty="0">
              <a:latin typeface="+mn-ea"/>
              <a:ea typeface="+mn-ea"/>
            </a:endParaRPr>
          </a:p>
        </p:txBody>
      </p:sp>
      <p:sp>
        <p:nvSpPr>
          <p:cNvPr id="4" name="テキスト ボックス 3"/>
          <p:cNvSpPr txBox="1"/>
          <p:nvPr/>
        </p:nvSpPr>
        <p:spPr>
          <a:xfrm>
            <a:off x="251520" y="4293096"/>
            <a:ext cx="8784976" cy="2769989"/>
          </a:xfrm>
          <a:prstGeom prst="rect">
            <a:avLst/>
          </a:prstGeom>
          <a:noFill/>
        </p:spPr>
        <p:txBody>
          <a:bodyPr wrap="square" rtlCol="0">
            <a:spAutoFit/>
          </a:bodyPr>
          <a:lstStyle/>
          <a:p>
            <a:pPr marL="0" indent="0">
              <a:buNone/>
            </a:pPr>
            <a:r>
              <a:rPr lang="ja-JP" altLang="ja-JP" sz="2600" dirty="0" smtClean="0">
                <a:latin typeface="+mn-ea"/>
                <a:ea typeface="+mn-ea"/>
              </a:rPr>
              <a:t>今後の課題</a:t>
            </a:r>
            <a:r>
              <a:rPr lang="ja-JP" altLang="en-US" sz="2600" dirty="0">
                <a:latin typeface="+mn-ea"/>
                <a:ea typeface="+mn-ea"/>
              </a:rPr>
              <a:t>・・・・・・</a:t>
            </a:r>
            <a:r>
              <a:rPr lang="ja-JP" altLang="ja-JP" sz="2600" dirty="0" smtClean="0">
                <a:latin typeface="+mn-ea"/>
                <a:ea typeface="+mn-ea"/>
              </a:rPr>
              <a:t>考察</a:t>
            </a:r>
            <a:r>
              <a:rPr lang="ja-JP" altLang="ja-JP" sz="2600" dirty="0">
                <a:latin typeface="+mn-ea"/>
                <a:ea typeface="+mn-ea"/>
              </a:rPr>
              <a:t>での</a:t>
            </a:r>
            <a:r>
              <a:rPr lang="ja-JP" altLang="ja-JP" sz="2600" dirty="0">
                <a:solidFill>
                  <a:srgbClr val="FF0066"/>
                </a:solidFill>
                <a:latin typeface="+mn-ea"/>
                <a:ea typeface="+mn-ea"/>
              </a:rPr>
              <a:t>仮説の</a:t>
            </a:r>
            <a:r>
              <a:rPr lang="ja-JP" altLang="ja-JP" sz="2600" dirty="0" smtClean="0">
                <a:solidFill>
                  <a:srgbClr val="FF0066"/>
                </a:solidFill>
                <a:latin typeface="+mn-ea"/>
                <a:ea typeface="+mn-ea"/>
              </a:rPr>
              <a:t>立証</a:t>
            </a:r>
            <a:r>
              <a:rPr lang="ja-JP" altLang="ja-JP" sz="2600" dirty="0" smtClean="0">
                <a:latin typeface="+mn-ea"/>
                <a:ea typeface="+mn-ea"/>
              </a:rPr>
              <a:t>、</a:t>
            </a:r>
            <a:r>
              <a:rPr lang="ja-JP" altLang="ja-JP" sz="2600" dirty="0">
                <a:latin typeface="+mn-ea"/>
                <a:ea typeface="+mn-ea"/>
              </a:rPr>
              <a:t>または新たな</a:t>
            </a:r>
            <a:r>
              <a:rPr lang="ja-JP" altLang="ja-JP" sz="2600" dirty="0" smtClean="0">
                <a:latin typeface="+mn-ea"/>
                <a:ea typeface="+mn-ea"/>
              </a:rPr>
              <a:t>考察</a:t>
            </a:r>
            <a:r>
              <a:rPr lang="en-US" altLang="ja-JP" sz="2600" dirty="0" smtClean="0">
                <a:latin typeface="+mn-ea"/>
                <a:ea typeface="+mn-ea"/>
              </a:rPr>
              <a:t>.</a:t>
            </a:r>
            <a:r>
              <a:rPr lang="ja-JP" altLang="en-US" sz="2600" dirty="0" err="1" smtClean="0">
                <a:latin typeface="+mn-ea"/>
                <a:ea typeface="+mn-ea"/>
              </a:rPr>
              <a:t>。</a:t>
            </a:r>
            <a:endParaRPr lang="ja-JP" altLang="ja-JP" sz="2600" dirty="0">
              <a:latin typeface="+mn-ea"/>
              <a:ea typeface="+mn-ea"/>
            </a:endParaRPr>
          </a:p>
          <a:p>
            <a:pPr marL="0" indent="0">
              <a:buNone/>
            </a:pPr>
            <a:endParaRPr lang="en-US" altLang="ja-JP" sz="2600" dirty="0" smtClean="0">
              <a:latin typeface="+mn-ea"/>
              <a:ea typeface="+mn-ea"/>
            </a:endParaRPr>
          </a:p>
          <a:p>
            <a:pPr marL="0" indent="0">
              <a:buNone/>
            </a:pPr>
            <a:r>
              <a:rPr lang="ja-JP" altLang="ja-JP" sz="2600" dirty="0" smtClean="0">
                <a:latin typeface="+mn-ea"/>
                <a:ea typeface="+mn-ea"/>
              </a:rPr>
              <a:t>「</a:t>
            </a:r>
            <a:r>
              <a:rPr lang="ja-JP" altLang="ja-JP" sz="2600" dirty="0">
                <a:latin typeface="+mn-ea"/>
                <a:ea typeface="+mn-ea"/>
              </a:rPr>
              <a:t>君が天文学者になる</a:t>
            </a:r>
            <a:r>
              <a:rPr lang="en-US" altLang="ja-JP" sz="2600" dirty="0">
                <a:latin typeface="+mn-ea"/>
                <a:ea typeface="+mn-ea"/>
              </a:rPr>
              <a:t>4</a:t>
            </a:r>
            <a:r>
              <a:rPr lang="ja-JP" altLang="ja-JP" sz="2600" dirty="0">
                <a:latin typeface="+mn-ea"/>
                <a:ea typeface="+mn-ea"/>
              </a:rPr>
              <a:t>日間</a:t>
            </a:r>
            <a:r>
              <a:rPr lang="en-US" altLang="ja-JP" sz="2600" dirty="0">
                <a:latin typeface="+mn-ea"/>
                <a:ea typeface="+mn-ea"/>
              </a:rPr>
              <a:t>in</a:t>
            </a:r>
            <a:r>
              <a:rPr lang="ja-JP" altLang="ja-JP" sz="2600" dirty="0">
                <a:latin typeface="+mn-ea"/>
                <a:ea typeface="+mn-ea"/>
              </a:rPr>
              <a:t>広島」と「広島発！ 天文学者になって宇宙を旅しよう」のスタッフの皆さんにはとてもお世話になりました</a:t>
            </a:r>
            <a:r>
              <a:rPr lang="ja-JP" altLang="ja-JP" sz="2600" dirty="0" smtClean="0">
                <a:latin typeface="+mn-ea"/>
                <a:ea typeface="+mn-ea"/>
              </a:rPr>
              <a:t>。</a:t>
            </a:r>
            <a:endParaRPr lang="en-US" altLang="ja-JP" sz="2600" dirty="0" smtClean="0">
              <a:latin typeface="+mn-ea"/>
              <a:ea typeface="+mn-ea"/>
            </a:endParaRPr>
          </a:p>
          <a:p>
            <a:pPr marL="0" indent="0">
              <a:buNone/>
            </a:pPr>
            <a:r>
              <a:rPr lang="ja-JP" altLang="ja-JP" sz="2600" dirty="0" smtClean="0">
                <a:latin typeface="+mn-ea"/>
                <a:ea typeface="+mn-ea"/>
              </a:rPr>
              <a:t>本当</a:t>
            </a:r>
            <a:r>
              <a:rPr lang="ja-JP" altLang="ja-JP" sz="2600" dirty="0">
                <a:latin typeface="+mn-ea"/>
                <a:ea typeface="+mn-ea"/>
              </a:rPr>
              <a:t>にありがとうございました。</a:t>
            </a:r>
            <a:endParaRPr lang="ja-JP" altLang="en-US" sz="2600" dirty="0">
              <a:latin typeface="+mn-ea"/>
              <a:ea typeface="+mn-ea"/>
            </a:endParaRPr>
          </a:p>
          <a:p>
            <a:endParaRPr kumimoji="1" lang="ja-JP" altLang="en-US" dirty="0"/>
          </a:p>
        </p:txBody>
      </p:sp>
    </p:spTree>
    <p:extLst>
      <p:ext uri="{BB962C8B-B14F-4D97-AF65-F5344CB8AC3E}">
        <p14:creationId xmlns:p14="http://schemas.microsoft.com/office/powerpoint/2010/main" val="4081634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idx="4294967295"/>
          </p:nvPr>
        </p:nvSpPr>
        <p:spPr>
          <a:xfrm>
            <a:off x="827584" y="850702"/>
            <a:ext cx="1656184" cy="562074"/>
          </a:xfrm>
        </p:spPr>
        <p:txBody>
          <a:bodyPr/>
          <a:lstStyle/>
          <a:p>
            <a:pPr eaLnBrk="1" hangingPunct="1"/>
            <a:r>
              <a:rPr lang="ja-JP" altLang="en-US" sz="3000" b="1" dirty="0" smtClean="0"/>
              <a:t>（</a:t>
            </a:r>
            <a:r>
              <a:rPr lang="en-US" altLang="ja-JP" sz="3000" b="1" dirty="0" smtClean="0"/>
              <a:t>1</a:t>
            </a:r>
            <a:r>
              <a:rPr lang="ja-JP" altLang="en-US" sz="3000" b="1" dirty="0" smtClean="0"/>
              <a:t>）</a:t>
            </a:r>
            <a:r>
              <a:rPr lang="ja-JP" sz="3000" b="1" dirty="0" smtClean="0"/>
              <a:t>動機</a:t>
            </a:r>
            <a:endParaRPr lang="ja-JP" sz="3000" b="1" dirty="0"/>
          </a:p>
        </p:txBody>
      </p:sp>
      <p:sp>
        <p:nvSpPr>
          <p:cNvPr id="4099" name="コンテンツ プレースホルダ 2"/>
          <p:cNvSpPr>
            <a:spLocks noGrp="1"/>
          </p:cNvSpPr>
          <p:nvPr>
            <p:ph idx="4294967295"/>
          </p:nvPr>
        </p:nvSpPr>
        <p:spPr>
          <a:xfrm>
            <a:off x="0" y="692696"/>
            <a:ext cx="8784976" cy="3096344"/>
          </a:xfrm>
        </p:spPr>
        <p:txBody>
          <a:bodyPr/>
          <a:lstStyle/>
          <a:p>
            <a:pPr algn="ctr" eaLnBrk="1" hangingPunct="1">
              <a:buFont typeface="Arial" pitchFamily="34" charset="0"/>
              <a:buNone/>
            </a:pPr>
            <a:endParaRPr lang="en-US" dirty="0"/>
          </a:p>
          <a:p>
            <a:pPr algn="ctr" eaLnBrk="1" hangingPunct="1">
              <a:buFont typeface="Arial" pitchFamily="34" charset="0"/>
              <a:buNone/>
            </a:pPr>
            <a:r>
              <a:rPr lang="ja-JP" altLang="en-US" sz="2600" dirty="0">
                <a:solidFill>
                  <a:srgbClr val="FF0066"/>
                </a:solidFill>
              </a:rPr>
              <a:t>ブラックホール誕生の</a:t>
            </a:r>
            <a:r>
              <a:rPr lang="ja-JP" altLang="en-US" sz="2600" dirty="0" smtClean="0">
                <a:solidFill>
                  <a:srgbClr val="FF0066"/>
                </a:solidFill>
              </a:rPr>
              <a:t>手がかり</a:t>
            </a:r>
            <a:r>
              <a:rPr lang="ja-JP" altLang="en-US" sz="2600" dirty="0" smtClean="0"/>
              <a:t>の発見。</a:t>
            </a:r>
            <a:endParaRPr lang="en-US" altLang="ja-JP" sz="2600" dirty="0" smtClean="0"/>
          </a:p>
          <a:p>
            <a:pPr algn="ctr" eaLnBrk="1" hangingPunct="1">
              <a:buFont typeface="Arial" pitchFamily="34" charset="0"/>
              <a:buNone/>
            </a:pPr>
            <a:r>
              <a:rPr lang="ja-JP" altLang="en-US" sz="2600" dirty="0"/>
              <a:t>↓</a:t>
            </a:r>
            <a:endParaRPr lang="en-US" sz="2600" dirty="0"/>
          </a:p>
          <a:p>
            <a:pPr algn="ctr" eaLnBrk="1" hangingPunct="1">
              <a:buFont typeface="Arial" pitchFamily="34" charset="0"/>
              <a:buNone/>
            </a:pPr>
            <a:r>
              <a:rPr lang="ja-JP" altLang="en-US" sz="2600" dirty="0" smtClean="0"/>
              <a:t>　　　</a:t>
            </a:r>
            <a:r>
              <a:rPr lang="ja-JP" altLang="en-US" sz="2600" dirty="0" smtClean="0">
                <a:solidFill>
                  <a:srgbClr val="FF0066"/>
                </a:solidFill>
              </a:rPr>
              <a:t>重力</a:t>
            </a:r>
            <a:r>
              <a:rPr lang="ja-JP" altLang="en-US" sz="2600" dirty="0">
                <a:solidFill>
                  <a:srgbClr val="FF0066"/>
                </a:solidFill>
              </a:rPr>
              <a:t>崩壊型</a:t>
            </a:r>
            <a:r>
              <a:rPr lang="ja-JP" altLang="en-US" sz="2600" dirty="0" smtClean="0">
                <a:solidFill>
                  <a:srgbClr val="FF0066"/>
                </a:solidFill>
              </a:rPr>
              <a:t>超新星（</a:t>
            </a:r>
            <a:r>
              <a:rPr lang="en-US" altLang="ja-JP" sz="2600" dirty="0" smtClean="0">
                <a:solidFill>
                  <a:srgbClr val="FF0066"/>
                </a:solidFill>
              </a:rPr>
              <a:t>Ⅱ</a:t>
            </a:r>
            <a:r>
              <a:rPr lang="ja-JP" altLang="en-US" sz="2600" dirty="0" smtClean="0">
                <a:solidFill>
                  <a:srgbClr val="FF0066"/>
                </a:solidFill>
              </a:rPr>
              <a:t>型）</a:t>
            </a:r>
            <a:r>
              <a:rPr lang="ja-JP" altLang="en-US" sz="2600" dirty="0" smtClean="0"/>
              <a:t>を調べる。</a:t>
            </a:r>
            <a:endParaRPr lang="en-US" altLang="ja-JP" sz="2600" dirty="0"/>
          </a:p>
          <a:p>
            <a:pPr algn="ctr" eaLnBrk="1" hangingPunct="1">
              <a:buFont typeface="Arial" pitchFamily="34" charset="0"/>
              <a:buNone/>
            </a:pPr>
            <a:r>
              <a:rPr lang="ja-JP" altLang="en-US" sz="2600" dirty="0" smtClean="0"/>
              <a:t>↓</a:t>
            </a:r>
            <a:endParaRPr lang="en-US" sz="2600" dirty="0"/>
          </a:p>
          <a:p>
            <a:pPr eaLnBrk="1" hangingPunct="1">
              <a:buFont typeface="Arial" pitchFamily="34" charset="0"/>
              <a:buNone/>
            </a:pPr>
            <a:r>
              <a:rPr lang="ja-JP" altLang="en-US" sz="2600" dirty="0" smtClean="0"/>
              <a:t>            ・ 同じ</a:t>
            </a:r>
            <a:r>
              <a:rPr lang="ja-JP" altLang="en-US" sz="2600" dirty="0"/>
              <a:t>型の超新星の元素</a:t>
            </a:r>
            <a:r>
              <a:rPr lang="ja-JP" altLang="en-US" sz="2600" dirty="0" smtClean="0"/>
              <a:t>合成、膨張</a:t>
            </a:r>
            <a:r>
              <a:rPr lang="ja-JP" altLang="en-US" sz="2600" dirty="0"/>
              <a:t>速度を</a:t>
            </a:r>
            <a:r>
              <a:rPr lang="ja-JP" altLang="en-US" sz="2600" dirty="0" smtClean="0"/>
              <a:t>調べる。</a:t>
            </a:r>
            <a:endParaRPr lang="en-US" altLang="ja-JP" sz="2600" dirty="0" smtClean="0"/>
          </a:p>
          <a:p>
            <a:pPr eaLnBrk="1" hangingPunct="1">
              <a:buFont typeface="Arial" pitchFamily="34" charset="0"/>
              <a:buNone/>
            </a:pPr>
            <a:r>
              <a:rPr lang="ja-JP" altLang="en-US" sz="2600" dirty="0" smtClean="0"/>
              <a:t>            ・ 共通点</a:t>
            </a:r>
            <a:r>
              <a:rPr lang="ja-JP" altLang="en-US" sz="2600" dirty="0"/>
              <a:t>・相違点を見つけ、爆発起源を知るため。</a:t>
            </a:r>
            <a:endParaRPr lang="en-US" sz="2600" dirty="0"/>
          </a:p>
        </p:txBody>
      </p:sp>
      <p:sp>
        <p:nvSpPr>
          <p:cNvPr id="4" name="コンテンツ プレースホルダ 2"/>
          <p:cNvSpPr txBox="1">
            <a:spLocks/>
          </p:cNvSpPr>
          <p:nvPr/>
        </p:nvSpPr>
        <p:spPr bwMode="auto">
          <a:xfrm>
            <a:off x="394841" y="4840561"/>
            <a:ext cx="8713663" cy="190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a:lstStyle>
          <a:p>
            <a:pPr eaLnBrk="1" hangingPunct="1">
              <a:buFont typeface="Arial" pitchFamily="34" charset="0"/>
              <a:buNone/>
            </a:pPr>
            <a:r>
              <a:rPr lang="ja-JP" altLang="en-US" sz="2600" dirty="0" smtClean="0"/>
              <a:t>・ 大質量の恒星が一生を終えるときの大規模な爆発現象。</a:t>
            </a:r>
            <a:endParaRPr lang="en-US" sz="2600" dirty="0" smtClean="0"/>
          </a:p>
          <a:p>
            <a:pPr eaLnBrk="1" hangingPunct="1">
              <a:buFont typeface="Arial" pitchFamily="34" charset="0"/>
              <a:buNone/>
            </a:pPr>
            <a:r>
              <a:rPr lang="ja-JP" altLang="en-US" sz="2600" dirty="0" smtClean="0"/>
              <a:t>・ 白色矮星に連星のガスが流れ込み、ある一定の質量に達すると核融合反応が起こり、爆発。</a:t>
            </a:r>
            <a:endParaRPr lang="en-US" sz="2600" dirty="0"/>
          </a:p>
        </p:txBody>
      </p:sp>
      <p:sp>
        <p:nvSpPr>
          <p:cNvPr id="5" name="タイトル 1"/>
          <p:cNvSpPr txBox="1">
            <a:spLocks/>
          </p:cNvSpPr>
          <p:nvPr/>
        </p:nvSpPr>
        <p:spPr bwMode="auto">
          <a:xfrm>
            <a:off x="683568" y="4307086"/>
            <a:ext cx="3106688" cy="63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9pPr>
          </a:lstStyle>
          <a:p>
            <a:pPr eaLnBrk="1" hangingPunct="1"/>
            <a:r>
              <a:rPr lang="ja-JP" altLang="en-US" sz="3000" b="1" dirty="0" smtClean="0"/>
              <a:t>（</a:t>
            </a:r>
            <a:r>
              <a:rPr lang="en-US" altLang="ja-JP" sz="3000" b="1" dirty="0" smtClean="0"/>
              <a:t>2</a:t>
            </a:r>
            <a:r>
              <a:rPr lang="ja-JP" altLang="en-US" sz="3000" b="1" dirty="0" smtClean="0"/>
              <a:t>）</a:t>
            </a:r>
            <a:r>
              <a:rPr lang="ja-JP" sz="3000" b="1" dirty="0" smtClean="0"/>
              <a:t>超新星とは</a:t>
            </a:r>
            <a:endParaRPr lang="ja-JP" sz="3000" b="1" dirty="0"/>
          </a:p>
        </p:txBody>
      </p:sp>
      <p:sp>
        <p:nvSpPr>
          <p:cNvPr id="2" name="テキスト ボックス 1"/>
          <p:cNvSpPr txBox="1"/>
          <p:nvPr/>
        </p:nvSpPr>
        <p:spPr>
          <a:xfrm>
            <a:off x="323528" y="380564"/>
            <a:ext cx="2315057" cy="600164"/>
          </a:xfrm>
          <a:prstGeom prst="rect">
            <a:avLst/>
          </a:prstGeom>
          <a:noFill/>
        </p:spPr>
        <p:txBody>
          <a:bodyPr wrap="none" rtlCol="0">
            <a:spAutoFit/>
          </a:bodyPr>
          <a:lstStyle/>
          <a:p>
            <a:r>
              <a:rPr kumimoji="1" lang="ja-JP" altLang="en-US" sz="3300" b="1" dirty="0" smtClean="0"/>
              <a:t>１．はじめに</a:t>
            </a:r>
            <a:endParaRPr kumimoji="1" lang="ja-JP" altLang="en-US" sz="33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idx="4294967295"/>
          </p:nvPr>
        </p:nvSpPr>
        <p:spPr>
          <a:xfrm>
            <a:off x="673100" y="476672"/>
            <a:ext cx="3898900" cy="490066"/>
          </a:xfrm>
        </p:spPr>
        <p:txBody>
          <a:bodyPr/>
          <a:lstStyle/>
          <a:p>
            <a:pPr eaLnBrk="1" hangingPunct="1"/>
            <a:r>
              <a:rPr lang="ja-JP" altLang="en-US" sz="3000" b="1" dirty="0" smtClean="0"/>
              <a:t>（</a:t>
            </a:r>
            <a:r>
              <a:rPr lang="en-US" altLang="ja-JP" sz="3000" b="1" dirty="0" smtClean="0"/>
              <a:t>3</a:t>
            </a:r>
            <a:r>
              <a:rPr lang="ja-JP" altLang="en-US" sz="3000" b="1" dirty="0" smtClean="0"/>
              <a:t>）</a:t>
            </a:r>
            <a:r>
              <a:rPr lang="ja-JP" sz="3000" b="1" dirty="0" smtClean="0"/>
              <a:t>重力</a:t>
            </a:r>
            <a:r>
              <a:rPr lang="ja-JP" sz="3000" b="1" dirty="0"/>
              <a:t>崩壊型超新星</a:t>
            </a:r>
          </a:p>
        </p:txBody>
      </p:sp>
      <p:grpSp>
        <p:nvGrpSpPr>
          <p:cNvPr id="2" name="グループ化 1"/>
          <p:cNvGrpSpPr/>
          <p:nvPr/>
        </p:nvGrpSpPr>
        <p:grpSpPr>
          <a:xfrm>
            <a:off x="300385" y="1628800"/>
            <a:ext cx="8808119" cy="5184304"/>
            <a:chOff x="179388" y="2060848"/>
            <a:chExt cx="9097962" cy="5022577"/>
          </a:xfrm>
        </p:grpSpPr>
        <p:grpSp>
          <p:nvGrpSpPr>
            <p:cNvPr id="11268" name="Group 4"/>
            <p:cNvGrpSpPr>
              <a:grpSpLocks/>
            </p:cNvGrpSpPr>
            <p:nvPr/>
          </p:nvGrpSpPr>
          <p:grpSpPr bwMode="auto">
            <a:xfrm>
              <a:off x="179388" y="2060848"/>
              <a:ext cx="3097212" cy="2808015"/>
              <a:chOff x="0" y="-239576"/>
              <a:chExt cx="3168355" cy="3119894"/>
            </a:xfrm>
          </p:grpSpPr>
          <p:sp>
            <p:nvSpPr>
              <p:cNvPr id="11269" name="雲 16"/>
              <p:cNvSpPr>
                <a:spLocks/>
              </p:cNvSpPr>
              <p:nvPr/>
            </p:nvSpPr>
            <p:spPr bwMode="auto">
              <a:xfrm>
                <a:off x="0" y="-239576"/>
                <a:ext cx="3168355" cy="3119894"/>
              </a:xfrm>
              <a:custGeom>
                <a:avLst/>
                <a:gdLst>
                  <a:gd name="T0" fmla="*/ 3899 w 43200"/>
                  <a:gd name="T1" fmla="*/ 14370 h 43200"/>
                  <a:gd name="T2" fmla="*/ 10591 w 43200"/>
                  <a:gd name="T3" fmla="*/ 3941 h 43200"/>
                  <a:gd name="T4" fmla="*/ 14005 w 43200"/>
                  <a:gd name="T5" fmla="*/ 5202 h 43200"/>
                  <a:gd name="T6" fmla="*/ 22456 w 43200"/>
                  <a:gd name="T7" fmla="*/ 3431 h 43200"/>
                  <a:gd name="T8" fmla="*/ 26362 w 43200"/>
                  <a:gd name="T9" fmla="*/ 141 h 43200"/>
                  <a:gd name="T10" fmla="*/ 29832 w 43200"/>
                  <a:gd name="T11" fmla="*/ 2480 h 43200"/>
                  <a:gd name="T12" fmla="*/ 38318 w 43200"/>
                  <a:gd name="T13" fmla="*/ 5575 h 43200"/>
                  <a:gd name="T14" fmla="*/ 42250 w 43200"/>
                  <a:gd name="T15" fmla="*/ 12594 h 43200"/>
                  <a:gd name="T16" fmla="*/ 41818 w 43200"/>
                  <a:gd name="T17" fmla="*/ 15459 h 43200"/>
                  <a:gd name="T18" fmla="*/ 37404 w 43200"/>
                  <a:gd name="T19" fmla="*/ 30203 h 43200"/>
                  <a:gd name="T20" fmla="*/ 31619 w 43200"/>
                  <a:gd name="T21" fmla="*/ 38007 h 43200"/>
                  <a:gd name="T22" fmla="*/ 28556 w 43200"/>
                  <a:gd name="T23" fmla="*/ 36813 h 43200"/>
                  <a:gd name="T24" fmla="*/ 16480 w 43200"/>
                  <a:gd name="T25" fmla="*/ 39263 h 43200"/>
                  <a:gd name="T26" fmla="*/ 12503 w 43200"/>
                  <a:gd name="T27" fmla="*/ 40771 h 43200"/>
                  <a:gd name="T28" fmla="*/ 5803 w 43200"/>
                  <a:gd name="T29" fmla="*/ 35469 h 43200"/>
                  <a:gd name="T30" fmla="*/ 936 w 43200"/>
                  <a:gd name="T31" fmla="*/ 29592 h 43200"/>
                  <a:gd name="T32" fmla="*/ 2113 w 43200"/>
                  <a:gd name="T33" fmla="*/ 25547 h 43200"/>
                  <a:gd name="T34" fmla="*/ 3863 w 43200"/>
                  <a:gd name="T35" fmla="*/ 14504 h 43200"/>
                  <a:gd name="T36" fmla="*/ 4693 w 43200"/>
                  <a:gd name="T37" fmla="*/ 26177 h 43200"/>
                  <a:gd name="T38" fmla="*/ 2160 w 43200"/>
                  <a:gd name="T39" fmla="*/ 25379 h 43200"/>
                  <a:gd name="T40" fmla="*/ 6927 w 43200"/>
                  <a:gd name="T41" fmla="*/ 34898 h 43200"/>
                  <a:gd name="T42" fmla="*/ 16478 w 43200"/>
                  <a:gd name="T43" fmla="*/ 39090 h 43200"/>
                  <a:gd name="T44" fmla="*/ 15809 w 43200"/>
                  <a:gd name="T45" fmla="*/ 37350 h 43200"/>
                  <a:gd name="T46" fmla="*/ 28826 w 43200"/>
                  <a:gd name="T47" fmla="*/ 34750 h 43200"/>
                  <a:gd name="T48" fmla="*/ 34129 w 43200"/>
                  <a:gd name="T49" fmla="*/ 22954 h 43200"/>
                  <a:gd name="T50" fmla="*/ 37381 w 43200"/>
                  <a:gd name="T51" fmla="*/ 30027 h 43200"/>
                  <a:gd name="T52" fmla="*/ 41798 w 43200"/>
                  <a:gd name="T53" fmla="*/ 15354 h 43200"/>
                  <a:gd name="T54" fmla="*/ 40350 w 43200"/>
                  <a:gd name="T55" fmla="*/ 18030 h 43200"/>
                  <a:gd name="T56" fmla="*/ 38324 w 43200"/>
                  <a:gd name="T57" fmla="*/ 5425 h 43200"/>
                  <a:gd name="T58" fmla="*/ 38400 w 43200"/>
                  <a:gd name="T59" fmla="*/ 6690 h 43200"/>
                  <a:gd name="T60" fmla="*/ 29078 w 43200"/>
                  <a:gd name="T61" fmla="*/ 3952 h 43200"/>
                  <a:gd name="T62" fmla="*/ 22141 w 43200"/>
                  <a:gd name="T63" fmla="*/ 4720 h 43200"/>
                  <a:gd name="T64" fmla="*/ 22500 w 43200"/>
                  <a:gd name="T65" fmla="*/ 3330 h 43200"/>
                  <a:gd name="T66" fmla="*/ 14000 w 43200"/>
                  <a:gd name="T67" fmla="*/ 5191 h 43200"/>
                  <a:gd name="T68" fmla="*/ 4127 w 43200"/>
                  <a:gd name="T69" fmla="*/ 15789 h 43200"/>
                  <a:gd name="T70" fmla="*/ 3900 w 43200"/>
                  <a:gd name="T71" fmla="*/ 14369 h 432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5954 w 43200"/>
                  <a:gd name="T109" fmla="*/ 6524 h 43200"/>
                  <a:gd name="T110" fmla="*/ 34174 w 43200"/>
                  <a:gd name="T111" fmla="*/ 34674 h 432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200" h="43200">
                    <a:moveTo>
                      <a:pt x="3900" y="14370"/>
                    </a:moveTo>
                    <a:lnTo>
                      <a:pt x="3899" y="14370"/>
                    </a:lnTo>
                    <a:cubicBezTo>
                      <a:pt x="3858" y="13959"/>
                      <a:pt x="3838" y="13545"/>
                      <a:pt x="3838" y="13131"/>
                    </a:cubicBezTo>
                    <a:cubicBezTo>
                      <a:pt x="3838" y="8055"/>
                      <a:pt x="6861" y="3941"/>
                      <a:pt x="10591" y="3941"/>
                    </a:cubicBezTo>
                    <a:cubicBezTo>
                      <a:pt x="11791" y="3940"/>
                      <a:pt x="12969" y="4376"/>
                      <a:pt x="14005" y="5201"/>
                    </a:cubicBezTo>
                    <a:lnTo>
                      <a:pt x="14005" y="5202"/>
                    </a:lnTo>
                    <a:cubicBezTo>
                      <a:pt x="14930" y="2828"/>
                      <a:pt x="16742" y="1343"/>
                      <a:pt x="18715" y="1344"/>
                    </a:cubicBezTo>
                    <a:cubicBezTo>
                      <a:pt x="20114" y="1344"/>
                      <a:pt x="21458" y="2093"/>
                      <a:pt x="22456" y="3431"/>
                    </a:cubicBezTo>
                    <a:lnTo>
                      <a:pt x="22456" y="3432"/>
                    </a:lnTo>
                    <a:cubicBezTo>
                      <a:pt x="23194" y="1415"/>
                      <a:pt x="24707" y="140"/>
                      <a:pt x="26362" y="141"/>
                    </a:cubicBezTo>
                    <a:cubicBezTo>
                      <a:pt x="27723" y="141"/>
                      <a:pt x="29007" y="1006"/>
                      <a:pt x="29832" y="2481"/>
                    </a:cubicBezTo>
                    <a:lnTo>
                      <a:pt x="29832" y="2480"/>
                    </a:lnTo>
                    <a:cubicBezTo>
                      <a:pt x="30755" y="1002"/>
                      <a:pt x="32110" y="149"/>
                      <a:pt x="33538" y="150"/>
                    </a:cubicBezTo>
                    <a:cubicBezTo>
                      <a:pt x="35888" y="150"/>
                      <a:pt x="37901" y="2435"/>
                      <a:pt x="38318" y="5575"/>
                    </a:cubicBezTo>
                    <a:lnTo>
                      <a:pt x="38317" y="5576"/>
                    </a:lnTo>
                    <a:cubicBezTo>
                      <a:pt x="40639" y="6438"/>
                      <a:pt x="42250" y="9313"/>
                      <a:pt x="42250" y="12594"/>
                    </a:cubicBezTo>
                    <a:cubicBezTo>
                      <a:pt x="42250" y="13579"/>
                      <a:pt x="42103" y="14554"/>
                      <a:pt x="41818" y="15460"/>
                    </a:cubicBezTo>
                    <a:lnTo>
                      <a:pt x="41818" y="15459"/>
                    </a:lnTo>
                    <a:cubicBezTo>
                      <a:pt x="42727" y="17070"/>
                      <a:pt x="43220" y="19044"/>
                      <a:pt x="43220" y="21076"/>
                    </a:cubicBezTo>
                    <a:cubicBezTo>
                      <a:pt x="43220" y="25663"/>
                      <a:pt x="40741" y="29553"/>
                      <a:pt x="37404" y="30203"/>
                    </a:cubicBezTo>
                    <a:lnTo>
                      <a:pt x="37403" y="30202"/>
                    </a:lnTo>
                    <a:cubicBezTo>
                      <a:pt x="37378" y="34523"/>
                      <a:pt x="34795" y="38006"/>
                      <a:pt x="31619" y="38007"/>
                    </a:cubicBezTo>
                    <a:cubicBezTo>
                      <a:pt x="30535" y="38007"/>
                      <a:pt x="29474" y="37593"/>
                      <a:pt x="28555" y="36813"/>
                    </a:cubicBezTo>
                    <a:lnTo>
                      <a:pt x="28556" y="36813"/>
                    </a:lnTo>
                    <a:cubicBezTo>
                      <a:pt x="27694" y="40699"/>
                      <a:pt x="25069" y="43357"/>
                      <a:pt x="22094" y="43358"/>
                    </a:cubicBezTo>
                    <a:cubicBezTo>
                      <a:pt x="19839" y="43358"/>
                      <a:pt x="17733" y="41821"/>
                      <a:pt x="16480" y="39263"/>
                    </a:cubicBezTo>
                    <a:lnTo>
                      <a:pt x="16480" y="39264"/>
                    </a:lnTo>
                    <a:cubicBezTo>
                      <a:pt x="15279" y="40250"/>
                      <a:pt x="13904" y="40770"/>
                      <a:pt x="12503" y="40771"/>
                    </a:cubicBezTo>
                    <a:cubicBezTo>
                      <a:pt x="9735" y="40771"/>
                      <a:pt x="7180" y="38748"/>
                      <a:pt x="5804" y="35469"/>
                    </a:cubicBezTo>
                    <a:lnTo>
                      <a:pt x="5803" y="35469"/>
                    </a:lnTo>
                    <a:cubicBezTo>
                      <a:pt x="5635" y="35496"/>
                      <a:pt x="5465" y="35509"/>
                      <a:pt x="5296" y="35510"/>
                    </a:cubicBezTo>
                    <a:cubicBezTo>
                      <a:pt x="2888" y="35510"/>
                      <a:pt x="936" y="32860"/>
                      <a:pt x="936" y="29592"/>
                    </a:cubicBezTo>
                    <a:cubicBezTo>
                      <a:pt x="935" y="28090"/>
                      <a:pt x="1356" y="26644"/>
                      <a:pt x="2112" y="25547"/>
                    </a:cubicBezTo>
                    <a:lnTo>
                      <a:pt x="2113" y="25547"/>
                    </a:lnTo>
                    <a:cubicBezTo>
                      <a:pt x="781" y="24481"/>
                      <a:pt x="-36" y="22528"/>
                      <a:pt x="-36" y="20418"/>
                    </a:cubicBezTo>
                    <a:cubicBezTo>
                      <a:pt x="-37" y="17370"/>
                      <a:pt x="1647" y="14817"/>
                      <a:pt x="3863" y="14504"/>
                    </a:cubicBezTo>
                    <a:close/>
                  </a:path>
                  <a:path w="43200" h="43200" fill="none">
                    <a:moveTo>
                      <a:pt x="4693" y="26177"/>
                    </a:moveTo>
                    <a:lnTo>
                      <a:pt x="4693" y="26177"/>
                    </a:lnTo>
                    <a:cubicBezTo>
                      <a:pt x="4580" y="26189"/>
                      <a:pt x="4468" y="26194"/>
                      <a:pt x="4356" y="26195"/>
                    </a:cubicBezTo>
                    <a:cubicBezTo>
                      <a:pt x="3584" y="26195"/>
                      <a:pt x="2826" y="25913"/>
                      <a:pt x="2160" y="25379"/>
                    </a:cubicBezTo>
                    <a:moveTo>
                      <a:pt x="6928" y="34899"/>
                    </a:moveTo>
                    <a:lnTo>
                      <a:pt x="6927" y="34898"/>
                    </a:lnTo>
                    <a:cubicBezTo>
                      <a:pt x="6572" y="35091"/>
                      <a:pt x="6200" y="35219"/>
                      <a:pt x="5820" y="35280"/>
                    </a:cubicBezTo>
                    <a:moveTo>
                      <a:pt x="16478" y="39090"/>
                    </a:moveTo>
                    <a:lnTo>
                      <a:pt x="16477" y="39090"/>
                    </a:lnTo>
                    <a:cubicBezTo>
                      <a:pt x="16210" y="38544"/>
                      <a:pt x="15986" y="37960"/>
                      <a:pt x="15809" y="37350"/>
                    </a:cubicBezTo>
                    <a:moveTo>
                      <a:pt x="28827" y="34751"/>
                    </a:moveTo>
                    <a:lnTo>
                      <a:pt x="28826" y="34750"/>
                    </a:lnTo>
                    <a:cubicBezTo>
                      <a:pt x="28787" y="35398"/>
                      <a:pt x="28698" y="36038"/>
                      <a:pt x="28560" y="36660"/>
                    </a:cubicBezTo>
                    <a:moveTo>
                      <a:pt x="34129" y="22954"/>
                    </a:moveTo>
                    <a:lnTo>
                      <a:pt x="34128" y="22954"/>
                    </a:lnTo>
                    <a:cubicBezTo>
                      <a:pt x="36118" y="24271"/>
                      <a:pt x="37381" y="27017"/>
                      <a:pt x="37381" y="30027"/>
                    </a:cubicBezTo>
                    <a:cubicBezTo>
                      <a:pt x="37381" y="30048"/>
                      <a:pt x="37380" y="30069"/>
                      <a:pt x="37380" y="30090"/>
                    </a:cubicBezTo>
                    <a:moveTo>
                      <a:pt x="41798" y="15354"/>
                    </a:moveTo>
                    <a:lnTo>
                      <a:pt x="41798" y="15354"/>
                    </a:lnTo>
                    <a:cubicBezTo>
                      <a:pt x="41473" y="16386"/>
                      <a:pt x="40978" y="17302"/>
                      <a:pt x="40350" y="18030"/>
                    </a:cubicBezTo>
                    <a:moveTo>
                      <a:pt x="38324" y="5426"/>
                    </a:moveTo>
                    <a:lnTo>
                      <a:pt x="38324" y="5425"/>
                    </a:lnTo>
                    <a:cubicBezTo>
                      <a:pt x="38375" y="5811"/>
                      <a:pt x="38401" y="6202"/>
                      <a:pt x="38401" y="6595"/>
                    </a:cubicBezTo>
                    <a:cubicBezTo>
                      <a:pt x="38401" y="6626"/>
                      <a:pt x="38400" y="6658"/>
                      <a:pt x="38400" y="6690"/>
                    </a:cubicBezTo>
                    <a:moveTo>
                      <a:pt x="29078" y="3952"/>
                    </a:moveTo>
                    <a:lnTo>
                      <a:pt x="29078" y="3952"/>
                    </a:lnTo>
                    <a:cubicBezTo>
                      <a:pt x="29266" y="3369"/>
                      <a:pt x="29516" y="2826"/>
                      <a:pt x="29820" y="2340"/>
                    </a:cubicBezTo>
                    <a:moveTo>
                      <a:pt x="22141" y="4720"/>
                    </a:moveTo>
                    <a:lnTo>
                      <a:pt x="22140" y="4719"/>
                    </a:lnTo>
                    <a:cubicBezTo>
                      <a:pt x="22217" y="4238"/>
                      <a:pt x="22338" y="3771"/>
                      <a:pt x="22500" y="3330"/>
                    </a:cubicBezTo>
                    <a:moveTo>
                      <a:pt x="14000" y="5192"/>
                    </a:moveTo>
                    <a:lnTo>
                      <a:pt x="14000" y="5191"/>
                    </a:lnTo>
                    <a:cubicBezTo>
                      <a:pt x="14471" y="5568"/>
                      <a:pt x="14908" y="6020"/>
                      <a:pt x="15299" y="6540"/>
                    </a:cubicBezTo>
                    <a:moveTo>
                      <a:pt x="4127" y="15789"/>
                    </a:moveTo>
                    <a:lnTo>
                      <a:pt x="4127" y="15788"/>
                    </a:lnTo>
                    <a:cubicBezTo>
                      <a:pt x="4024" y="15324"/>
                      <a:pt x="3948" y="14850"/>
                      <a:pt x="3900" y="14369"/>
                    </a:cubicBezTo>
                  </a:path>
                </a:pathLst>
              </a:custGeom>
              <a:solidFill>
                <a:srgbClr val="DCE6F2"/>
              </a:solidFill>
              <a:ln w="25400" cmpd="sng">
                <a:solidFill>
                  <a:schemeClr val="bg1"/>
                </a:solidFill>
                <a:miter lim="800000"/>
                <a:headEnd/>
                <a:tailEnd/>
              </a:ln>
            </p:spPr>
            <p:txBody>
              <a:bodyPr anchor="ctr"/>
              <a:lstStyle/>
              <a:p>
                <a:endParaRPr lang="ja-JP" altLang="en-US"/>
              </a:p>
            </p:txBody>
          </p:sp>
          <p:sp>
            <p:nvSpPr>
              <p:cNvPr id="11270" name="円/楕円 6"/>
              <p:cNvSpPr>
                <a:spLocks noChangeArrowheads="1"/>
              </p:cNvSpPr>
              <p:nvPr/>
            </p:nvSpPr>
            <p:spPr bwMode="auto">
              <a:xfrm>
                <a:off x="573259" y="160454"/>
                <a:ext cx="2016964" cy="2143096"/>
              </a:xfrm>
              <a:prstGeom prst="ellipse">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ja-JP" altLang="en-US">
                  <a:solidFill>
                    <a:srgbClr val="FFFFFF"/>
                  </a:solidFill>
                  <a:latin typeface="Calibri" pitchFamily="34" charset="0"/>
                </a:endParaRPr>
              </a:p>
            </p:txBody>
          </p:sp>
          <p:sp>
            <p:nvSpPr>
              <p:cNvPr id="11271" name="円/楕円 4"/>
              <p:cNvSpPr>
                <a:spLocks noChangeArrowheads="1"/>
              </p:cNvSpPr>
              <p:nvPr/>
            </p:nvSpPr>
            <p:spPr bwMode="auto">
              <a:xfrm>
                <a:off x="957733" y="560481"/>
                <a:ext cx="1224470" cy="1312904"/>
              </a:xfrm>
              <a:prstGeom prst="ellipse">
                <a:avLst/>
              </a:prstGeom>
              <a:solidFill>
                <a:srgbClr val="98480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r>
                  <a:rPr lang="en-US" dirty="0">
                    <a:solidFill>
                      <a:srgbClr val="FFFFFF"/>
                    </a:solidFill>
                    <a:latin typeface="Calibri" pitchFamily="34" charset="0"/>
                  </a:rPr>
                  <a:t>Fe</a:t>
                </a:r>
                <a:endParaRPr lang="ja-JP" altLang="en-US" dirty="0">
                  <a:solidFill>
                    <a:srgbClr val="FFFFFF"/>
                  </a:solidFill>
                  <a:latin typeface="Calibri" pitchFamily="34" charset="0"/>
                </a:endParaRPr>
              </a:p>
            </p:txBody>
          </p:sp>
          <p:sp>
            <p:nvSpPr>
              <p:cNvPr id="11272" name="テキスト ボックス 18"/>
              <p:cNvSpPr txBox="1">
                <a:spLocks noChangeArrowheads="1"/>
              </p:cNvSpPr>
              <p:nvPr/>
            </p:nvSpPr>
            <p:spPr bwMode="auto">
              <a:xfrm>
                <a:off x="515761" y="936104"/>
                <a:ext cx="644219" cy="423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dirty="0">
                    <a:solidFill>
                      <a:schemeClr val="bg1"/>
                    </a:solidFill>
                    <a:latin typeface="Calibri" pitchFamily="34" charset="0"/>
                  </a:rPr>
                  <a:t>Ｍｇ</a:t>
                </a:r>
              </a:p>
            </p:txBody>
          </p:sp>
          <p:sp>
            <p:nvSpPr>
              <p:cNvPr id="11273" name="テキスト ボックス 19"/>
              <p:cNvSpPr txBox="1">
                <a:spLocks noChangeArrowheads="1"/>
              </p:cNvSpPr>
              <p:nvPr/>
            </p:nvSpPr>
            <p:spPr bwMode="auto">
              <a:xfrm>
                <a:off x="864096" y="1728191"/>
                <a:ext cx="3561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a:solidFill>
                      <a:schemeClr val="bg1"/>
                    </a:solidFill>
                    <a:latin typeface="Calibri" pitchFamily="34" charset="0"/>
                  </a:rPr>
                  <a:t>Ｃ</a:t>
                </a:r>
                <a:endParaRPr lang="en-US">
                  <a:solidFill>
                    <a:schemeClr val="bg1"/>
                  </a:solidFill>
                  <a:latin typeface="Calibri" pitchFamily="34" charset="0"/>
                </a:endParaRPr>
              </a:p>
            </p:txBody>
          </p:sp>
          <p:sp>
            <p:nvSpPr>
              <p:cNvPr id="11274" name="テキスト ボックス 20"/>
              <p:cNvSpPr txBox="1">
                <a:spLocks noChangeArrowheads="1"/>
              </p:cNvSpPr>
              <p:nvPr/>
            </p:nvSpPr>
            <p:spPr bwMode="auto">
              <a:xfrm>
                <a:off x="1656185" y="1872207"/>
                <a:ext cx="3369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a:solidFill>
                      <a:schemeClr val="bg1"/>
                    </a:solidFill>
                    <a:latin typeface="Calibri" pitchFamily="34" charset="0"/>
                  </a:rPr>
                  <a:t>O</a:t>
                </a:r>
              </a:p>
            </p:txBody>
          </p:sp>
          <p:sp>
            <p:nvSpPr>
              <p:cNvPr id="11275" name="テキスト ボックス 22"/>
              <p:cNvSpPr txBox="1">
                <a:spLocks noChangeArrowheads="1"/>
              </p:cNvSpPr>
              <p:nvPr/>
            </p:nvSpPr>
            <p:spPr bwMode="auto">
              <a:xfrm>
                <a:off x="2088234" y="720080"/>
                <a:ext cx="4443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a:solidFill>
                      <a:schemeClr val="bg1"/>
                    </a:solidFill>
                    <a:latin typeface="Calibri" pitchFamily="34" charset="0"/>
                  </a:rPr>
                  <a:t>He</a:t>
                </a:r>
              </a:p>
            </p:txBody>
          </p:sp>
          <p:sp>
            <p:nvSpPr>
              <p:cNvPr id="11276" name="テキスト ボックス 23"/>
              <p:cNvSpPr txBox="1">
                <a:spLocks noChangeArrowheads="1"/>
              </p:cNvSpPr>
              <p:nvPr/>
            </p:nvSpPr>
            <p:spPr bwMode="auto">
              <a:xfrm>
                <a:off x="1440161" y="160453"/>
                <a:ext cx="449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dirty="0">
                    <a:solidFill>
                      <a:schemeClr val="bg1"/>
                    </a:solidFill>
                    <a:latin typeface="Calibri" pitchFamily="34" charset="0"/>
                  </a:rPr>
                  <a:t>Ne</a:t>
                </a:r>
              </a:p>
            </p:txBody>
          </p:sp>
          <p:sp>
            <p:nvSpPr>
              <p:cNvPr id="11277" name="テキスト ボックス 24"/>
              <p:cNvSpPr txBox="1">
                <a:spLocks noChangeArrowheads="1"/>
              </p:cNvSpPr>
              <p:nvPr/>
            </p:nvSpPr>
            <p:spPr bwMode="auto">
              <a:xfrm>
                <a:off x="2448274" y="288031"/>
                <a:ext cx="3289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a:latin typeface="Calibri" pitchFamily="34" charset="0"/>
                  </a:rPr>
                  <a:t>H</a:t>
                </a:r>
                <a:endParaRPr lang="ja-JP" altLang="en-US">
                  <a:latin typeface="Calibri" pitchFamily="34" charset="0"/>
                </a:endParaRPr>
              </a:p>
            </p:txBody>
          </p:sp>
          <p:sp>
            <p:nvSpPr>
              <p:cNvPr id="11278" name="テキスト ボックス 25"/>
              <p:cNvSpPr txBox="1">
                <a:spLocks noChangeArrowheads="1"/>
              </p:cNvSpPr>
              <p:nvPr/>
            </p:nvSpPr>
            <p:spPr bwMode="auto">
              <a:xfrm>
                <a:off x="360039" y="1944213"/>
                <a:ext cx="3289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a:latin typeface="Calibri" pitchFamily="34" charset="0"/>
                  </a:rPr>
                  <a:t>H</a:t>
                </a:r>
                <a:endParaRPr lang="ja-JP" altLang="en-US">
                  <a:latin typeface="Calibri" pitchFamily="34" charset="0"/>
                </a:endParaRPr>
              </a:p>
            </p:txBody>
          </p:sp>
          <p:sp>
            <p:nvSpPr>
              <p:cNvPr id="11279" name="テキスト ボックス 26"/>
              <p:cNvSpPr txBox="1">
                <a:spLocks noChangeArrowheads="1"/>
              </p:cNvSpPr>
              <p:nvPr/>
            </p:nvSpPr>
            <p:spPr bwMode="auto">
              <a:xfrm>
                <a:off x="1512169" y="2376262"/>
                <a:ext cx="3289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a:latin typeface="Calibri" pitchFamily="34" charset="0"/>
                  </a:rPr>
                  <a:t>H</a:t>
                </a:r>
                <a:endParaRPr lang="ja-JP" altLang="en-US">
                  <a:latin typeface="Calibri" pitchFamily="34" charset="0"/>
                </a:endParaRPr>
              </a:p>
            </p:txBody>
          </p:sp>
          <p:sp>
            <p:nvSpPr>
              <p:cNvPr id="11280" name="テキスト ボックス 27"/>
              <p:cNvSpPr txBox="1">
                <a:spLocks noChangeArrowheads="1"/>
              </p:cNvSpPr>
              <p:nvPr/>
            </p:nvSpPr>
            <p:spPr bwMode="auto">
              <a:xfrm>
                <a:off x="432047" y="432049"/>
                <a:ext cx="3289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a:latin typeface="Calibri" pitchFamily="34" charset="0"/>
                  </a:rPr>
                  <a:t>H</a:t>
                </a:r>
                <a:endParaRPr lang="ja-JP" altLang="en-US">
                  <a:latin typeface="Calibri" pitchFamily="34" charset="0"/>
                </a:endParaRPr>
              </a:p>
            </p:txBody>
          </p:sp>
        </p:grpSp>
        <p:sp>
          <p:nvSpPr>
            <p:cNvPr id="11281" name="右矢印 29"/>
            <p:cNvSpPr>
              <a:spLocks noChangeArrowheads="1"/>
            </p:cNvSpPr>
            <p:nvPr/>
          </p:nvSpPr>
          <p:spPr bwMode="auto">
            <a:xfrm>
              <a:off x="3563938" y="2924175"/>
              <a:ext cx="1079500" cy="1081088"/>
            </a:xfrm>
            <a:prstGeom prst="rightArrow">
              <a:avLst>
                <a:gd name="adj1" fmla="val 50000"/>
                <a:gd name="adj2" fmla="val 50000"/>
              </a:avLst>
            </a:prstGeom>
            <a:solidFill>
              <a:srgbClr val="E46C0A"/>
            </a:solidFill>
            <a:ln w="25400" cmpd="sng">
              <a:solidFill>
                <a:schemeClr val="bg1"/>
              </a:solidFill>
              <a:miter lim="800000"/>
              <a:headEnd/>
              <a:tailEnd/>
            </a:ln>
          </p:spPr>
          <p:txBody>
            <a:bodyPr anchor="ctr"/>
            <a:lstStyle/>
            <a:p>
              <a:pPr algn="ctr"/>
              <a:endParaRPr lang="ja-JP" altLang="en-US">
                <a:solidFill>
                  <a:srgbClr val="FFFFFF"/>
                </a:solidFill>
                <a:latin typeface="Calibri" pitchFamily="34" charset="0"/>
              </a:endParaRPr>
            </a:p>
          </p:txBody>
        </p:sp>
        <p:grpSp>
          <p:nvGrpSpPr>
            <p:cNvPr id="11282" name="Group 18"/>
            <p:cNvGrpSpPr>
              <a:grpSpLocks/>
            </p:cNvGrpSpPr>
            <p:nvPr/>
          </p:nvGrpSpPr>
          <p:grpSpPr bwMode="auto">
            <a:xfrm>
              <a:off x="4787900" y="2701919"/>
              <a:ext cx="1368425" cy="1374781"/>
              <a:chOff x="0" y="-222179"/>
              <a:chExt cx="1368152" cy="1374307"/>
            </a:xfrm>
          </p:grpSpPr>
          <p:sp>
            <p:nvSpPr>
              <p:cNvPr id="11283" name="円/楕円 32"/>
              <p:cNvSpPr>
                <a:spLocks noChangeArrowheads="1"/>
              </p:cNvSpPr>
              <p:nvPr/>
            </p:nvSpPr>
            <p:spPr bwMode="auto">
              <a:xfrm>
                <a:off x="0" y="-222179"/>
                <a:ext cx="1368152" cy="1374307"/>
              </a:xfrm>
              <a:prstGeom prst="ellipse">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ja-JP" altLang="en-US">
                  <a:latin typeface="Calibri" pitchFamily="34" charset="0"/>
                </a:endParaRPr>
              </a:p>
            </p:txBody>
          </p:sp>
          <p:sp>
            <p:nvSpPr>
              <p:cNvPr id="11284" name="円/楕円 33"/>
              <p:cNvSpPr>
                <a:spLocks noChangeArrowheads="1"/>
              </p:cNvSpPr>
              <p:nvPr/>
            </p:nvSpPr>
            <p:spPr bwMode="auto">
              <a:xfrm>
                <a:off x="431714" y="288950"/>
                <a:ext cx="504724" cy="431651"/>
              </a:xfrm>
              <a:prstGeom prst="ellipse">
                <a:avLst/>
              </a:prstGeom>
              <a:solidFill>
                <a:srgbClr val="98480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ja-JP" altLang="en-US" sz="1400">
                  <a:latin typeface="Calibri" pitchFamily="34" charset="0"/>
                </a:endParaRPr>
              </a:p>
            </p:txBody>
          </p:sp>
          <p:cxnSp>
            <p:nvCxnSpPr>
              <p:cNvPr id="11285" name="直線矢印コネクタ 45"/>
              <p:cNvCxnSpPr>
                <a:cxnSpLocks noChangeShapeType="1"/>
                <a:stCxn id="11283" idx="7"/>
                <a:endCxn id="11284" idx="7"/>
              </p:cNvCxnSpPr>
              <p:nvPr/>
            </p:nvCxnSpPr>
            <p:spPr bwMode="auto">
              <a:xfrm flipH="1">
                <a:off x="862523" y="-20916"/>
                <a:ext cx="305268" cy="373080"/>
              </a:xfrm>
              <a:prstGeom prst="straightConnector1">
                <a:avLst/>
              </a:prstGeom>
              <a:noFill/>
              <a:ln w="25400" cmpd="sng">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1286" name="直線矢印コネクタ 47"/>
              <p:cNvCxnSpPr>
                <a:cxnSpLocks noChangeShapeType="1"/>
                <a:stCxn id="11283" idx="3"/>
                <a:endCxn id="11284" idx="3"/>
              </p:cNvCxnSpPr>
              <p:nvPr/>
            </p:nvCxnSpPr>
            <p:spPr bwMode="auto">
              <a:xfrm flipV="1">
                <a:off x="200361" y="657387"/>
                <a:ext cx="305268" cy="293479"/>
              </a:xfrm>
              <a:prstGeom prst="straightConnector1">
                <a:avLst/>
              </a:prstGeom>
              <a:noFill/>
              <a:ln w="25400" cmpd="sng">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1287" name="直線矢印コネクタ 48"/>
              <p:cNvCxnSpPr>
                <a:cxnSpLocks noChangeShapeType="1"/>
                <a:stCxn id="11283" idx="1"/>
                <a:endCxn id="11284" idx="1"/>
              </p:cNvCxnSpPr>
              <p:nvPr/>
            </p:nvCxnSpPr>
            <p:spPr bwMode="auto">
              <a:xfrm>
                <a:off x="200361" y="-20916"/>
                <a:ext cx="305268" cy="373080"/>
              </a:xfrm>
              <a:prstGeom prst="straightConnector1">
                <a:avLst/>
              </a:prstGeom>
              <a:noFill/>
              <a:ln w="25400" cmpd="sng">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1288" name="直線矢印コネクタ 49"/>
              <p:cNvCxnSpPr>
                <a:cxnSpLocks noChangeShapeType="1"/>
                <a:stCxn id="11283" idx="5"/>
                <a:endCxn id="11284" idx="5"/>
              </p:cNvCxnSpPr>
              <p:nvPr/>
            </p:nvCxnSpPr>
            <p:spPr bwMode="auto">
              <a:xfrm flipH="1" flipV="1">
                <a:off x="862523" y="657387"/>
                <a:ext cx="305268" cy="293479"/>
              </a:xfrm>
              <a:prstGeom prst="straightConnector1">
                <a:avLst/>
              </a:prstGeom>
              <a:noFill/>
              <a:ln w="25400" cmpd="sng">
                <a:solidFill>
                  <a:srgbClr val="FF0000"/>
                </a:solidFill>
                <a:round/>
                <a:headEnd/>
                <a:tailEnd type="arrow" w="med" len="med"/>
              </a:ln>
              <a:extLst>
                <a:ext uri="{909E8E84-426E-40DD-AFC4-6F175D3DCCD1}">
                  <a14:hiddenFill xmlns:a14="http://schemas.microsoft.com/office/drawing/2010/main">
                    <a:noFill/>
                  </a14:hiddenFill>
                </a:ext>
              </a:extLst>
            </p:spPr>
          </p:cxnSp>
        </p:grpSp>
        <p:sp>
          <p:nvSpPr>
            <p:cNvPr id="11289" name="右矢印 92"/>
            <p:cNvSpPr>
              <a:spLocks noChangeArrowheads="1"/>
            </p:cNvSpPr>
            <p:nvPr/>
          </p:nvSpPr>
          <p:spPr bwMode="auto">
            <a:xfrm rot="7598805">
              <a:off x="4120356" y="4058444"/>
              <a:ext cx="1081088" cy="1079500"/>
            </a:xfrm>
            <a:prstGeom prst="rightArrow">
              <a:avLst>
                <a:gd name="adj1" fmla="val 50000"/>
                <a:gd name="adj2" fmla="val 49999"/>
              </a:avLst>
            </a:prstGeom>
            <a:solidFill>
              <a:srgbClr val="E46C0A"/>
            </a:solidFill>
            <a:ln w="25400" cmpd="sng">
              <a:solidFill>
                <a:schemeClr val="bg1"/>
              </a:solidFill>
              <a:miter lim="800000"/>
              <a:headEnd/>
              <a:tailEnd/>
            </a:ln>
          </p:spPr>
          <p:txBody>
            <a:bodyPr anchor="ctr"/>
            <a:lstStyle/>
            <a:p>
              <a:pPr algn="ctr"/>
              <a:endParaRPr lang="ja-JP" altLang="en-US">
                <a:solidFill>
                  <a:srgbClr val="FFFFFF"/>
                </a:solidFill>
                <a:latin typeface="Calibri" pitchFamily="34" charset="0"/>
              </a:endParaRPr>
            </a:p>
          </p:txBody>
        </p:sp>
        <p:grpSp>
          <p:nvGrpSpPr>
            <p:cNvPr id="11290" name="Group 26"/>
            <p:cNvGrpSpPr>
              <a:grpSpLocks/>
            </p:cNvGrpSpPr>
            <p:nvPr/>
          </p:nvGrpSpPr>
          <p:grpSpPr bwMode="auto">
            <a:xfrm>
              <a:off x="2124075" y="5229225"/>
              <a:ext cx="1943100" cy="1223963"/>
              <a:chOff x="0" y="0"/>
              <a:chExt cx="1944216" cy="1224136"/>
            </a:xfrm>
          </p:grpSpPr>
          <p:sp>
            <p:nvSpPr>
              <p:cNvPr id="11291" name="円/楕円 117"/>
              <p:cNvSpPr>
                <a:spLocks noChangeArrowheads="1"/>
              </p:cNvSpPr>
              <p:nvPr/>
            </p:nvSpPr>
            <p:spPr bwMode="auto">
              <a:xfrm>
                <a:off x="792618" y="360414"/>
                <a:ext cx="432048" cy="431861"/>
              </a:xfrm>
              <a:prstGeom prst="ellipse">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ja-JP" altLang="en-US">
                  <a:latin typeface="Calibri" pitchFamily="34" charset="0"/>
                </a:endParaRPr>
              </a:p>
            </p:txBody>
          </p:sp>
          <p:sp>
            <p:nvSpPr>
              <p:cNvPr id="11292" name="円/楕円 118"/>
              <p:cNvSpPr>
                <a:spLocks noChangeArrowheads="1"/>
              </p:cNvSpPr>
              <p:nvPr/>
            </p:nvSpPr>
            <p:spPr bwMode="auto">
              <a:xfrm>
                <a:off x="935575" y="503309"/>
                <a:ext cx="144545" cy="144482"/>
              </a:xfrm>
              <a:prstGeom prst="ellipse">
                <a:avLst/>
              </a:prstGeom>
              <a:solidFill>
                <a:srgbClr val="98480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ja-JP" altLang="en-US" sz="1400">
                  <a:latin typeface="Calibri" pitchFamily="34" charset="0"/>
                </a:endParaRPr>
              </a:p>
            </p:txBody>
          </p:sp>
          <p:sp>
            <p:nvSpPr>
              <p:cNvPr id="11293" name="下カーブ矢印 123"/>
              <p:cNvSpPr>
                <a:spLocks noChangeArrowheads="1"/>
              </p:cNvSpPr>
              <p:nvPr/>
            </p:nvSpPr>
            <p:spPr bwMode="auto">
              <a:xfrm>
                <a:off x="216024" y="0"/>
                <a:ext cx="792618" cy="360414"/>
              </a:xfrm>
              <a:prstGeom prst="curvedDownArrow">
                <a:avLst>
                  <a:gd name="adj1" fmla="val 24995"/>
                  <a:gd name="adj2" fmla="val 50001"/>
                  <a:gd name="adj3" fmla="val 25000"/>
                </a:avLst>
              </a:prstGeom>
              <a:solidFill>
                <a:srgbClr val="D99694"/>
              </a:solidFill>
              <a:ln w="25400" cmpd="sng">
                <a:solidFill>
                  <a:schemeClr val="bg1"/>
                </a:solidFill>
                <a:miter lim="800000"/>
                <a:headEnd/>
                <a:tailEnd/>
              </a:ln>
            </p:spPr>
            <p:txBody>
              <a:bodyPr anchor="ctr"/>
              <a:lstStyle/>
              <a:p>
                <a:pPr algn="ctr"/>
                <a:endParaRPr lang="ja-JP" altLang="en-US">
                  <a:latin typeface="Calibri" pitchFamily="34" charset="0"/>
                </a:endParaRPr>
              </a:p>
            </p:txBody>
          </p:sp>
          <p:sp>
            <p:nvSpPr>
              <p:cNvPr id="11294" name="下カーブ矢印 127"/>
              <p:cNvSpPr>
                <a:spLocks noChangeArrowheads="1"/>
              </p:cNvSpPr>
              <p:nvPr/>
            </p:nvSpPr>
            <p:spPr bwMode="auto">
              <a:xfrm rot="10800000">
                <a:off x="935575" y="792275"/>
                <a:ext cx="778322" cy="431861"/>
              </a:xfrm>
              <a:prstGeom prst="curvedDownArrow">
                <a:avLst>
                  <a:gd name="adj1" fmla="val 25006"/>
                  <a:gd name="adj2" fmla="val 50004"/>
                  <a:gd name="adj3" fmla="val 25000"/>
                </a:avLst>
              </a:prstGeom>
              <a:solidFill>
                <a:srgbClr val="D99694"/>
              </a:solidFill>
              <a:ln w="25400" cmpd="sng">
                <a:solidFill>
                  <a:schemeClr val="bg1"/>
                </a:solidFill>
                <a:miter lim="800000"/>
                <a:headEnd/>
                <a:tailEnd/>
              </a:ln>
            </p:spPr>
            <p:txBody>
              <a:bodyPr anchor="ctr"/>
              <a:lstStyle/>
              <a:p>
                <a:pPr algn="ctr"/>
                <a:endParaRPr lang="ja-JP" altLang="en-US">
                  <a:latin typeface="Calibri" pitchFamily="34" charset="0"/>
                </a:endParaRPr>
              </a:p>
            </p:txBody>
          </p:sp>
          <p:sp>
            <p:nvSpPr>
              <p:cNvPr id="11295" name="フローチャート : 結合子 128"/>
              <p:cNvSpPr>
                <a:spLocks noChangeArrowheads="1"/>
              </p:cNvSpPr>
              <p:nvPr/>
            </p:nvSpPr>
            <p:spPr bwMode="auto">
              <a:xfrm>
                <a:off x="1440690" y="287379"/>
                <a:ext cx="216024" cy="215931"/>
              </a:xfrm>
              <a:prstGeom prst="flowChartConnector">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ja-JP" altLang="en-US">
                  <a:solidFill>
                    <a:srgbClr val="FFFFFF"/>
                  </a:solidFill>
                  <a:latin typeface="Calibri" pitchFamily="34" charset="0"/>
                </a:endParaRPr>
              </a:p>
            </p:txBody>
          </p:sp>
          <p:sp>
            <p:nvSpPr>
              <p:cNvPr id="11296" name="フローチャート : 判断 129"/>
              <p:cNvSpPr>
                <a:spLocks noChangeArrowheads="1"/>
              </p:cNvSpPr>
              <p:nvPr/>
            </p:nvSpPr>
            <p:spPr bwMode="auto">
              <a:xfrm>
                <a:off x="1656714" y="431861"/>
                <a:ext cx="287502" cy="288966"/>
              </a:xfrm>
              <a:prstGeom prst="flowChartDecision">
                <a:avLst/>
              </a:prstGeom>
              <a:solidFill>
                <a:srgbClr val="FFC000"/>
              </a:solidFill>
              <a:ln w="25400" cmpd="sng">
                <a:solidFill>
                  <a:schemeClr val="bg1"/>
                </a:solidFill>
                <a:miter lim="800000"/>
                <a:headEnd/>
                <a:tailEnd/>
              </a:ln>
            </p:spPr>
            <p:txBody>
              <a:bodyPr anchor="ctr"/>
              <a:lstStyle/>
              <a:p>
                <a:pPr algn="ctr"/>
                <a:endParaRPr lang="ja-JP" altLang="en-US">
                  <a:solidFill>
                    <a:srgbClr val="FFFFFF"/>
                  </a:solidFill>
                  <a:latin typeface="Calibri" pitchFamily="34" charset="0"/>
                </a:endParaRPr>
              </a:p>
            </p:txBody>
          </p:sp>
          <p:sp>
            <p:nvSpPr>
              <p:cNvPr id="11297" name="フローチャート : 結合子 130"/>
              <p:cNvSpPr>
                <a:spLocks noChangeArrowheads="1"/>
              </p:cNvSpPr>
              <p:nvPr/>
            </p:nvSpPr>
            <p:spPr bwMode="auto">
              <a:xfrm>
                <a:off x="0" y="431861"/>
                <a:ext cx="216024" cy="215931"/>
              </a:xfrm>
              <a:prstGeom prst="flowChartConnector">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ja-JP" altLang="en-US">
                  <a:solidFill>
                    <a:srgbClr val="FFFFFF"/>
                  </a:solidFill>
                  <a:latin typeface="Calibri" pitchFamily="34" charset="0"/>
                </a:endParaRPr>
              </a:p>
            </p:txBody>
          </p:sp>
          <p:sp>
            <p:nvSpPr>
              <p:cNvPr id="11298" name="フローチャート : 判断 131"/>
              <p:cNvSpPr>
                <a:spLocks noChangeArrowheads="1"/>
              </p:cNvSpPr>
              <p:nvPr/>
            </p:nvSpPr>
            <p:spPr bwMode="auto">
              <a:xfrm>
                <a:off x="216024" y="647792"/>
                <a:ext cx="287503" cy="288966"/>
              </a:xfrm>
              <a:prstGeom prst="flowChartDecision">
                <a:avLst/>
              </a:prstGeom>
              <a:solidFill>
                <a:srgbClr val="FFC000"/>
              </a:solidFill>
              <a:ln w="25400" cmpd="sng">
                <a:solidFill>
                  <a:schemeClr val="bg1"/>
                </a:solidFill>
                <a:miter lim="800000"/>
                <a:headEnd/>
                <a:tailEnd/>
              </a:ln>
            </p:spPr>
            <p:txBody>
              <a:bodyPr anchor="ctr"/>
              <a:lstStyle/>
              <a:p>
                <a:pPr algn="ctr"/>
                <a:endParaRPr lang="ja-JP" altLang="en-US">
                  <a:solidFill>
                    <a:srgbClr val="FFFFFF"/>
                  </a:solidFill>
                  <a:latin typeface="Calibri" pitchFamily="34" charset="0"/>
                </a:endParaRPr>
              </a:p>
            </p:txBody>
          </p:sp>
        </p:grpSp>
        <p:sp>
          <p:nvSpPr>
            <p:cNvPr id="11299" name="右矢印 134"/>
            <p:cNvSpPr>
              <a:spLocks noChangeArrowheads="1"/>
            </p:cNvSpPr>
            <p:nvPr/>
          </p:nvSpPr>
          <p:spPr bwMode="auto">
            <a:xfrm>
              <a:off x="4356100" y="5445125"/>
              <a:ext cx="1079500" cy="1079500"/>
            </a:xfrm>
            <a:prstGeom prst="rightArrow">
              <a:avLst>
                <a:gd name="adj1" fmla="val 50000"/>
                <a:gd name="adj2" fmla="val 50000"/>
              </a:avLst>
            </a:prstGeom>
            <a:solidFill>
              <a:srgbClr val="E46C0A"/>
            </a:solidFill>
            <a:ln w="25400" cmpd="sng">
              <a:solidFill>
                <a:schemeClr val="bg1"/>
              </a:solidFill>
              <a:miter lim="800000"/>
              <a:headEnd/>
              <a:tailEnd/>
            </a:ln>
          </p:spPr>
          <p:txBody>
            <a:bodyPr anchor="ctr"/>
            <a:lstStyle/>
            <a:p>
              <a:pPr algn="ctr"/>
              <a:endParaRPr lang="ja-JP" altLang="en-US">
                <a:solidFill>
                  <a:srgbClr val="FFFFFF"/>
                </a:solidFill>
                <a:latin typeface="Calibri" pitchFamily="34" charset="0"/>
              </a:endParaRPr>
            </a:p>
          </p:txBody>
        </p:sp>
        <p:grpSp>
          <p:nvGrpSpPr>
            <p:cNvPr id="11300" name="Group 36"/>
            <p:cNvGrpSpPr>
              <a:grpSpLocks/>
            </p:cNvGrpSpPr>
            <p:nvPr/>
          </p:nvGrpSpPr>
          <p:grpSpPr bwMode="auto">
            <a:xfrm>
              <a:off x="5651500" y="3933825"/>
              <a:ext cx="2881313" cy="2735263"/>
              <a:chOff x="0" y="0"/>
              <a:chExt cx="2880320" cy="2736304"/>
            </a:xfrm>
          </p:grpSpPr>
          <p:sp>
            <p:nvSpPr>
              <p:cNvPr id="11301" name="円/楕円 136"/>
              <p:cNvSpPr>
                <a:spLocks noChangeArrowheads="1"/>
              </p:cNvSpPr>
              <p:nvPr/>
            </p:nvSpPr>
            <p:spPr bwMode="auto">
              <a:xfrm>
                <a:off x="0" y="0"/>
                <a:ext cx="2880320" cy="2736304"/>
              </a:xfrm>
              <a:prstGeom prst="ellipse">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ja-JP" altLang="en-US">
                  <a:latin typeface="Calibri" pitchFamily="34" charset="0"/>
                </a:endParaRPr>
              </a:p>
            </p:txBody>
          </p:sp>
          <p:sp>
            <p:nvSpPr>
              <p:cNvPr id="11302" name="円/楕円 137"/>
              <p:cNvSpPr>
                <a:spLocks noChangeArrowheads="1"/>
              </p:cNvSpPr>
              <p:nvPr/>
            </p:nvSpPr>
            <p:spPr bwMode="auto">
              <a:xfrm>
                <a:off x="936302" y="863929"/>
                <a:ext cx="1061672" cy="1025915"/>
              </a:xfrm>
              <a:prstGeom prst="ellipse">
                <a:avLst/>
              </a:prstGeom>
              <a:solidFill>
                <a:srgbClr val="98480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ja-JP" altLang="en-US" sz="1400">
                  <a:latin typeface="Calibri" pitchFamily="34" charset="0"/>
                </a:endParaRPr>
              </a:p>
            </p:txBody>
          </p:sp>
          <p:cxnSp>
            <p:nvCxnSpPr>
              <p:cNvPr id="11303" name="直線矢印コネクタ 138"/>
              <p:cNvCxnSpPr>
                <a:cxnSpLocks noChangeShapeType="1"/>
              </p:cNvCxnSpPr>
              <p:nvPr/>
            </p:nvCxnSpPr>
            <p:spPr bwMode="auto">
              <a:xfrm rot="5400000" flipH="1" flipV="1">
                <a:off x="1870003" y="417083"/>
                <a:ext cx="605068" cy="571303"/>
              </a:xfrm>
              <a:prstGeom prst="straightConnector1">
                <a:avLst/>
              </a:prstGeom>
              <a:noFill/>
              <a:ln w="25400" cmpd="sng">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1304" name="直線矢印コネクタ 139"/>
              <p:cNvCxnSpPr>
                <a:cxnSpLocks noChangeShapeType="1"/>
              </p:cNvCxnSpPr>
              <p:nvPr/>
            </p:nvCxnSpPr>
            <p:spPr bwMode="auto">
              <a:xfrm rot="16200000" flipH="1" flipV="1">
                <a:off x="476658" y="1676501"/>
                <a:ext cx="605068" cy="714129"/>
              </a:xfrm>
              <a:prstGeom prst="straightConnector1">
                <a:avLst/>
              </a:prstGeom>
              <a:noFill/>
              <a:ln w="25400" cmpd="sng">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1305" name="直線矢印コネクタ 140"/>
              <p:cNvCxnSpPr>
                <a:cxnSpLocks noChangeShapeType="1"/>
              </p:cNvCxnSpPr>
              <p:nvPr/>
            </p:nvCxnSpPr>
            <p:spPr bwMode="auto">
              <a:xfrm rot="5400000" flipH="1">
                <a:off x="476658" y="345669"/>
                <a:ext cx="605068" cy="714129"/>
              </a:xfrm>
              <a:prstGeom prst="straightConnector1">
                <a:avLst/>
              </a:prstGeom>
              <a:noFill/>
              <a:ln w="25400" cmpd="sng">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1306" name="直線矢印コネクタ 141"/>
              <p:cNvCxnSpPr>
                <a:cxnSpLocks noChangeShapeType="1"/>
              </p:cNvCxnSpPr>
              <p:nvPr/>
            </p:nvCxnSpPr>
            <p:spPr bwMode="auto">
              <a:xfrm rot="16200000" flipH="1">
                <a:off x="1870003" y="1747914"/>
                <a:ext cx="605068" cy="571303"/>
              </a:xfrm>
              <a:prstGeom prst="straightConnector1">
                <a:avLst/>
              </a:prstGeom>
              <a:noFill/>
              <a:ln w="25400" cmpd="sng">
                <a:solidFill>
                  <a:srgbClr val="FF0000"/>
                </a:solidFill>
                <a:round/>
                <a:headEnd/>
                <a:tailEnd type="arrow" w="med" len="med"/>
              </a:ln>
              <a:extLst>
                <a:ext uri="{909E8E84-426E-40DD-AFC4-6F175D3DCCD1}">
                  <a14:hiddenFill xmlns:a14="http://schemas.microsoft.com/office/drawing/2010/main">
                    <a:noFill/>
                  </a14:hiddenFill>
                </a:ext>
              </a:extLst>
            </p:spPr>
          </p:cxnSp>
        </p:grpSp>
        <p:pic>
          <p:nvPicPr>
            <p:cNvPr id="11307" name="正方形/長方形 15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025" y="4090988"/>
              <a:ext cx="3870325" cy="299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8" name="正方形/長方形 15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3313" y="3717925"/>
              <a:ext cx="4364037"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テキスト ボックス 2"/>
          <p:cNvSpPr txBox="1"/>
          <p:nvPr/>
        </p:nvSpPr>
        <p:spPr>
          <a:xfrm>
            <a:off x="4965282" y="476672"/>
            <a:ext cx="3999206" cy="1692771"/>
          </a:xfrm>
          <a:prstGeom prst="rect">
            <a:avLst/>
          </a:prstGeom>
          <a:noFill/>
        </p:spPr>
        <p:txBody>
          <a:bodyPr wrap="square" rtlCol="0">
            <a:spAutoFit/>
          </a:bodyPr>
          <a:lstStyle/>
          <a:p>
            <a:r>
              <a:rPr kumimoji="1" lang="ja-JP" altLang="en-US" sz="2600" dirty="0" smtClean="0">
                <a:latin typeface="+mn-ea"/>
                <a:ea typeface="+mn-ea"/>
              </a:rPr>
              <a:t>核融合反応によって</a:t>
            </a:r>
            <a:r>
              <a:rPr kumimoji="1" lang="en-US" altLang="ja-JP" sz="2600" dirty="0" smtClean="0">
                <a:latin typeface="+mn-ea"/>
                <a:ea typeface="+mn-ea"/>
              </a:rPr>
              <a:t>Fe</a:t>
            </a:r>
            <a:r>
              <a:rPr kumimoji="1" lang="ja-JP" altLang="en-US" sz="2600" dirty="0" err="1" smtClean="0">
                <a:latin typeface="+mn-ea"/>
                <a:ea typeface="+mn-ea"/>
              </a:rPr>
              <a:t>まで</a:t>
            </a:r>
            <a:r>
              <a:rPr kumimoji="1" lang="ja-JP" altLang="en-US" sz="2600" dirty="0" smtClean="0">
                <a:latin typeface="+mn-ea"/>
                <a:ea typeface="+mn-ea"/>
              </a:rPr>
              <a:t>生成されると、収縮されて重力崩壊が起き、爆発を起こす。</a:t>
            </a:r>
            <a:endParaRPr kumimoji="1" lang="en-US" altLang="ja-JP" sz="2600" dirty="0" smtClean="0">
              <a:latin typeface="+mn-ea"/>
              <a:ea typeface="+mn-ea"/>
            </a:endParaRPr>
          </a:p>
        </p:txBody>
      </p:sp>
    </p:spTree>
    <p:extLst>
      <p:ext uri="{BB962C8B-B14F-4D97-AF65-F5344CB8AC3E}">
        <p14:creationId xmlns:p14="http://schemas.microsoft.com/office/powerpoint/2010/main" val="2924096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idx="4294967295"/>
          </p:nvPr>
        </p:nvSpPr>
        <p:spPr>
          <a:xfrm>
            <a:off x="107504" y="188342"/>
            <a:ext cx="3354860" cy="576362"/>
          </a:xfrm>
        </p:spPr>
        <p:txBody>
          <a:bodyPr/>
          <a:lstStyle/>
          <a:p>
            <a:pPr eaLnBrk="1" hangingPunct="1"/>
            <a:r>
              <a:rPr lang="ja-JP" altLang="en-US" sz="3000" b="1" dirty="0" smtClean="0"/>
              <a:t>（</a:t>
            </a:r>
            <a:r>
              <a:rPr lang="en-US" altLang="ja-JP" sz="3000" b="1" dirty="0" smtClean="0"/>
              <a:t>4</a:t>
            </a:r>
            <a:r>
              <a:rPr lang="ja-JP" altLang="en-US" sz="3000" b="1" dirty="0" smtClean="0"/>
              <a:t>）</a:t>
            </a:r>
            <a:r>
              <a:rPr lang="ja-JP" sz="3000" b="1" dirty="0" smtClean="0"/>
              <a:t>超新星</a:t>
            </a:r>
            <a:r>
              <a:rPr lang="ja-JP" sz="3000" b="1" dirty="0"/>
              <a:t>の分類</a:t>
            </a:r>
          </a:p>
        </p:txBody>
      </p:sp>
      <p:grpSp>
        <p:nvGrpSpPr>
          <p:cNvPr id="3" name="グループ化 2"/>
          <p:cNvGrpSpPr/>
          <p:nvPr/>
        </p:nvGrpSpPr>
        <p:grpSpPr>
          <a:xfrm>
            <a:off x="247866" y="228966"/>
            <a:ext cx="8212566" cy="4358552"/>
            <a:chOff x="223772" y="1181620"/>
            <a:chExt cx="8711274" cy="5293019"/>
          </a:xfrm>
        </p:grpSpPr>
        <p:grpSp>
          <p:nvGrpSpPr>
            <p:cNvPr id="2" name="グループ化 1"/>
            <p:cNvGrpSpPr/>
            <p:nvPr/>
          </p:nvGrpSpPr>
          <p:grpSpPr>
            <a:xfrm>
              <a:off x="223772" y="1181620"/>
              <a:ext cx="8711274" cy="5293019"/>
              <a:chOff x="134938" y="1390650"/>
              <a:chExt cx="8711274" cy="5293019"/>
            </a:xfrm>
          </p:grpSpPr>
          <p:grpSp>
            <p:nvGrpSpPr>
              <p:cNvPr id="6147" name="Group 3"/>
              <p:cNvGrpSpPr>
                <a:grpSpLocks/>
              </p:cNvGrpSpPr>
              <p:nvPr/>
            </p:nvGrpSpPr>
            <p:grpSpPr bwMode="auto">
              <a:xfrm>
                <a:off x="134938" y="1390650"/>
                <a:ext cx="8711274" cy="4317052"/>
                <a:chOff x="0" y="0"/>
                <a:chExt cx="13717" cy="6798"/>
              </a:xfrm>
            </p:grpSpPr>
            <p:sp>
              <p:nvSpPr>
                <p:cNvPr id="6148" name="テキスト ボックス 68"/>
                <p:cNvSpPr txBox="1">
                  <a:spLocks noChangeArrowheads="1"/>
                </p:cNvSpPr>
                <p:nvPr/>
              </p:nvSpPr>
              <p:spPr bwMode="auto">
                <a:xfrm>
                  <a:off x="0" y="5857"/>
                  <a:ext cx="1295"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sz="2800" dirty="0" err="1">
                      <a:latin typeface="Calibri" pitchFamily="34" charset="0"/>
                    </a:rPr>
                    <a:t>Ib</a:t>
                  </a:r>
                  <a:r>
                    <a:rPr lang="ja-JP" altLang="en-US" sz="2800" dirty="0">
                      <a:latin typeface="Calibri" pitchFamily="34" charset="0"/>
                    </a:rPr>
                    <a:t>型</a:t>
                  </a:r>
                </a:p>
              </p:txBody>
            </p:sp>
            <p:sp>
              <p:nvSpPr>
                <p:cNvPr id="6149" name="正方形/長方形 151"/>
                <p:cNvSpPr>
                  <a:spLocks noChangeArrowheads="1"/>
                </p:cNvSpPr>
                <p:nvPr/>
              </p:nvSpPr>
              <p:spPr bwMode="auto">
                <a:xfrm>
                  <a:off x="22" y="5940"/>
                  <a:ext cx="1302" cy="807"/>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50" name="テキスト ボックス 178"/>
                <p:cNvSpPr txBox="1">
                  <a:spLocks noChangeArrowheads="1"/>
                </p:cNvSpPr>
                <p:nvPr/>
              </p:nvSpPr>
              <p:spPr bwMode="auto">
                <a:xfrm>
                  <a:off x="70" y="5197"/>
                  <a:ext cx="655"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a:latin typeface="Calibri" pitchFamily="34" charset="0"/>
                    </a:rPr>
                    <a:t>無</a:t>
                  </a:r>
                </a:p>
              </p:txBody>
            </p:sp>
            <p:sp>
              <p:nvSpPr>
                <p:cNvPr id="6151" name="テキスト ボックス 3"/>
                <p:cNvSpPr txBox="1">
                  <a:spLocks noChangeArrowheads="1"/>
                </p:cNvSpPr>
                <p:nvPr/>
              </p:nvSpPr>
              <p:spPr bwMode="auto">
                <a:xfrm>
                  <a:off x="5970" y="0"/>
                  <a:ext cx="2014" cy="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ja-JP" altLang="en-US" sz="2600" dirty="0">
                      <a:latin typeface="Calibri" pitchFamily="34" charset="0"/>
                    </a:rPr>
                    <a:t>超新星</a:t>
                  </a:r>
                </a:p>
              </p:txBody>
            </p:sp>
            <p:cxnSp>
              <p:nvCxnSpPr>
                <p:cNvPr id="6152" name="図形 18"/>
                <p:cNvCxnSpPr>
                  <a:cxnSpLocks noChangeShapeType="1"/>
                </p:cNvCxnSpPr>
                <p:nvPr/>
              </p:nvCxnSpPr>
              <p:spPr bwMode="auto">
                <a:xfrm rot="16200000" flipH="1">
                  <a:off x="8127" y="-259"/>
                  <a:ext cx="211" cy="2510"/>
                </a:xfrm>
                <a:prstGeom prst="bentConnector2">
                  <a:avLst/>
                </a:prstGeom>
                <a:noFill/>
                <a:ln w="9525" cmpd="sng">
                  <a:solidFill>
                    <a:srgbClr val="4A7EBB"/>
                  </a:solidFill>
                  <a:miter lim="800000"/>
                  <a:headEnd/>
                  <a:tailEnd/>
                </a:ln>
                <a:extLst>
                  <a:ext uri="{909E8E84-426E-40DD-AFC4-6F175D3DCCD1}">
                    <a14:hiddenFill xmlns:a14="http://schemas.microsoft.com/office/drawing/2010/main">
                      <a:noFill/>
                    </a14:hiddenFill>
                  </a:ext>
                </a:extLst>
              </p:spPr>
            </p:cxnSp>
            <p:cxnSp>
              <p:nvCxnSpPr>
                <p:cNvPr id="6153" name="図形 20"/>
                <p:cNvCxnSpPr>
                  <a:cxnSpLocks noChangeShapeType="1"/>
                  <a:stCxn id="6151" idx="2"/>
                </p:cNvCxnSpPr>
                <p:nvPr/>
              </p:nvCxnSpPr>
              <p:spPr bwMode="auto">
                <a:xfrm rot="5400000">
                  <a:off x="5615" y="-231"/>
                  <a:ext cx="207" cy="2517"/>
                </a:xfrm>
                <a:prstGeom prst="bentConnector2">
                  <a:avLst/>
                </a:prstGeom>
                <a:noFill/>
                <a:ln w="9525" cmpd="sng">
                  <a:solidFill>
                    <a:srgbClr val="4A7EBB"/>
                  </a:solidFill>
                  <a:miter lim="800000"/>
                  <a:headEnd/>
                  <a:tailEnd/>
                </a:ln>
                <a:extLst>
                  <a:ext uri="{909E8E84-426E-40DD-AFC4-6F175D3DCCD1}">
                    <a14:hiddenFill xmlns:a14="http://schemas.microsoft.com/office/drawing/2010/main">
                      <a:noFill/>
                    </a14:hiddenFill>
                  </a:ext>
                </a:extLst>
              </p:spPr>
            </p:cxnSp>
            <p:cxnSp>
              <p:nvCxnSpPr>
                <p:cNvPr id="6154" name="直線矢印コネクタ 29"/>
                <p:cNvCxnSpPr>
                  <a:cxnSpLocks noChangeShapeType="1"/>
                </p:cNvCxnSpPr>
                <p:nvPr/>
              </p:nvCxnSpPr>
              <p:spPr bwMode="auto">
                <a:xfrm rot="5400000">
                  <a:off x="4118" y="1469"/>
                  <a:ext cx="680" cy="3"/>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sp>
              <p:nvSpPr>
                <p:cNvPr id="6155" name="テキスト ボックス 30"/>
                <p:cNvSpPr txBox="1">
                  <a:spLocks noChangeArrowheads="1"/>
                </p:cNvSpPr>
                <p:nvPr/>
              </p:nvSpPr>
              <p:spPr bwMode="auto">
                <a:xfrm>
                  <a:off x="3556" y="1703"/>
                  <a:ext cx="1701" cy="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altLang="ja-JP" sz="2600" dirty="0">
                      <a:latin typeface="Calibri" pitchFamily="34" charset="0"/>
                    </a:rPr>
                    <a:t>Ⅰ</a:t>
                  </a:r>
                  <a:r>
                    <a:rPr lang="ja-JP" altLang="en-US" sz="2600" dirty="0" smtClean="0">
                      <a:latin typeface="Calibri" pitchFamily="34" charset="0"/>
                    </a:rPr>
                    <a:t>型</a:t>
                  </a:r>
                  <a:endParaRPr lang="ja-JP" altLang="en-US" sz="2600" dirty="0">
                    <a:latin typeface="Calibri" pitchFamily="34" charset="0"/>
                  </a:endParaRPr>
                </a:p>
              </p:txBody>
            </p:sp>
            <p:sp>
              <p:nvSpPr>
                <p:cNvPr id="6156" name="テキスト ボックス 31"/>
                <p:cNvSpPr txBox="1">
                  <a:spLocks noChangeArrowheads="1"/>
                </p:cNvSpPr>
                <p:nvPr/>
              </p:nvSpPr>
              <p:spPr bwMode="auto">
                <a:xfrm>
                  <a:off x="8682" y="1701"/>
                  <a:ext cx="1448" cy="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altLang="ja-JP" sz="2600" dirty="0">
                      <a:latin typeface="Calibri" pitchFamily="34" charset="0"/>
                    </a:rPr>
                    <a:t>Ⅱ</a:t>
                  </a:r>
                  <a:r>
                    <a:rPr lang="ja-JP" altLang="en-US" sz="2600" dirty="0" smtClean="0">
                      <a:latin typeface="Calibri" pitchFamily="34" charset="0"/>
                    </a:rPr>
                    <a:t>型</a:t>
                  </a:r>
                  <a:endParaRPr lang="ja-JP" altLang="en-US" sz="2600" dirty="0">
                    <a:latin typeface="Calibri" pitchFamily="34" charset="0"/>
                  </a:endParaRPr>
                </a:p>
              </p:txBody>
            </p:sp>
            <p:cxnSp>
              <p:nvCxnSpPr>
                <p:cNvPr id="6157" name="図形 32"/>
                <p:cNvCxnSpPr>
                  <a:cxnSpLocks noChangeShapeType="1"/>
                </p:cNvCxnSpPr>
                <p:nvPr/>
              </p:nvCxnSpPr>
              <p:spPr bwMode="auto">
                <a:xfrm rot="5400000">
                  <a:off x="3154" y="1340"/>
                  <a:ext cx="212" cy="2513"/>
                </a:xfrm>
                <a:prstGeom prst="bentConnector2">
                  <a:avLst/>
                </a:prstGeom>
                <a:noFill/>
                <a:ln w="9525" cmpd="sng">
                  <a:solidFill>
                    <a:srgbClr val="4A7EBB"/>
                  </a:solidFill>
                  <a:miter lim="800000"/>
                  <a:headEnd/>
                  <a:tailEnd/>
                </a:ln>
                <a:extLst>
                  <a:ext uri="{909E8E84-426E-40DD-AFC4-6F175D3DCCD1}">
                    <a14:hiddenFill xmlns:a14="http://schemas.microsoft.com/office/drawing/2010/main">
                      <a:noFill/>
                    </a14:hiddenFill>
                  </a:ext>
                </a:extLst>
              </p:spPr>
            </p:cxnSp>
            <p:cxnSp>
              <p:nvCxnSpPr>
                <p:cNvPr id="6158" name="直線矢印コネクタ 34"/>
                <p:cNvCxnSpPr>
                  <a:cxnSpLocks noChangeShapeType="1"/>
                </p:cNvCxnSpPr>
                <p:nvPr/>
              </p:nvCxnSpPr>
              <p:spPr bwMode="auto">
                <a:xfrm rot="5400000">
                  <a:off x="4010" y="3231"/>
                  <a:ext cx="1020" cy="2"/>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159" name="直線矢印コネクタ 37"/>
                <p:cNvCxnSpPr>
                  <a:cxnSpLocks noChangeShapeType="1"/>
                </p:cNvCxnSpPr>
                <p:nvPr/>
              </p:nvCxnSpPr>
              <p:spPr bwMode="auto">
                <a:xfrm rot="5400000">
                  <a:off x="9150" y="1469"/>
                  <a:ext cx="680" cy="3"/>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160" name="直線矢印コネクタ 39"/>
                <p:cNvCxnSpPr>
                  <a:cxnSpLocks noChangeShapeType="1"/>
                </p:cNvCxnSpPr>
                <p:nvPr/>
              </p:nvCxnSpPr>
              <p:spPr bwMode="auto">
                <a:xfrm rot="5400000">
                  <a:off x="1495" y="3231"/>
                  <a:ext cx="1020" cy="2"/>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sp>
              <p:nvSpPr>
                <p:cNvPr id="6161" name="テキスト ボックス 41"/>
                <p:cNvSpPr txBox="1">
                  <a:spLocks noChangeArrowheads="1"/>
                </p:cNvSpPr>
                <p:nvPr/>
              </p:nvSpPr>
              <p:spPr bwMode="auto">
                <a:xfrm>
                  <a:off x="3842" y="3597"/>
                  <a:ext cx="1653" cy="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altLang="ja-JP" sz="2600" dirty="0" err="1">
                      <a:latin typeface="Calibri" pitchFamily="34" charset="0"/>
                    </a:rPr>
                    <a:t>Ⅰ</a:t>
                  </a:r>
                  <a:r>
                    <a:rPr lang="en-US" sz="2600" dirty="0" err="1" smtClean="0">
                      <a:latin typeface="Calibri" pitchFamily="34" charset="0"/>
                    </a:rPr>
                    <a:t>a</a:t>
                  </a:r>
                  <a:r>
                    <a:rPr lang="ja-JP" altLang="en-US" sz="2600" dirty="0">
                      <a:latin typeface="Calibri" pitchFamily="34" charset="0"/>
                    </a:rPr>
                    <a:t>型</a:t>
                  </a:r>
                </a:p>
              </p:txBody>
            </p:sp>
            <p:sp>
              <p:nvSpPr>
                <p:cNvPr id="6162" name="テキスト ボックス 50"/>
                <p:cNvSpPr txBox="1">
                  <a:spLocks noChangeArrowheads="1"/>
                </p:cNvSpPr>
                <p:nvPr/>
              </p:nvSpPr>
              <p:spPr bwMode="auto">
                <a:xfrm>
                  <a:off x="646" y="3641"/>
                  <a:ext cx="2725" cy="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altLang="ja-JP" sz="2600" dirty="0" err="1">
                      <a:latin typeface="Calibri" pitchFamily="34" charset="0"/>
                    </a:rPr>
                    <a:t>Ⅰ</a:t>
                  </a:r>
                  <a:r>
                    <a:rPr lang="en-US" sz="2600" dirty="0" err="1" smtClean="0">
                      <a:latin typeface="Calibri" pitchFamily="34" charset="0"/>
                    </a:rPr>
                    <a:t>b</a:t>
                  </a:r>
                  <a:r>
                    <a:rPr lang="ja-JP" altLang="en-US" sz="2600" dirty="0" smtClean="0">
                      <a:latin typeface="Calibri" pitchFamily="34" charset="0"/>
                    </a:rPr>
                    <a:t>・</a:t>
                  </a:r>
                  <a:r>
                    <a:rPr lang="en-US" altLang="ja-JP" sz="2600" dirty="0" err="1">
                      <a:latin typeface="Calibri" pitchFamily="34" charset="0"/>
                    </a:rPr>
                    <a:t>Ⅰ</a:t>
                  </a:r>
                  <a:r>
                    <a:rPr lang="en-US" sz="2600" dirty="0" err="1" smtClean="0">
                      <a:latin typeface="Calibri" pitchFamily="34" charset="0"/>
                    </a:rPr>
                    <a:t>c</a:t>
                  </a:r>
                  <a:r>
                    <a:rPr lang="ja-JP" altLang="en-US" sz="2600" dirty="0">
                      <a:latin typeface="Calibri" pitchFamily="34" charset="0"/>
                    </a:rPr>
                    <a:t>型</a:t>
                  </a:r>
                </a:p>
              </p:txBody>
            </p:sp>
            <p:cxnSp>
              <p:nvCxnSpPr>
                <p:cNvPr id="6163" name="図形 61"/>
                <p:cNvCxnSpPr>
                  <a:cxnSpLocks noChangeShapeType="1"/>
                  <a:stCxn id="6162" idx="2"/>
                </p:cNvCxnSpPr>
                <p:nvPr/>
              </p:nvCxnSpPr>
              <p:spPr bwMode="auto">
                <a:xfrm rot="5400000">
                  <a:off x="1124" y="3993"/>
                  <a:ext cx="366" cy="1403"/>
                </a:xfrm>
                <a:prstGeom prst="bentConnector2">
                  <a:avLst/>
                </a:prstGeom>
                <a:noFill/>
                <a:ln w="9525" cmpd="sng">
                  <a:solidFill>
                    <a:srgbClr val="4A7EBB"/>
                  </a:solidFill>
                  <a:miter lim="800000"/>
                  <a:headEnd/>
                  <a:tailEnd/>
                </a:ln>
                <a:extLst>
                  <a:ext uri="{909E8E84-426E-40DD-AFC4-6F175D3DCCD1}">
                    <a14:hiddenFill xmlns:a14="http://schemas.microsoft.com/office/drawing/2010/main">
                      <a:noFill/>
                    </a14:hiddenFill>
                  </a:ext>
                </a:extLst>
              </p:spPr>
            </p:cxnSp>
            <p:cxnSp>
              <p:nvCxnSpPr>
                <p:cNvPr id="6164" name="直線矢印コネクタ 66"/>
                <p:cNvCxnSpPr>
                  <a:cxnSpLocks noChangeShapeType="1"/>
                </p:cNvCxnSpPr>
                <p:nvPr/>
              </p:nvCxnSpPr>
              <p:spPr bwMode="auto">
                <a:xfrm rot="5400000">
                  <a:off x="133" y="5381"/>
                  <a:ext cx="1020" cy="3"/>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165" name="直線矢印コネクタ 67"/>
                <p:cNvCxnSpPr>
                  <a:cxnSpLocks noChangeShapeType="1"/>
                </p:cNvCxnSpPr>
                <p:nvPr/>
              </p:nvCxnSpPr>
              <p:spPr bwMode="auto">
                <a:xfrm rot="5400000">
                  <a:off x="3248" y="5428"/>
                  <a:ext cx="1020" cy="2"/>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sp>
              <p:nvSpPr>
                <p:cNvPr id="6166" name="テキスト ボックス 69"/>
                <p:cNvSpPr txBox="1">
                  <a:spLocks noChangeArrowheads="1"/>
                </p:cNvSpPr>
                <p:nvPr/>
              </p:nvSpPr>
              <p:spPr bwMode="auto">
                <a:xfrm>
                  <a:off x="3219" y="5923"/>
                  <a:ext cx="1237"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sz="2800" dirty="0" err="1">
                      <a:latin typeface="Calibri" pitchFamily="34" charset="0"/>
                    </a:rPr>
                    <a:t>Ic</a:t>
                  </a:r>
                  <a:r>
                    <a:rPr lang="ja-JP" altLang="en-US" sz="2800" dirty="0">
                      <a:latin typeface="Calibri" pitchFamily="34" charset="0"/>
                    </a:rPr>
                    <a:t>型</a:t>
                  </a:r>
                </a:p>
              </p:txBody>
            </p:sp>
            <p:cxnSp>
              <p:nvCxnSpPr>
                <p:cNvPr id="6167" name="図形 91"/>
                <p:cNvCxnSpPr>
                  <a:cxnSpLocks noChangeShapeType="1"/>
                </p:cNvCxnSpPr>
                <p:nvPr/>
              </p:nvCxnSpPr>
              <p:spPr bwMode="auto">
                <a:xfrm>
                  <a:off x="2007" y="4919"/>
                  <a:ext cx="1750" cy="0"/>
                </a:xfrm>
                <a:prstGeom prst="bentConnector3">
                  <a:avLst>
                    <a:gd name="adj1" fmla="val 50000"/>
                  </a:avLst>
                </a:prstGeom>
                <a:noFill/>
                <a:ln w="9525" cmpd="sng">
                  <a:solidFill>
                    <a:srgbClr val="4A7EBB"/>
                  </a:solidFill>
                  <a:miter lim="800000"/>
                  <a:headEnd/>
                  <a:tailEnd/>
                </a:ln>
                <a:extLst>
                  <a:ext uri="{909E8E84-426E-40DD-AFC4-6F175D3DCCD1}">
                    <a14:hiddenFill xmlns:a14="http://schemas.microsoft.com/office/drawing/2010/main">
                      <a:noFill/>
                    </a14:hiddenFill>
                  </a:ext>
                </a:extLst>
              </p:spPr>
            </p:cxnSp>
            <p:sp>
              <p:nvSpPr>
                <p:cNvPr id="6168" name="テキスト ボックス 103"/>
                <p:cNvSpPr txBox="1">
                  <a:spLocks noChangeArrowheads="1"/>
                </p:cNvSpPr>
                <p:nvPr/>
              </p:nvSpPr>
              <p:spPr bwMode="auto">
                <a:xfrm>
                  <a:off x="5369" y="3602"/>
                  <a:ext cx="1672" cy="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sz="2600" dirty="0" err="1">
                      <a:latin typeface="Calibri" pitchFamily="34" charset="0"/>
                    </a:rPr>
                    <a:t>ⅡP</a:t>
                  </a:r>
                  <a:r>
                    <a:rPr lang="ja-JP" altLang="en-US" sz="2600" dirty="0">
                      <a:latin typeface="Calibri" pitchFamily="34" charset="0"/>
                    </a:rPr>
                    <a:t>型</a:t>
                  </a:r>
                </a:p>
              </p:txBody>
            </p:sp>
            <p:sp>
              <p:nvSpPr>
                <p:cNvPr id="6169" name="テキスト ボックス 104"/>
                <p:cNvSpPr txBox="1">
                  <a:spLocks noChangeArrowheads="1"/>
                </p:cNvSpPr>
                <p:nvPr/>
              </p:nvSpPr>
              <p:spPr bwMode="auto">
                <a:xfrm>
                  <a:off x="8688" y="3559"/>
                  <a:ext cx="1405" cy="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sz="2600" dirty="0" err="1">
                      <a:latin typeface="Calibri" pitchFamily="34" charset="0"/>
                    </a:rPr>
                    <a:t>IIn</a:t>
                  </a:r>
                  <a:r>
                    <a:rPr lang="ja-JP" altLang="en-US" sz="2600" dirty="0">
                      <a:latin typeface="Calibri" pitchFamily="34" charset="0"/>
                    </a:rPr>
                    <a:t>型</a:t>
                  </a:r>
                </a:p>
              </p:txBody>
            </p:sp>
            <p:sp>
              <p:nvSpPr>
                <p:cNvPr id="6170" name="テキスト ボックス 106"/>
                <p:cNvSpPr txBox="1">
                  <a:spLocks noChangeArrowheads="1"/>
                </p:cNvSpPr>
                <p:nvPr/>
              </p:nvSpPr>
              <p:spPr bwMode="auto">
                <a:xfrm>
                  <a:off x="11868" y="3675"/>
                  <a:ext cx="1405" cy="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sz="2600" dirty="0" err="1">
                      <a:latin typeface="Calibri" pitchFamily="34" charset="0"/>
                    </a:rPr>
                    <a:t>IIb</a:t>
                  </a:r>
                  <a:r>
                    <a:rPr lang="ja-JP" altLang="en-US" sz="2600" dirty="0">
                      <a:latin typeface="Calibri" pitchFamily="34" charset="0"/>
                    </a:rPr>
                    <a:t>型</a:t>
                  </a:r>
                </a:p>
              </p:txBody>
            </p:sp>
            <p:sp>
              <p:nvSpPr>
                <p:cNvPr id="6171" name="テキスト ボックス 107"/>
                <p:cNvSpPr txBox="1">
                  <a:spLocks noChangeArrowheads="1"/>
                </p:cNvSpPr>
                <p:nvPr/>
              </p:nvSpPr>
              <p:spPr bwMode="auto">
                <a:xfrm>
                  <a:off x="10323" y="3675"/>
                  <a:ext cx="1119" cy="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sz="2600" dirty="0">
                      <a:latin typeface="Calibri" pitchFamily="34" charset="0"/>
                    </a:rPr>
                    <a:t>II</a:t>
                  </a:r>
                  <a:r>
                    <a:rPr lang="ja-JP" altLang="en-US" sz="2600" dirty="0">
                      <a:latin typeface="Calibri" pitchFamily="34" charset="0"/>
                    </a:rPr>
                    <a:t>型</a:t>
                  </a:r>
                </a:p>
              </p:txBody>
            </p:sp>
            <p:sp>
              <p:nvSpPr>
                <p:cNvPr id="6172" name="テキスト ボックス 108"/>
                <p:cNvSpPr txBox="1">
                  <a:spLocks noChangeArrowheads="1"/>
                </p:cNvSpPr>
                <p:nvPr/>
              </p:nvSpPr>
              <p:spPr bwMode="auto">
                <a:xfrm>
                  <a:off x="6998" y="3602"/>
                  <a:ext cx="1619" cy="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en-US" altLang="ja-JP" sz="2600" dirty="0" err="1">
                      <a:latin typeface="Calibri" pitchFamily="34" charset="0"/>
                    </a:rPr>
                    <a:t>Ⅱ</a:t>
                  </a:r>
                  <a:r>
                    <a:rPr lang="en-US" sz="2600" dirty="0" err="1" smtClean="0">
                      <a:latin typeface="Calibri" pitchFamily="34" charset="0"/>
                    </a:rPr>
                    <a:t>L</a:t>
                  </a:r>
                  <a:r>
                    <a:rPr lang="ja-JP" altLang="en-US" sz="2600" dirty="0">
                      <a:latin typeface="Calibri" pitchFamily="34" charset="0"/>
                    </a:rPr>
                    <a:t>型</a:t>
                  </a:r>
                </a:p>
              </p:txBody>
            </p:sp>
            <p:cxnSp>
              <p:nvCxnSpPr>
                <p:cNvPr id="6173" name="直線矢印コネクタ 109"/>
                <p:cNvCxnSpPr>
                  <a:cxnSpLocks noChangeShapeType="1"/>
                </p:cNvCxnSpPr>
                <p:nvPr/>
              </p:nvCxnSpPr>
              <p:spPr bwMode="auto">
                <a:xfrm rot="5400000">
                  <a:off x="5689" y="3117"/>
                  <a:ext cx="1022" cy="2"/>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174" name="図形 111"/>
                <p:cNvCxnSpPr>
                  <a:cxnSpLocks noChangeShapeType="1"/>
                </p:cNvCxnSpPr>
                <p:nvPr/>
              </p:nvCxnSpPr>
              <p:spPr bwMode="auto">
                <a:xfrm rot="5400000">
                  <a:off x="8030" y="1230"/>
                  <a:ext cx="212" cy="2510"/>
                </a:xfrm>
                <a:prstGeom prst="bentConnector2">
                  <a:avLst/>
                </a:prstGeom>
                <a:noFill/>
                <a:ln w="9525" cmpd="sng">
                  <a:solidFill>
                    <a:srgbClr val="4A7EBB"/>
                  </a:solidFill>
                  <a:miter lim="800000"/>
                  <a:headEnd/>
                  <a:tailEnd/>
                </a:ln>
                <a:extLst>
                  <a:ext uri="{909E8E84-426E-40DD-AFC4-6F175D3DCCD1}">
                    <a14:hiddenFill xmlns:a14="http://schemas.microsoft.com/office/drawing/2010/main">
                      <a:noFill/>
                    </a14:hiddenFill>
                  </a:ext>
                </a:extLst>
              </p:spPr>
            </p:cxnSp>
            <p:cxnSp>
              <p:nvCxnSpPr>
                <p:cNvPr id="6175" name="図形 91"/>
                <p:cNvCxnSpPr>
                  <a:cxnSpLocks noChangeShapeType="1"/>
                </p:cNvCxnSpPr>
                <p:nvPr/>
              </p:nvCxnSpPr>
              <p:spPr bwMode="auto">
                <a:xfrm>
                  <a:off x="6202" y="2587"/>
                  <a:ext cx="1750" cy="0"/>
                </a:xfrm>
                <a:prstGeom prst="bentConnector3">
                  <a:avLst>
                    <a:gd name="adj1" fmla="val 50000"/>
                  </a:avLst>
                </a:prstGeom>
                <a:noFill/>
                <a:ln w="9525" cmpd="sng">
                  <a:solidFill>
                    <a:srgbClr val="4A7EBB"/>
                  </a:solidFill>
                  <a:miter lim="800000"/>
                  <a:headEnd/>
                  <a:tailEnd/>
                </a:ln>
                <a:extLst>
                  <a:ext uri="{909E8E84-426E-40DD-AFC4-6F175D3DCCD1}">
                    <a14:hiddenFill xmlns:a14="http://schemas.microsoft.com/office/drawing/2010/main">
                      <a:noFill/>
                    </a14:hiddenFill>
                  </a:ext>
                </a:extLst>
              </p:spPr>
            </p:cxnSp>
            <p:cxnSp>
              <p:nvCxnSpPr>
                <p:cNvPr id="6176" name="直線矢印コネクタ 119"/>
                <p:cNvCxnSpPr>
                  <a:cxnSpLocks noChangeShapeType="1"/>
                </p:cNvCxnSpPr>
                <p:nvPr/>
              </p:nvCxnSpPr>
              <p:spPr bwMode="auto">
                <a:xfrm rot="5400000">
                  <a:off x="7275" y="3117"/>
                  <a:ext cx="1023" cy="2"/>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177" name="直線矢印コネクタ 120"/>
                <p:cNvCxnSpPr>
                  <a:cxnSpLocks noChangeShapeType="1"/>
                </p:cNvCxnSpPr>
                <p:nvPr/>
              </p:nvCxnSpPr>
              <p:spPr bwMode="auto">
                <a:xfrm rot="5400000">
                  <a:off x="8865" y="3117"/>
                  <a:ext cx="1023" cy="2"/>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178" name="図形 121"/>
                <p:cNvCxnSpPr>
                  <a:cxnSpLocks noChangeShapeType="1"/>
                </p:cNvCxnSpPr>
                <p:nvPr/>
              </p:nvCxnSpPr>
              <p:spPr bwMode="auto">
                <a:xfrm rot="16200000" flipH="1">
                  <a:off x="10525" y="1232"/>
                  <a:ext cx="213" cy="2512"/>
                </a:xfrm>
                <a:prstGeom prst="bentConnector2">
                  <a:avLst/>
                </a:prstGeom>
                <a:noFill/>
                <a:ln w="9525" cmpd="sng">
                  <a:solidFill>
                    <a:srgbClr val="4A7EBB"/>
                  </a:solidFill>
                  <a:miter lim="800000"/>
                  <a:headEnd/>
                  <a:tailEnd/>
                </a:ln>
                <a:extLst>
                  <a:ext uri="{909E8E84-426E-40DD-AFC4-6F175D3DCCD1}">
                    <a14:hiddenFill xmlns:a14="http://schemas.microsoft.com/office/drawing/2010/main">
                      <a:noFill/>
                    </a14:hiddenFill>
                  </a:ext>
                </a:extLst>
              </p:spPr>
            </p:cxnSp>
            <p:cxnSp>
              <p:nvCxnSpPr>
                <p:cNvPr id="6179" name="直線矢印コネクタ 122"/>
                <p:cNvCxnSpPr>
                  <a:cxnSpLocks noChangeShapeType="1"/>
                </p:cNvCxnSpPr>
                <p:nvPr/>
              </p:nvCxnSpPr>
              <p:spPr bwMode="auto">
                <a:xfrm rot="5400000">
                  <a:off x="10454" y="3117"/>
                  <a:ext cx="1022" cy="2"/>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180" name="図形 91"/>
                <p:cNvCxnSpPr>
                  <a:cxnSpLocks noChangeShapeType="1"/>
                </p:cNvCxnSpPr>
                <p:nvPr/>
              </p:nvCxnSpPr>
              <p:spPr bwMode="auto">
                <a:xfrm>
                  <a:off x="10827" y="2587"/>
                  <a:ext cx="1750" cy="0"/>
                </a:xfrm>
                <a:prstGeom prst="bentConnector3">
                  <a:avLst>
                    <a:gd name="adj1" fmla="val 50000"/>
                  </a:avLst>
                </a:prstGeom>
                <a:noFill/>
                <a:ln w="9525" cmpd="sng">
                  <a:solidFill>
                    <a:srgbClr val="4A7EBB"/>
                  </a:solidFill>
                  <a:miter lim="800000"/>
                  <a:headEnd/>
                  <a:tailEnd/>
                </a:ln>
                <a:extLst>
                  <a:ext uri="{909E8E84-426E-40DD-AFC4-6F175D3DCCD1}">
                    <a14:hiddenFill xmlns:a14="http://schemas.microsoft.com/office/drawing/2010/main">
                      <a:noFill/>
                    </a14:hiddenFill>
                  </a:ext>
                </a:extLst>
              </p:spPr>
            </p:cxnSp>
            <p:cxnSp>
              <p:nvCxnSpPr>
                <p:cNvPr id="6181" name="直線矢印コネクタ 132"/>
                <p:cNvCxnSpPr>
                  <a:cxnSpLocks noChangeShapeType="1"/>
                </p:cNvCxnSpPr>
                <p:nvPr/>
              </p:nvCxnSpPr>
              <p:spPr bwMode="auto">
                <a:xfrm rot="5400000">
                  <a:off x="12065" y="3096"/>
                  <a:ext cx="1020" cy="2"/>
                </a:xfrm>
                <a:prstGeom prst="straightConnector1">
                  <a:avLst/>
                </a:prstGeom>
                <a:noFill/>
                <a:ln w="9525" cmpd="sng">
                  <a:solidFill>
                    <a:srgbClr val="4A7EBB"/>
                  </a:solidFill>
                  <a:round/>
                  <a:headEnd/>
                  <a:tailEnd type="arrow" w="med" len="med"/>
                </a:ln>
                <a:extLst>
                  <a:ext uri="{909E8E84-426E-40DD-AFC4-6F175D3DCCD1}">
                    <a14:hiddenFill xmlns:a14="http://schemas.microsoft.com/office/drawing/2010/main">
                      <a:noFill/>
                    </a14:hiddenFill>
                  </a:ext>
                </a:extLst>
              </p:spPr>
            </p:cxnSp>
            <p:sp>
              <p:nvSpPr>
                <p:cNvPr id="6182" name="正方形/長方形 133"/>
                <p:cNvSpPr>
                  <a:spLocks noChangeArrowheads="1"/>
                </p:cNvSpPr>
                <p:nvPr/>
              </p:nvSpPr>
              <p:spPr bwMode="auto">
                <a:xfrm>
                  <a:off x="5977" y="112"/>
                  <a:ext cx="1927" cy="682"/>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83" name="正方形/長方形 134"/>
                <p:cNvSpPr>
                  <a:spLocks noChangeArrowheads="1"/>
                </p:cNvSpPr>
                <p:nvPr/>
              </p:nvSpPr>
              <p:spPr bwMode="auto">
                <a:xfrm>
                  <a:off x="906" y="3764"/>
                  <a:ext cx="2347" cy="680"/>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84" name="正方形/長方形 135"/>
                <p:cNvSpPr>
                  <a:spLocks noChangeArrowheads="1"/>
                </p:cNvSpPr>
                <p:nvPr/>
              </p:nvSpPr>
              <p:spPr bwMode="auto">
                <a:xfrm>
                  <a:off x="3924" y="1768"/>
                  <a:ext cx="1135" cy="680"/>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85" name="正方形/長方形 141"/>
                <p:cNvSpPr>
                  <a:spLocks noChangeArrowheads="1"/>
                </p:cNvSpPr>
                <p:nvPr/>
              </p:nvSpPr>
              <p:spPr bwMode="auto">
                <a:xfrm>
                  <a:off x="8697" y="3696"/>
                  <a:ext cx="1475" cy="680"/>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86" name="正方形/長方形 143"/>
                <p:cNvSpPr>
                  <a:spLocks noChangeArrowheads="1"/>
                </p:cNvSpPr>
                <p:nvPr/>
              </p:nvSpPr>
              <p:spPr bwMode="auto">
                <a:xfrm>
                  <a:off x="5522" y="3711"/>
                  <a:ext cx="1362" cy="680"/>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87" name="正方形/長方形 144"/>
                <p:cNvSpPr>
                  <a:spLocks noChangeArrowheads="1"/>
                </p:cNvSpPr>
                <p:nvPr/>
              </p:nvSpPr>
              <p:spPr bwMode="auto">
                <a:xfrm>
                  <a:off x="10399" y="3742"/>
                  <a:ext cx="1135" cy="680"/>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88" name="正方形/長方形 145"/>
                <p:cNvSpPr>
                  <a:spLocks noChangeArrowheads="1"/>
                </p:cNvSpPr>
                <p:nvPr/>
              </p:nvSpPr>
              <p:spPr bwMode="auto">
                <a:xfrm>
                  <a:off x="8878" y="1768"/>
                  <a:ext cx="1135" cy="680"/>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89" name="正方形/長方形 147"/>
                <p:cNvSpPr>
                  <a:spLocks noChangeArrowheads="1"/>
                </p:cNvSpPr>
                <p:nvPr/>
              </p:nvSpPr>
              <p:spPr bwMode="auto">
                <a:xfrm>
                  <a:off x="11874" y="3742"/>
                  <a:ext cx="1473" cy="680"/>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90" name="正方形/長方形 148"/>
                <p:cNvSpPr>
                  <a:spLocks noChangeArrowheads="1"/>
                </p:cNvSpPr>
                <p:nvPr/>
              </p:nvSpPr>
              <p:spPr bwMode="auto">
                <a:xfrm>
                  <a:off x="7154" y="3696"/>
                  <a:ext cx="1318" cy="680"/>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91" name="正方形/長方形 149"/>
                <p:cNvSpPr>
                  <a:spLocks noChangeArrowheads="1"/>
                </p:cNvSpPr>
                <p:nvPr/>
              </p:nvSpPr>
              <p:spPr bwMode="auto">
                <a:xfrm>
                  <a:off x="4038" y="3696"/>
                  <a:ext cx="1371" cy="680"/>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92" name="正方形/長方形 150"/>
                <p:cNvSpPr>
                  <a:spLocks noChangeArrowheads="1"/>
                </p:cNvSpPr>
                <p:nvPr/>
              </p:nvSpPr>
              <p:spPr bwMode="auto">
                <a:xfrm>
                  <a:off x="3254" y="6009"/>
                  <a:ext cx="1135" cy="789"/>
                </a:xfrm>
                <a:prstGeom prst="rect">
                  <a:avLst/>
                </a:prstGeom>
                <a:noFill/>
                <a:ln w="25400" cmpd="sng">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93" name="テキスト ボックス 155"/>
                <p:cNvSpPr txBox="1">
                  <a:spLocks noChangeArrowheads="1"/>
                </p:cNvSpPr>
                <p:nvPr/>
              </p:nvSpPr>
              <p:spPr bwMode="auto">
                <a:xfrm>
                  <a:off x="5855" y="1454"/>
                  <a:ext cx="3287"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b="1">
                      <a:solidFill>
                        <a:srgbClr val="FF0000"/>
                      </a:solidFill>
                      <a:latin typeface="Calibri" pitchFamily="34" charset="0"/>
                    </a:rPr>
                    <a:t>H</a:t>
                  </a:r>
                  <a:r>
                    <a:rPr lang="ja-JP" altLang="en-US" b="1">
                      <a:solidFill>
                        <a:srgbClr val="FF0000"/>
                      </a:solidFill>
                      <a:latin typeface="Calibri" pitchFamily="34" charset="0"/>
                    </a:rPr>
                    <a:t>の吸収線</a:t>
                  </a:r>
                </a:p>
              </p:txBody>
            </p:sp>
            <p:sp>
              <p:nvSpPr>
                <p:cNvPr id="6194" name="テキスト ボックス 156"/>
                <p:cNvSpPr txBox="1">
                  <a:spLocks noChangeArrowheads="1"/>
                </p:cNvSpPr>
                <p:nvPr/>
              </p:nvSpPr>
              <p:spPr bwMode="auto">
                <a:xfrm>
                  <a:off x="2225" y="2927"/>
                  <a:ext cx="3287"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b="1">
                      <a:solidFill>
                        <a:srgbClr val="FF0000"/>
                      </a:solidFill>
                      <a:latin typeface="Calibri" pitchFamily="34" charset="0"/>
                    </a:rPr>
                    <a:t>Si</a:t>
                  </a:r>
                  <a:r>
                    <a:rPr lang="ja-JP" altLang="en-US" b="1">
                      <a:solidFill>
                        <a:srgbClr val="FF0000"/>
                      </a:solidFill>
                      <a:latin typeface="Calibri" pitchFamily="34" charset="0"/>
                    </a:rPr>
                    <a:t>の吸収線</a:t>
                  </a:r>
                </a:p>
              </p:txBody>
            </p:sp>
            <p:sp>
              <p:nvSpPr>
                <p:cNvPr id="6195" name="テキスト ボックス 157"/>
                <p:cNvSpPr txBox="1">
                  <a:spLocks noChangeArrowheads="1"/>
                </p:cNvSpPr>
                <p:nvPr/>
              </p:nvSpPr>
              <p:spPr bwMode="auto">
                <a:xfrm>
                  <a:off x="977" y="5197"/>
                  <a:ext cx="2383"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en-US" b="1">
                      <a:solidFill>
                        <a:srgbClr val="FF0000"/>
                      </a:solidFill>
                      <a:latin typeface="Calibri" pitchFamily="34" charset="0"/>
                    </a:rPr>
                    <a:t>He</a:t>
                  </a:r>
                  <a:r>
                    <a:rPr lang="ja-JP" altLang="en-US" b="1">
                      <a:solidFill>
                        <a:srgbClr val="FF0000"/>
                      </a:solidFill>
                      <a:latin typeface="Calibri" pitchFamily="34" charset="0"/>
                    </a:rPr>
                    <a:t>の吸収線</a:t>
                  </a:r>
                </a:p>
              </p:txBody>
            </p:sp>
            <p:sp>
              <p:nvSpPr>
                <p:cNvPr id="6196" name="角丸四角形 158"/>
                <p:cNvSpPr>
                  <a:spLocks noChangeArrowheads="1"/>
                </p:cNvSpPr>
                <p:nvPr/>
              </p:nvSpPr>
              <p:spPr bwMode="auto">
                <a:xfrm>
                  <a:off x="5967" y="1452"/>
                  <a:ext cx="2040" cy="682"/>
                </a:xfrm>
                <a:prstGeom prst="roundRect">
                  <a:avLst>
                    <a:gd name="adj" fmla="val 16667"/>
                  </a:avLst>
                </a:prstGeom>
                <a:noFill/>
                <a:ln w="25400" cmpd="sng">
                  <a:solidFill>
                    <a:srgbClr val="0070C0"/>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97" name="角丸四角形 159"/>
                <p:cNvSpPr>
                  <a:spLocks noChangeArrowheads="1"/>
                </p:cNvSpPr>
                <p:nvPr/>
              </p:nvSpPr>
              <p:spPr bwMode="auto">
                <a:xfrm>
                  <a:off x="2225" y="2927"/>
                  <a:ext cx="2040" cy="680"/>
                </a:xfrm>
                <a:prstGeom prst="roundRect">
                  <a:avLst>
                    <a:gd name="adj" fmla="val 16667"/>
                  </a:avLst>
                </a:prstGeom>
                <a:noFill/>
                <a:ln w="25400" cmpd="sng">
                  <a:solidFill>
                    <a:srgbClr val="0070C0"/>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98" name="角丸四角形 160"/>
                <p:cNvSpPr>
                  <a:spLocks noChangeArrowheads="1"/>
                </p:cNvSpPr>
                <p:nvPr/>
              </p:nvSpPr>
              <p:spPr bwMode="auto">
                <a:xfrm>
                  <a:off x="1090" y="5194"/>
                  <a:ext cx="2042" cy="683"/>
                </a:xfrm>
                <a:prstGeom prst="roundRect">
                  <a:avLst>
                    <a:gd name="adj" fmla="val 16667"/>
                  </a:avLst>
                </a:prstGeom>
                <a:noFill/>
                <a:ln w="25400" cmpd="sng">
                  <a:solidFill>
                    <a:srgbClr val="0070C0"/>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a:solidFill>
                      <a:srgbClr val="FFFFFF"/>
                    </a:solidFill>
                    <a:latin typeface="Calibri" pitchFamily="34" charset="0"/>
                  </a:endParaRPr>
                </a:p>
              </p:txBody>
            </p:sp>
            <p:sp>
              <p:nvSpPr>
                <p:cNvPr id="6199" name="角丸四角形 161"/>
                <p:cNvSpPr>
                  <a:spLocks noChangeArrowheads="1"/>
                </p:cNvSpPr>
                <p:nvPr/>
              </p:nvSpPr>
              <p:spPr bwMode="auto">
                <a:xfrm>
                  <a:off x="6109" y="2745"/>
                  <a:ext cx="3486" cy="680"/>
                </a:xfrm>
                <a:prstGeom prst="roundRect">
                  <a:avLst>
                    <a:gd name="adj" fmla="val 16667"/>
                  </a:avLst>
                </a:prstGeom>
                <a:solidFill>
                  <a:schemeClr val="bg1"/>
                </a:solidFill>
                <a:ln w="25400" cmpd="sng">
                  <a:solidFill>
                    <a:srgbClr val="0070C0"/>
                  </a:solidFill>
                  <a:round/>
                  <a:headEnd/>
                  <a:tailEnd/>
                </a:ln>
              </p:spPr>
              <p:txBody>
                <a:bodyPr anchor="ctr"/>
                <a:lstStyle/>
                <a:p>
                  <a:pPr algn="ctr"/>
                  <a:endParaRPr lang="ja-JP" altLang="en-US">
                    <a:solidFill>
                      <a:srgbClr val="FFFFFF"/>
                    </a:solidFill>
                    <a:latin typeface="Calibri" pitchFamily="34" charset="0"/>
                  </a:endParaRPr>
                </a:p>
              </p:txBody>
            </p:sp>
            <p:sp>
              <p:nvSpPr>
                <p:cNvPr id="6200" name="テキスト ボックス 162"/>
                <p:cNvSpPr txBox="1">
                  <a:spLocks noChangeArrowheads="1"/>
                </p:cNvSpPr>
                <p:nvPr/>
              </p:nvSpPr>
              <p:spPr bwMode="auto">
                <a:xfrm>
                  <a:off x="6307" y="2754"/>
                  <a:ext cx="291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b="1" dirty="0">
                      <a:solidFill>
                        <a:srgbClr val="FF0000"/>
                      </a:solidFill>
                      <a:latin typeface="Calibri" pitchFamily="34" charset="0"/>
                    </a:rPr>
                    <a:t>スペクトルの変化</a:t>
                  </a:r>
                </a:p>
              </p:txBody>
            </p:sp>
            <p:sp>
              <p:nvSpPr>
                <p:cNvPr id="6201" name="テキスト ボックス 172"/>
                <p:cNvSpPr txBox="1">
                  <a:spLocks noChangeArrowheads="1"/>
                </p:cNvSpPr>
                <p:nvPr/>
              </p:nvSpPr>
              <p:spPr bwMode="auto">
                <a:xfrm>
                  <a:off x="4492" y="2927"/>
                  <a:ext cx="455"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a:latin typeface="Calibri" pitchFamily="34" charset="0"/>
                    </a:rPr>
                    <a:t>有</a:t>
                  </a:r>
                </a:p>
              </p:txBody>
            </p:sp>
            <p:sp>
              <p:nvSpPr>
                <p:cNvPr id="6202" name="テキスト ボックス 173"/>
                <p:cNvSpPr txBox="1">
                  <a:spLocks noChangeArrowheads="1"/>
                </p:cNvSpPr>
                <p:nvPr/>
              </p:nvSpPr>
              <p:spPr bwMode="auto">
                <a:xfrm>
                  <a:off x="3812" y="5197"/>
                  <a:ext cx="453"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a:latin typeface="Calibri" pitchFamily="34" charset="0"/>
                    </a:rPr>
                    <a:t>有</a:t>
                  </a:r>
                </a:p>
              </p:txBody>
            </p:sp>
            <p:sp>
              <p:nvSpPr>
                <p:cNvPr id="6203" name="テキスト ボックス 174"/>
                <p:cNvSpPr txBox="1">
                  <a:spLocks noChangeArrowheads="1"/>
                </p:cNvSpPr>
                <p:nvPr/>
              </p:nvSpPr>
              <p:spPr bwMode="auto">
                <a:xfrm>
                  <a:off x="9595" y="1114"/>
                  <a:ext cx="455"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dirty="0">
                      <a:latin typeface="Calibri" pitchFamily="34" charset="0"/>
                    </a:rPr>
                    <a:t>有</a:t>
                  </a:r>
                </a:p>
              </p:txBody>
            </p:sp>
            <p:sp>
              <p:nvSpPr>
                <p:cNvPr id="6204" name="テキスト ボックス 175"/>
                <p:cNvSpPr txBox="1">
                  <a:spLocks noChangeArrowheads="1"/>
                </p:cNvSpPr>
                <p:nvPr/>
              </p:nvSpPr>
              <p:spPr bwMode="auto">
                <a:xfrm>
                  <a:off x="3812" y="1227"/>
                  <a:ext cx="655"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a:latin typeface="Calibri" pitchFamily="34" charset="0"/>
                    </a:rPr>
                    <a:t>無</a:t>
                  </a:r>
                </a:p>
              </p:txBody>
            </p:sp>
            <p:sp>
              <p:nvSpPr>
                <p:cNvPr id="6205" name="テキスト ボックス 179"/>
                <p:cNvSpPr txBox="1">
                  <a:spLocks noChangeArrowheads="1"/>
                </p:cNvSpPr>
                <p:nvPr/>
              </p:nvSpPr>
              <p:spPr bwMode="auto">
                <a:xfrm>
                  <a:off x="1430" y="2927"/>
                  <a:ext cx="655"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a:latin typeface="Calibri" pitchFamily="34" charset="0"/>
                    </a:rPr>
                    <a:t>無</a:t>
                  </a:r>
                </a:p>
              </p:txBody>
            </p:sp>
            <p:sp>
              <p:nvSpPr>
                <p:cNvPr id="6206" name="角丸四角形 165"/>
                <p:cNvSpPr>
                  <a:spLocks noChangeArrowheads="1"/>
                </p:cNvSpPr>
                <p:nvPr/>
              </p:nvSpPr>
              <p:spPr bwMode="auto">
                <a:xfrm>
                  <a:off x="10277" y="2745"/>
                  <a:ext cx="3440" cy="680"/>
                </a:xfrm>
                <a:prstGeom prst="roundRect">
                  <a:avLst>
                    <a:gd name="adj" fmla="val 16667"/>
                  </a:avLst>
                </a:prstGeom>
                <a:solidFill>
                  <a:schemeClr val="bg1"/>
                </a:solidFill>
                <a:ln w="25400" cmpd="sng">
                  <a:solidFill>
                    <a:srgbClr val="0070C0"/>
                  </a:solidFill>
                  <a:round/>
                  <a:headEnd/>
                  <a:tailEnd/>
                </a:ln>
              </p:spPr>
              <p:txBody>
                <a:bodyPr anchor="ctr"/>
                <a:lstStyle/>
                <a:p>
                  <a:pPr algn="ctr"/>
                  <a:endParaRPr lang="ja-JP" altLang="en-US">
                    <a:solidFill>
                      <a:srgbClr val="FFFFFF"/>
                    </a:solidFill>
                    <a:latin typeface="Calibri" pitchFamily="34" charset="0"/>
                  </a:endParaRPr>
                </a:p>
              </p:txBody>
            </p:sp>
          </p:grpSp>
          <p:sp>
            <p:nvSpPr>
              <p:cNvPr id="6208" name="Oval 64"/>
              <p:cNvSpPr>
                <a:spLocks noChangeArrowheads="1"/>
              </p:cNvSpPr>
              <p:nvPr/>
            </p:nvSpPr>
            <p:spPr bwMode="auto">
              <a:xfrm>
                <a:off x="5580063" y="3502025"/>
                <a:ext cx="1079500" cy="935038"/>
              </a:xfrm>
              <a:prstGeom prst="ellipse">
                <a:avLst/>
              </a:prstGeom>
              <a:noFill/>
              <a:ln w="38100" cap="flat" cmpd="sng">
                <a:solidFill>
                  <a:srgbClr val="FF0000"/>
                </a:solidFill>
                <a:round/>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6209" name="AutoShape 65"/>
              <p:cNvSpPr>
                <a:spLocks noChangeArrowheads="1"/>
              </p:cNvSpPr>
              <p:nvPr/>
            </p:nvSpPr>
            <p:spPr bwMode="auto">
              <a:xfrm>
                <a:off x="3140661" y="4871204"/>
                <a:ext cx="5552789" cy="1812465"/>
              </a:xfrm>
              <a:prstGeom prst="roundRect">
                <a:avLst>
                  <a:gd name="adj" fmla="val 16667"/>
                </a:avLst>
              </a:prstGeom>
              <a:noFill/>
              <a:ln w="28575" cap="flat" cmpd="sng">
                <a:solidFill>
                  <a:srgbClr val="FF0000"/>
                </a:solidFill>
                <a:round/>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cxnSp>
            <p:nvCxnSpPr>
              <p:cNvPr id="6210" name="AutoShape 66"/>
              <p:cNvCxnSpPr>
                <a:cxnSpLocks noChangeShapeType="1"/>
              </p:cNvCxnSpPr>
              <p:nvPr/>
            </p:nvCxnSpPr>
            <p:spPr bwMode="auto">
              <a:xfrm>
                <a:off x="6119813" y="4437063"/>
                <a:ext cx="6350" cy="404812"/>
              </a:xfrm>
              <a:prstGeom prst="straightConnector1">
                <a:avLst/>
              </a:prstGeom>
              <a:noFill/>
              <a:ln w="63500" cap="flat" cmpd="sng">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11" name="Text Box 67"/>
              <p:cNvSpPr txBox="1">
                <a:spLocks noChangeArrowheads="1"/>
              </p:cNvSpPr>
              <p:nvPr/>
            </p:nvSpPr>
            <p:spPr bwMode="auto">
              <a:xfrm>
                <a:off x="3194041" y="4926981"/>
                <a:ext cx="5413655" cy="175668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28575" cap="flat" cmpd="sng">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ja-JP" sz="2200" dirty="0">
                    <a:latin typeface="+mn-ea"/>
                    <a:ea typeface="+mn-ea"/>
                  </a:rPr>
                  <a:t>・星周ガスが比較的多い超新星爆発</a:t>
                </a:r>
              </a:p>
              <a:p>
                <a:r>
                  <a:rPr lang="ja-JP" sz="2200" dirty="0">
                    <a:latin typeface="+mn-ea"/>
                    <a:ea typeface="+mn-ea"/>
                  </a:rPr>
                  <a:t>　　</a:t>
                </a:r>
                <a:r>
                  <a:rPr lang="ja-JP" altLang="en-US" sz="2200" dirty="0" smtClean="0">
                    <a:latin typeface="+mn-ea"/>
                    <a:ea typeface="+mn-ea"/>
                  </a:rPr>
                  <a:t>　　　</a:t>
                </a:r>
                <a:r>
                  <a:rPr lang="ja-JP" sz="2200" dirty="0" smtClean="0">
                    <a:latin typeface="+mn-ea"/>
                    <a:ea typeface="+mn-ea"/>
                  </a:rPr>
                  <a:t>→</a:t>
                </a:r>
                <a:r>
                  <a:rPr lang="ja-JP" sz="2200" dirty="0">
                    <a:latin typeface="+mn-ea"/>
                    <a:ea typeface="+mn-ea"/>
                  </a:rPr>
                  <a:t>爆発前の赤色超巨星が</a:t>
                </a:r>
                <a:r>
                  <a:rPr lang="ja-JP" sz="2200" dirty="0" smtClean="0">
                    <a:latin typeface="+mn-ea"/>
                    <a:ea typeface="+mn-ea"/>
                  </a:rPr>
                  <a:t>放出</a:t>
                </a:r>
                <a:r>
                  <a:rPr lang="ja-JP" altLang="en-US" sz="2200" dirty="0" smtClean="0">
                    <a:latin typeface="+mn-ea"/>
                    <a:ea typeface="+mn-ea"/>
                  </a:rPr>
                  <a:t>。</a:t>
                </a:r>
                <a:endParaRPr lang="ja-JP" sz="2200" dirty="0">
                  <a:latin typeface="+mn-ea"/>
                  <a:ea typeface="+mn-ea"/>
                </a:endParaRPr>
              </a:p>
              <a:p>
                <a:r>
                  <a:rPr lang="ja-JP" sz="2200" dirty="0">
                    <a:latin typeface="+mn-ea"/>
                    <a:ea typeface="+mn-ea"/>
                  </a:rPr>
                  <a:t>・膨張速度が超新星の中で比較的に</a:t>
                </a:r>
                <a:r>
                  <a:rPr lang="ja-JP" sz="2200" dirty="0" smtClean="0">
                    <a:latin typeface="+mn-ea"/>
                    <a:ea typeface="+mn-ea"/>
                  </a:rPr>
                  <a:t>遅い</a:t>
                </a:r>
                <a:r>
                  <a:rPr lang="ja-JP" altLang="en-US" sz="2200" dirty="0" smtClean="0">
                    <a:latin typeface="+mn-ea"/>
                    <a:ea typeface="+mn-ea"/>
                  </a:rPr>
                  <a:t>。</a:t>
                </a:r>
                <a:endParaRPr lang="ja-JP" sz="2200" dirty="0">
                  <a:latin typeface="+mn-ea"/>
                  <a:ea typeface="+mn-ea"/>
                </a:endParaRPr>
              </a:p>
              <a:p>
                <a:r>
                  <a:rPr lang="ja-JP" sz="2200" dirty="0">
                    <a:latin typeface="+mn-ea"/>
                    <a:ea typeface="+mn-ea"/>
                  </a:rPr>
                  <a:t>・水素の</a:t>
                </a:r>
                <a:r>
                  <a:rPr lang="ja-JP" sz="2200" dirty="0" smtClean="0">
                    <a:latin typeface="+mn-ea"/>
                    <a:ea typeface="+mn-ea"/>
                  </a:rPr>
                  <a:t>スペクトルが</a:t>
                </a:r>
                <a:r>
                  <a:rPr lang="ja-JP" altLang="en-US" sz="2200" dirty="0">
                    <a:latin typeface="+mn-ea"/>
                    <a:ea typeface="+mn-ea"/>
                  </a:rPr>
                  <a:t>見ら</a:t>
                </a:r>
                <a:r>
                  <a:rPr lang="ja-JP" sz="2200" dirty="0" smtClean="0">
                    <a:latin typeface="+mn-ea"/>
                    <a:ea typeface="+mn-ea"/>
                  </a:rPr>
                  <a:t>れ</a:t>
                </a:r>
                <a:r>
                  <a:rPr lang="ja-JP" altLang="en-US" sz="2200" dirty="0" smtClean="0">
                    <a:latin typeface="+mn-ea"/>
                    <a:ea typeface="+mn-ea"/>
                  </a:rPr>
                  <a:t>る。</a:t>
                </a:r>
                <a:endParaRPr lang="ja-JP" sz="2200" dirty="0">
                  <a:latin typeface="+mn-ea"/>
                  <a:ea typeface="+mn-ea"/>
                </a:endParaRPr>
              </a:p>
            </p:txBody>
          </p:sp>
        </p:grpSp>
        <p:sp>
          <p:nvSpPr>
            <p:cNvPr id="6207" name="テキスト ボックス 164"/>
            <p:cNvSpPr txBox="1">
              <a:spLocks noChangeArrowheads="1"/>
            </p:cNvSpPr>
            <p:nvPr/>
          </p:nvSpPr>
          <p:spPr bwMode="auto">
            <a:xfrm>
              <a:off x="6696639" y="2956074"/>
              <a:ext cx="2238276" cy="4401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b="1" dirty="0">
                  <a:solidFill>
                    <a:srgbClr val="FF0000"/>
                  </a:solidFill>
                  <a:latin typeface="Calibri" pitchFamily="34" charset="0"/>
                </a:rPr>
                <a:t>水素外層大気の量</a:t>
              </a:r>
            </a:p>
          </p:txBody>
        </p:sp>
      </p:grpSp>
      <p:grpSp>
        <p:nvGrpSpPr>
          <p:cNvPr id="89" name="グループ化 88"/>
          <p:cNvGrpSpPr/>
          <p:nvPr/>
        </p:nvGrpSpPr>
        <p:grpSpPr>
          <a:xfrm>
            <a:off x="251520" y="4293096"/>
            <a:ext cx="2488278" cy="2594560"/>
            <a:chOff x="1934007" y="1562388"/>
            <a:chExt cx="5393081" cy="5259233"/>
          </a:xfrm>
        </p:grpSpPr>
        <p:sp>
          <p:nvSpPr>
            <p:cNvPr id="90" name="円/楕円 6"/>
            <p:cNvSpPr>
              <a:spLocks noChangeAspect="1"/>
            </p:cNvSpPr>
            <p:nvPr/>
          </p:nvSpPr>
          <p:spPr bwMode="auto">
            <a:xfrm>
              <a:off x="2916238" y="2492375"/>
              <a:ext cx="3159125" cy="2968625"/>
            </a:xfrm>
            <a:prstGeom prst="ellipse">
              <a:avLst/>
            </a:prstGeom>
            <a:solidFill>
              <a:schemeClr val="bg1">
                <a:alpha val="0"/>
              </a:schemeClr>
            </a:solidFill>
            <a:ln w="450850" cmpd="sng">
              <a:solidFill>
                <a:srgbClr val="B9CDE5"/>
              </a:solidFill>
              <a:round/>
              <a:headEnd/>
              <a:tailEnd/>
            </a:ln>
          </p:spPr>
          <p:txBody>
            <a:bodyPr anchor="ctr"/>
            <a:lstStyle/>
            <a:p>
              <a:pPr algn="ctr"/>
              <a:endParaRPr lang="ja-JP" altLang="en-US">
                <a:solidFill>
                  <a:srgbClr val="FFFFFF"/>
                </a:solidFill>
                <a:latin typeface="Calibri" pitchFamily="34" charset="0"/>
              </a:endParaRPr>
            </a:p>
          </p:txBody>
        </p:sp>
        <p:cxnSp>
          <p:nvCxnSpPr>
            <p:cNvPr id="91" name="直線矢印コネクタ 12"/>
            <p:cNvCxnSpPr>
              <a:cxnSpLocks noChangeShapeType="1"/>
            </p:cNvCxnSpPr>
            <p:nvPr/>
          </p:nvCxnSpPr>
          <p:spPr bwMode="auto">
            <a:xfrm rot="5400000" flipH="1" flipV="1">
              <a:off x="4108450" y="2998788"/>
              <a:ext cx="774700" cy="0"/>
            </a:xfrm>
            <a:prstGeom prst="straightConnector1">
              <a:avLst/>
            </a:prstGeom>
            <a:noFill/>
            <a:ln w="63500" cmpd="sng">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92" name="直線矢印コネクタ 43"/>
            <p:cNvCxnSpPr>
              <a:cxnSpLocks noChangeShapeType="1"/>
            </p:cNvCxnSpPr>
            <p:nvPr/>
          </p:nvCxnSpPr>
          <p:spPr bwMode="auto">
            <a:xfrm rot="16200000" flipH="1" flipV="1">
              <a:off x="4110038" y="4948238"/>
              <a:ext cx="776287" cy="1587"/>
            </a:xfrm>
            <a:prstGeom prst="straightConnector1">
              <a:avLst/>
            </a:prstGeom>
            <a:noFill/>
            <a:ln w="63500" cmpd="sng">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93" name="直線矢印コネクタ 47"/>
            <p:cNvCxnSpPr>
              <a:cxnSpLocks noChangeShapeType="1"/>
            </p:cNvCxnSpPr>
            <p:nvPr/>
          </p:nvCxnSpPr>
          <p:spPr bwMode="auto">
            <a:xfrm flipH="1" flipV="1">
              <a:off x="3097213" y="3973513"/>
              <a:ext cx="774700" cy="1587"/>
            </a:xfrm>
            <a:prstGeom prst="straightConnector1">
              <a:avLst/>
            </a:prstGeom>
            <a:noFill/>
            <a:ln w="63500" cmpd="sng">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94" name="直線矢印コネクタ 48"/>
            <p:cNvCxnSpPr>
              <a:cxnSpLocks noChangeShapeType="1"/>
            </p:cNvCxnSpPr>
            <p:nvPr/>
          </p:nvCxnSpPr>
          <p:spPr bwMode="auto">
            <a:xfrm rot="10800000" flipH="1" flipV="1">
              <a:off x="5121275" y="3975100"/>
              <a:ext cx="776288" cy="1588"/>
            </a:xfrm>
            <a:prstGeom prst="straightConnector1">
              <a:avLst/>
            </a:prstGeom>
            <a:noFill/>
            <a:ln w="63500" cmpd="sng">
              <a:solidFill>
                <a:srgbClr val="FFC000"/>
              </a:solidFill>
              <a:round/>
              <a:headEnd/>
              <a:tailEnd type="arrow" w="med" len="med"/>
            </a:ln>
            <a:extLst>
              <a:ext uri="{909E8E84-426E-40DD-AFC4-6F175D3DCCD1}">
                <a14:hiddenFill xmlns:a14="http://schemas.microsoft.com/office/drawing/2010/main">
                  <a:noFill/>
                </a14:hiddenFill>
              </a:ext>
            </a:extLst>
          </p:spPr>
        </p:cxnSp>
        <p:pic>
          <p:nvPicPr>
            <p:cNvPr id="95" name="図 73" descr="図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70362" y="1562388"/>
              <a:ext cx="604837" cy="1504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 name="図 74" descr="図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34007" y="3708399"/>
              <a:ext cx="1599768" cy="603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 name="図 77" descr="図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1513" y="3689350"/>
              <a:ext cx="15755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 name="図 78" descr="図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03699" y="5183190"/>
              <a:ext cx="603251" cy="1638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9" name="Group 13"/>
            <p:cNvGrpSpPr>
              <a:grpSpLocks/>
            </p:cNvGrpSpPr>
            <p:nvPr/>
          </p:nvGrpSpPr>
          <p:grpSpPr bwMode="auto">
            <a:xfrm>
              <a:off x="3716533" y="3429000"/>
              <a:ext cx="1651009" cy="1198587"/>
              <a:chOff x="-141211" y="0"/>
              <a:chExt cx="1652397" cy="1198466"/>
            </a:xfrm>
          </p:grpSpPr>
          <p:sp>
            <p:nvSpPr>
              <p:cNvPr id="101" name="円/楕円 20"/>
              <p:cNvSpPr>
                <a:spLocks noChangeAspect="1"/>
              </p:cNvSpPr>
              <p:nvPr/>
            </p:nvSpPr>
            <p:spPr bwMode="auto">
              <a:xfrm>
                <a:off x="0" y="0"/>
                <a:ext cx="1250413" cy="1174631"/>
              </a:xfrm>
              <a:prstGeom prst="ellipse">
                <a:avLst/>
              </a:prstGeom>
              <a:solidFill>
                <a:srgbClr val="FF0000"/>
              </a:solidFill>
              <a:ln w="25400" cmpd="sng">
                <a:solidFill>
                  <a:srgbClr val="C00000"/>
                </a:solidFill>
                <a:round/>
                <a:headEnd/>
                <a:tailEnd/>
              </a:ln>
            </p:spPr>
            <p:txBody>
              <a:bodyPr anchor="ctr"/>
              <a:lstStyle/>
              <a:p>
                <a:pPr algn="ctr"/>
                <a:endParaRPr lang="ja-JP" altLang="en-US">
                  <a:solidFill>
                    <a:srgbClr val="FFFFFF"/>
                  </a:solidFill>
                  <a:latin typeface="Calibri" pitchFamily="34" charset="0"/>
                </a:endParaRPr>
              </a:p>
            </p:txBody>
          </p:sp>
          <p:sp>
            <p:nvSpPr>
              <p:cNvPr id="102" name="テキスト ボックス 13"/>
              <p:cNvSpPr txBox="1">
                <a:spLocks noChangeArrowheads="1"/>
              </p:cNvSpPr>
              <p:nvPr/>
            </p:nvSpPr>
            <p:spPr bwMode="auto">
              <a:xfrm>
                <a:off x="-141211" y="75612"/>
                <a:ext cx="1652397" cy="1122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algn="ctr" eaLnBrk="1" hangingPunct="1"/>
                <a:r>
                  <a:rPr lang="ja-JP" altLang="en-US" sz="1500" b="1" dirty="0">
                    <a:latin typeface="Calibri" pitchFamily="34" charset="0"/>
                  </a:rPr>
                  <a:t>赤色</a:t>
                </a:r>
                <a:endParaRPr lang="en-US" sz="1500" b="1" dirty="0">
                  <a:latin typeface="Calibri" pitchFamily="34" charset="0"/>
                </a:endParaRPr>
              </a:p>
              <a:p>
                <a:pPr algn="ctr" eaLnBrk="1" hangingPunct="1"/>
                <a:r>
                  <a:rPr lang="ja-JP" altLang="en-US" sz="1500" b="1" dirty="0">
                    <a:latin typeface="Calibri" pitchFamily="34" charset="0"/>
                  </a:rPr>
                  <a:t>超巨星</a:t>
                </a:r>
              </a:p>
            </p:txBody>
          </p:sp>
        </p:grpSp>
        <p:sp>
          <p:nvSpPr>
            <p:cNvPr id="100" name="テキスト ボックス 99"/>
            <p:cNvSpPr txBox="1">
              <a:spLocks noChangeArrowheads="1"/>
            </p:cNvSpPr>
            <p:nvPr/>
          </p:nvSpPr>
          <p:spPr bwMode="auto">
            <a:xfrm>
              <a:off x="4860925" y="2563813"/>
              <a:ext cx="1114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50" charset="-128"/>
                </a:defRPr>
              </a:lvl1pPr>
              <a:lvl2pPr marL="742950" indent="-285750" eaLnBrk="0" hangingPunct="0">
                <a:defRPr>
                  <a:solidFill>
                    <a:schemeClr val="tx1"/>
                  </a:solidFill>
                  <a:latin typeface="Arial" pitchFamily="34" charset="0"/>
                  <a:ea typeface="ＭＳ Ｐゴシック" pitchFamily="50" charset="-128"/>
                </a:defRPr>
              </a:lvl2pPr>
              <a:lvl3pPr marL="1143000" indent="-228600" eaLnBrk="0" hangingPunct="0">
                <a:defRPr>
                  <a:solidFill>
                    <a:schemeClr val="tx1"/>
                  </a:solidFill>
                  <a:latin typeface="Arial" pitchFamily="34" charset="0"/>
                  <a:ea typeface="ＭＳ Ｐゴシック" pitchFamily="50" charset="-128"/>
                </a:defRPr>
              </a:lvl3pPr>
              <a:lvl4pPr marL="1600200" indent="-228600" eaLnBrk="0" hangingPunct="0">
                <a:defRPr>
                  <a:solidFill>
                    <a:schemeClr val="tx1"/>
                  </a:solidFill>
                  <a:latin typeface="Arial" pitchFamily="34" charset="0"/>
                  <a:ea typeface="ＭＳ Ｐゴシック" pitchFamily="50" charset="-128"/>
                </a:defRPr>
              </a:lvl4pPr>
              <a:lvl5pPr marL="2057400" indent="-228600" eaLnBrk="0" hangingPunct="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pPr eaLnBrk="1" hangingPunct="1"/>
              <a:r>
                <a:rPr lang="ja-JP" altLang="en-US" b="1">
                  <a:latin typeface="Calibri" pitchFamily="34" charset="0"/>
                </a:rPr>
                <a:t>星周物質</a:t>
              </a:r>
            </a:p>
          </p:txBody>
        </p:sp>
      </p:grpSp>
      <p:sp>
        <p:nvSpPr>
          <p:cNvPr id="103" name="テキスト ボックス 102"/>
          <p:cNvSpPr txBox="1"/>
          <p:nvPr/>
        </p:nvSpPr>
        <p:spPr>
          <a:xfrm>
            <a:off x="2987824" y="4980945"/>
            <a:ext cx="6093335" cy="1400383"/>
          </a:xfrm>
          <a:prstGeom prst="rect">
            <a:avLst/>
          </a:prstGeom>
          <a:noFill/>
        </p:spPr>
        <p:txBody>
          <a:bodyPr wrap="none" rtlCol="0">
            <a:spAutoFit/>
          </a:bodyPr>
          <a:lstStyle/>
          <a:p>
            <a:r>
              <a:rPr kumimoji="1" lang="ja-JP" altLang="en-US" sz="3000" b="1" dirty="0" smtClean="0">
                <a:latin typeface="+mn-ea"/>
                <a:ea typeface="+mn-ea"/>
              </a:rPr>
              <a:t>（</a:t>
            </a:r>
            <a:r>
              <a:rPr kumimoji="1" lang="en-US" altLang="ja-JP" sz="3000" b="1" dirty="0" smtClean="0">
                <a:latin typeface="+mn-ea"/>
                <a:ea typeface="+mn-ea"/>
              </a:rPr>
              <a:t>5</a:t>
            </a:r>
            <a:r>
              <a:rPr kumimoji="1" lang="ja-JP" altLang="en-US" sz="3000" b="1" dirty="0" smtClean="0">
                <a:latin typeface="+mn-ea"/>
                <a:ea typeface="+mn-ea"/>
              </a:rPr>
              <a:t>）</a:t>
            </a:r>
            <a:r>
              <a:rPr kumimoji="1" lang="en-US" altLang="ja-JP" sz="3000" b="1" dirty="0" err="1" smtClean="0">
                <a:latin typeface="+mn-ea"/>
                <a:ea typeface="+mn-ea"/>
              </a:rPr>
              <a:t>Ⅱn</a:t>
            </a:r>
            <a:r>
              <a:rPr kumimoji="1" lang="ja-JP" altLang="en-US" sz="3000" b="1" dirty="0" smtClean="0">
                <a:latin typeface="+mn-ea"/>
                <a:ea typeface="+mn-ea"/>
              </a:rPr>
              <a:t>型超新星</a:t>
            </a:r>
            <a:endParaRPr kumimoji="1" lang="en-US" altLang="ja-JP" sz="3000" b="1" dirty="0" smtClean="0">
              <a:latin typeface="+mn-ea"/>
              <a:ea typeface="+mn-ea"/>
            </a:endParaRPr>
          </a:p>
          <a:p>
            <a:r>
              <a:rPr kumimoji="1" lang="ja-JP" altLang="en-US" sz="2600" dirty="0">
                <a:latin typeface="+mn-ea"/>
                <a:ea typeface="+mn-ea"/>
              </a:rPr>
              <a:t>　</a:t>
            </a:r>
            <a:r>
              <a:rPr kumimoji="1" lang="ja-JP" altLang="en-US" sz="2600" dirty="0" smtClean="0">
                <a:latin typeface="+mn-ea"/>
                <a:ea typeface="+mn-ea"/>
              </a:rPr>
              <a:t>　赤色巨星は周星物質を放出している。</a:t>
            </a:r>
            <a:endParaRPr kumimoji="1" lang="en-US" altLang="ja-JP" sz="2600" dirty="0" smtClean="0">
              <a:latin typeface="+mn-ea"/>
              <a:ea typeface="+mn-ea"/>
            </a:endParaRPr>
          </a:p>
          <a:p>
            <a:r>
              <a:rPr kumimoji="1" lang="ja-JP" altLang="en-US" sz="2600" dirty="0">
                <a:latin typeface="+mn-ea"/>
                <a:ea typeface="+mn-ea"/>
              </a:rPr>
              <a:t>　</a:t>
            </a:r>
            <a:r>
              <a:rPr kumimoji="1" lang="ja-JP" altLang="en-US" sz="2600" dirty="0" smtClean="0">
                <a:latin typeface="+mn-ea"/>
                <a:ea typeface="+mn-ea"/>
              </a:rPr>
              <a:t>　</a:t>
            </a:r>
            <a:r>
              <a:rPr kumimoji="1" lang="en-US" altLang="ja-JP" sz="2600" dirty="0" err="1" smtClean="0">
                <a:latin typeface="+mn-ea"/>
                <a:ea typeface="+mn-ea"/>
              </a:rPr>
              <a:t>Ⅱn</a:t>
            </a:r>
            <a:r>
              <a:rPr kumimoji="1" lang="ja-JP" altLang="en-US" sz="2600" dirty="0" smtClean="0">
                <a:latin typeface="+mn-ea"/>
                <a:ea typeface="+mn-ea"/>
              </a:rPr>
              <a:t>型超新星は特に周星物質が多い。</a:t>
            </a:r>
            <a:endParaRPr kumimoji="1" lang="ja-JP" altLang="en-US" sz="2600" dirty="0">
              <a:latin typeface="+mn-ea"/>
              <a:ea typeface="+mn-ea"/>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4624"/>
            <a:ext cx="2602632" cy="778098"/>
          </a:xfrm>
        </p:spPr>
        <p:txBody>
          <a:bodyPr/>
          <a:lstStyle/>
          <a:p>
            <a:r>
              <a:rPr kumimoji="1" lang="ja-JP" altLang="en-US" sz="3300" b="1" dirty="0" smtClean="0">
                <a:latin typeface="+mn-ea"/>
                <a:ea typeface="+mn-ea"/>
              </a:rPr>
              <a:t>２．観測方法</a:t>
            </a:r>
            <a:endParaRPr kumimoji="1" lang="ja-JP" altLang="en-US" sz="3300" b="1" dirty="0">
              <a:latin typeface="+mn-ea"/>
              <a:ea typeface="+mn-ea"/>
            </a:endParaRPr>
          </a:p>
        </p:txBody>
      </p:sp>
      <p:sp>
        <p:nvSpPr>
          <p:cNvPr id="3" name="コンテンツ プレースホルダー 2"/>
          <p:cNvSpPr>
            <a:spLocks noGrp="1"/>
          </p:cNvSpPr>
          <p:nvPr>
            <p:ph idx="1"/>
          </p:nvPr>
        </p:nvSpPr>
        <p:spPr>
          <a:xfrm>
            <a:off x="323528" y="620688"/>
            <a:ext cx="8712968" cy="3517851"/>
          </a:xfrm>
        </p:spPr>
        <p:txBody>
          <a:bodyPr/>
          <a:lstStyle/>
          <a:p>
            <a:r>
              <a:rPr kumimoji="1" lang="ja-JP" altLang="en-US" sz="2600" dirty="0" smtClean="0">
                <a:latin typeface="+mn-ea"/>
              </a:rPr>
              <a:t>望遠鏡：</a:t>
            </a:r>
            <a:r>
              <a:rPr kumimoji="1" lang="en-US" altLang="ja-JP" sz="2600" dirty="0" smtClean="0">
                <a:latin typeface="+mn-ea"/>
              </a:rPr>
              <a:t>1.5m</a:t>
            </a:r>
            <a:r>
              <a:rPr kumimoji="1" lang="ja-JP" altLang="en-US" sz="2600" dirty="0" smtClean="0">
                <a:latin typeface="+mn-ea"/>
              </a:rPr>
              <a:t>かなた望遠鏡＠東広島天文台</a:t>
            </a:r>
            <a:endParaRPr kumimoji="1" lang="en-US" altLang="ja-JP" sz="2600" dirty="0">
              <a:latin typeface="+mn-ea"/>
            </a:endParaRPr>
          </a:p>
          <a:p>
            <a:r>
              <a:rPr kumimoji="1" lang="ja-JP" altLang="en-US" sz="2600" dirty="0" smtClean="0">
                <a:latin typeface="+mn-ea"/>
              </a:rPr>
              <a:t>分光装置：露出型広視野偏光撮像器　</a:t>
            </a:r>
            <a:r>
              <a:rPr kumimoji="1" lang="en-US" altLang="ja-JP" sz="2600" dirty="0" err="1" smtClean="0">
                <a:latin typeface="+mn-ea"/>
              </a:rPr>
              <a:t>HOWPol</a:t>
            </a:r>
            <a:r>
              <a:rPr kumimoji="1" lang="ja-JP" altLang="en-US" sz="2600" dirty="0" smtClean="0">
                <a:latin typeface="+mn-ea"/>
              </a:rPr>
              <a:t>　　</a:t>
            </a:r>
            <a:endParaRPr kumimoji="1" lang="en-US" altLang="ja-JP" sz="2600" dirty="0" smtClean="0">
              <a:latin typeface="+mn-ea"/>
            </a:endParaRPr>
          </a:p>
          <a:p>
            <a:pPr marL="0" indent="0">
              <a:buNone/>
            </a:pPr>
            <a:r>
              <a:rPr kumimoji="1" lang="ja-JP" altLang="en-US" sz="2600" dirty="0" smtClean="0">
                <a:latin typeface="+mn-ea"/>
              </a:rPr>
              <a:t>　　　　　　　</a:t>
            </a:r>
            <a:r>
              <a:rPr kumimoji="1" lang="ja-JP" altLang="en-US" sz="2600" dirty="0">
                <a:latin typeface="+mn-ea"/>
              </a:rPr>
              <a:t> </a:t>
            </a:r>
            <a:r>
              <a:rPr kumimoji="1" lang="ja-JP" altLang="en-US" sz="2600" dirty="0" smtClean="0">
                <a:latin typeface="+mn-ea"/>
              </a:rPr>
              <a:t>  波長分解能　</a:t>
            </a:r>
            <a:r>
              <a:rPr kumimoji="1" lang="en-US" altLang="ja-JP" sz="2600" dirty="0" smtClean="0">
                <a:latin typeface="+mn-ea"/>
              </a:rPr>
              <a:t>R=λ/</a:t>
            </a:r>
            <a:r>
              <a:rPr kumimoji="1" lang="ja-JP" altLang="en-US" sz="2600" dirty="0" smtClean="0">
                <a:latin typeface="+mn-ea"/>
              </a:rPr>
              <a:t>⊿</a:t>
            </a:r>
            <a:r>
              <a:rPr kumimoji="1" lang="en-US" altLang="ja-JP" sz="2600" dirty="0" smtClean="0">
                <a:latin typeface="+mn-ea"/>
              </a:rPr>
              <a:t>λ</a:t>
            </a:r>
            <a:r>
              <a:rPr kumimoji="1" lang="ja-JP" altLang="en-US" sz="2600" dirty="0" smtClean="0">
                <a:latin typeface="+mn-ea"/>
              </a:rPr>
              <a:t>～</a:t>
            </a:r>
            <a:r>
              <a:rPr kumimoji="1" lang="en-US" altLang="ja-JP" sz="2600" dirty="0" smtClean="0">
                <a:latin typeface="+mn-ea"/>
              </a:rPr>
              <a:t>400</a:t>
            </a:r>
            <a:r>
              <a:rPr kumimoji="1" lang="ja-JP" altLang="en-US" sz="2600" dirty="0" smtClean="0">
                <a:latin typeface="+mn-ea"/>
              </a:rPr>
              <a:t>　</a:t>
            </a:r>
            <a:r>
              <a:rPr kumimoji="1" lang="en-US" altLang="ja-JP" sz="2600" dirty="0" smtClean="0">
                <a:latin typeface="+mn-ea"/>
              </a:rPr>
              <a:t>@6000Å</a:t>
            </a:r>
          </a:p>
          <a:p>
            <a:pPr marL="0" indent="0">
              <a:buNone/>
            </a:pPr>
            <a:r>
              <a:rPr kumimoji="1" lang="en-US" altLang="ja-JP" sz="2600" dirty="0">
                <a:latin typeface="+mn-ea"/>
              </a:rPr>
              <a:t> </a:t>
            </a:r>
            <a:r>
              <a:rPr kumimoji="1" lang="en-US" altLang="ja-JP" sz="2600" dirty="0" smtClean="0">
                <a:latin typeface="+mn-ea"/>
              </a:rPr>
              <a:t>                       </a:t>
            </a:r>
            <a:r>
              <a:rPr kumimoji="1" lang="ja-JP" altLang="en-US" sz="2600" dirty="0" smtClean="0">
                <a:latin typeface="+mn-ea"/>
              </a:rPr>
              <a:t>波長領域　</a:t>
            </a:r>
            <a:r>
              <a:rPr kumimoji="1" lang="en-US" altLang="ja-JP" sz="2600" dirty="0" smtClean="0">
                <a:latin typeface="+mn-ea"/>
              </a:rPr>
              <a:t>4500</a:t>
            </a:r>
            <a:r>
              <a:rPr kumimoji="1" lang="ja-JP" altLang="en-US" sz="2600" dirty="0" smtClean="0">
                <a:latin typeface="+mn-ea"/>
              </a:rPr>
              <a:t>～</a:t>
            </a:r>
            <a:r>
              <a:rPr kumimoji="1" lang="en-US" altLang="ja-JP" sz="2600" dirty="0" smtClean="0">
                <a:latin typeface="+mn-ea"/>
              </a:rPr>
              <a:t>11000Å</a:t>
            </a:r>
          </a:p>
          <a:p>
            <a:r>
              <a:rPr kumimoji="1" lang="ja-JP" altLang="en-US" sz="2600" dirty="0" smtClean="0">
                <a:latin typeface="+mn-ea"/>
              </a:rPr>
              <a:t>日時：</a:t>
            </a:r>
            <a:r>
              <a:rPr kumimoji="1" lang="en-US" altLang="ja-JP" sz="2600" dirty="0" smtClean="0">
                <a:latin typeface="+mn-ea"/>
              </a:rPr>
              <a:t>2010</a:t>
            </a:r>
            <a:r>
              <a:rPr kumimoji="1" lang="ja-JP" altLang="en-US" sz="2600" dirty="0" smtClean="0">
                <a:latin typeface="+mn-ea"/>
              </a:rPr>
              <a:t>年</a:t>
            </a:r>
            <a:r>
              <a:rPr kumimoji="1" lang="en-US" altLang="ja-JP" sz="2600" dirty="0" smtClean="0">
                <a:latin typeface="+mn-ea"/>
              </a:rPr>
              <a:t>11</a:t>
            </a:r>
            <a:r>
              <a:rPr kumimoji="1" lang="ja-JP" altLang="en-US" sz="2600" dirty="0" smtClean="0">
                <a:latin typeface="+mn-ea"/>
              </a:rPr>
              <a:t>月</a:t>
            </a:r>
            <a:r>
              <a:rPr kumimoji="1" lang="en-US" altLang="ja-JP" sz="2600" dirty="0" smtClean="0">
                <a:latin typeface="+mn-ea"/>
              </a:rPr>
              <a:t>21</a:t>
            </a:r>
            <a:r>
              <a:rPr kumimoji="1" lang="ja-JP" altLang="en-US" sz="2600" dirty="0" smtClean="0">
                <a:latin typeface="+mn-ea"/>
              </a:rPr>
              <a:t>日（月）　</a:t>
            </a:r>
            <a:r>
              <a:rPr kumimoji="1" lang="en-US" altLang="ja-JP" sz="2600" dirty="0" smtClean="0">
                <a:latin typeface="+mn-ea"/>
              </a:rPr>
              <a:t>01</a:t>
            </a:r>
            <a:r>
              <a:rPr kumimoji="1" lang="ja-JP" altLang="en-US" sz="2600" dirty="0" smtClean="0">
                <a:latin typeface="+mn-ea"/>
              </a:rPr>
              <a:t>：</a:t>
            </a:r>
            <a:r>
              <a:rPr kumimoji="1" lang="en-US" altLang="ja-JP" sz="2600" dirty="0" smtClean="0">
                <a:latin typeface="+mn-ea"/>
              </a:rPr>
              <a:t>00</a:t>
            </a:r>
            <a:r>
              <a:rPr kumimoji="1" lang="ja-JP" altLang="en-US" sz="2600" dirty="0" smtClean="0">
                <a:latin typeface="+mn-ea"/>
              </a:rPr>
              <a:t>～</a:t>
            </a:r>
            <a:r>
              <a:rPr kumimoji="1" lang="en-US" altLang="ja-JP" sz="2600" dirty="0" smtClean="0">
                <a:latin typeface="+mn-ea"/>
              </a:rPr>
              <a:t>02</a:t>
            </a:r>
            <a:r>
              <a:rPr kumimoji="1" lang="ja-JP" altLang="en-US" sz="2600" dirty="0" smtClean="0">
                <a:latin typeface="+mn-ea"/>
              </a:rPr>
              <a:t>：</a:t>
            </a:r>
            <a:r>
              <a:rPr kumimoji="1" lang="en-US" altLang="ja-JP" sz="2600" dirty="0" smtClean="0">
                <a:latin typeface="+mn-ea"/>
              </a:rPr>
              <a:t>00, 02</a:t>
            </a:r>
            <a:r>
              <a:rPr kumimoji="1" lang="ja-JP" altLang="en-US" sz="2600" dirty="0" smtClean="0">
                <a:latin typeface="+mn-ea"/>
              </a:rPr>
              <a:t>：</a:t>
            </a:r>
            <a:r>
              <a:rPr kumimoji="1" lang="en-US" altLang="ja-JP" sz="2600" dirty="0" smtClean="0">
                <a:latin typeface="+mn-ea"/>
              </a:rPr>
              <a:t>50</a:t>
            </a:r>
            <a:r>
              <a:rPr kumimoji="1" lang="ja-JP" altLang="en-US" sz="2600" dirty="0" smtClean="0">
                <a:latin typeface="+mn-ea"/>
              </a:rPr>
              <a:t>～</a:t>
            </a:r>
            <a:r>
              <a:rPr kumimoji="1" lang="en-US" altLang="ja-JP" sz="2600" dirty="0" smtClean="0">
                <a:latin typeface="+mn-ea"/>
              </a:rPr>
              <a:t>03</a:t>
            </a:r>
            <a:r>
              <a:rPr kumimoji="1" lang="ja-JP" altLang="en-US" sz="2600" dirty="0" smtClean="0">
                <a:latin typeface="+mn-ea"/>
              </a:rPr>
              <a:t>：</a:t>
            </a:r>
            <a:r>
              <a:rPr kumimoji="1" lang="en-US" altLang="ja-JP" sz="2600" dirty="0" smtClean="0">
                <a:latin typeface="+mn-ea"/>
              </a:rPr>
              <a:t>20</a:t>
            </a:r>
          </a:p>
          <a:p>
            <a:r>
              <a:rPr kumimoji="1" lang="ja-JP" altLang="en-US" sz="2600" dirty="0">
                <a:latin typeface="+mn-ea"/>
              </a:rPr>
              <a:t>観測</a:t>
            </a:r>
            <a:r>
              <a:rPr kumimoji="1" lang="ja-JP" altLang="en-US" sz="2600" dirty="0" smtClean="0">
                <a:latin typeface="+mn-ea"/>
              </a:rPr>
              <a:t>対象　</a:t>
            </a:r>
            <a:r>
              <a:rPr kumimoji="1" lang="en-US" altLang="ja-JP" sz="2600" dirty="0" smtClean="0">
                <a:latin typeface="+mn-ea"/>
              </a:rPr>
              <a:t>2010jl</a:t>
            </a:r>
            <a:r>
              <a:rPr kumimoji="1" lang="ja-JP" altLang="en-US" sz="2600" dirty="0" smtClean="0">
                <a:latin typeface="+mn-ea"/>
              </a:rPr>
              <a:t>・・・</a:t>
            </a:r>
            <a:r>
              <a:rPr kumimoji="1" lang="en-US" altLang="ja-JP" sz="2600" dirty="0" smtClean="0">
                <a:latin typeface="+mn-ea"/>
              </a:rPr>
              <a:t>300</a:t>
            </a:r>
            <a:r>
              <a:rPr kumimoji="1" lang="ja-JP" altLang="en-US" sz="2600" dirty="0" smtClean="0">
                <a:latin typeface="+mn-ea"/>
              </a:rPr>
              <a:t>秒</a:t>
            </a:r>
            <a:r>
              <a:rPr kumimoji="1" lang="en-US" altLang="ja-JP" sz="2600" dirty="0" smtClean="0">
                <a:latin typeface="+mn-ea"/>
              </a:rPr>
              <a:t>×3</a:t>
            </a:r>
            <a:endParaRPr kumimoji="1" lang="en-US" altLang="ja-JP" sz="2600" dirty="0">
              <a:latin typeface="+mn-ea"/>
            </a:endParaRPr>
          </a:p>
          <a:p>
            <a:pPr marL="0" indent="0">
              <a:buNone/>
            </a:pPr>
            <a:r>
              <a:rPr kumimoji="1" lang="ja-JP" altLang="en-US" sz="2600" dirty="0" smtClean="0">
                <a:solidFill>
                  <a:schemeClr val="tx1"/>
                </a:solidFill>
                <a:latin typeface="+mn-ea"/>
              </a:rPr>
              <a:t>　　　　　　　　  </a:t>
            </a:r>
            <a:r>
              <a:rPr kumimoji="1" lang="en-US" altLang="ja-JP" sz="2600" dirty="0" smtClean="0">
                <a:solidFill>
                  <a:schemeClr val="tx1"/>
                </a:solidFill>
                <a:latin typeface="+mn-ea"/>
              </a:rPr>
              <a:t>2010jj</a:t>
            </a:r>
            <a:r>
              <a:rPr kumimoji="1" lang="ja-JP" altLang="en-US" sz="2600" dirty="0" smtClean="0">
                <a:solidFill>
                  <a:schemeClr val="tx1"/>
                </a:solidFill>
                <a:latin typeface="+mn-ea"/>
              </a:rPr>
              <a:t>・・・</a:t>
            </a:r>
            <a:r>
              <a:rPr kumimoji="1" lang="en-US" altLang="ja-JP" sz="2600" dirty="0" smtClean="0">
                <a:solidFill>
                  <a:schemeClr val="tx1"/>
                </a:solidFill>
                <a:latin typeface="+mn-ea"/>
              </a:rPr>
              <a:t>300</a:t>
            </a:r>
            <a:r>
              <a:rPr kumimoji="1" lang="ja-JP" altLang="en-US" sz="2600" dirty="0" smtClean="0">
                <a:solidFill>
                  <a:schemeClr val="tx1"/>
                </a:solidFill>
                <a:latin typeface="+mn-ea"/>
              </a:rPr>
              <a:t>秒</a:t>
            </a:r>
            <a:r>
              <a:rPr kumimoji="1" lang="en-US" altLang="ja-JP" sz="2600" dirty="0" smtClean="0">
                <a:latin typeface="+mn-ea"/>
              </a:rPr>
              <a:t>×1</a:t>
            </a:r>
            <a:r>
              <a:rPr kumimoji="1" lang="ja-JP" altLang="en-US" sz="2600" dirty="0">
                <a:latin typeface="+mn-ea"/>
              </a:rPr>
              <a:t> </a:t>
            </a:r>
            <a:r>
              <a:rPr kumimoji="1" lang="ja-JP" altLang="en-US" sz="2600" dirty="0" smtClean="0">
                <a:latin typeface="+mn-ea"/>
              </a:rPr>
              <a:t>、</a:t>
            </a:r>
            <a:r>
              <a:rPr kumimoji="1" lang="en-US" altLang="ja-JP" sz="2600" dirty="0" smtClean="0">
                <a:latin typeface="+mn-ea"/>
              </a:rPr>
              <a:t>400</a:t>
            </a:r>
            <a:r>
              <a:rPr kumimoji="1" lang="ja-JP" altLang="en-US" sz="2600" dirty="0" smtClean="0">
                <a:latin typeface="+mn-ea"/>
              </a:rPr>
              <a:t>秒</a:t>
            </a:r>
            <a:r>
              <a:rPr kumimoji="1" lang="en-US" altLang="ja-JP" sz="2600" dirty="0" smtClean="0">
                <a:latin typeface="+mn-ea"/>
              </a:rPr>
              <a:t>×5</a:t>
            </a:r>
            <a:r>
              <a:rPr lang="ja-JP" altLang="en-US" sz="2600" dirty="0" smtClean="0">
                <a:solidFill>
                  <a:schemeClr val="tx1"/>
                </a:solidFill>
                <a:latin typeface="+mn-ea"/>
              </a:rPr>
              <a:t>　</a:t>
            </a:r>
            <a:endParaRPr lang="ja-JP" altLang="ja-JP" sz="2600" dirty="0" smtClean="0">
              <a:solidFill>
                <a:schemeClr val="tx1"/>
              </a:solidFill>
              <a:latin typeface="+mn-ea"/>
            </a:endParaRPr>
          </a:p>
          <a:p>
            <a:pPr marL="0" indent="0" eaLnBrk="1" hangingPunct="1">
              <a:buNone/>
            </a:pPr>
            <a:endParaRPr kumimoji="1" lang="en-US" altLang="ja-JP" sz="2600" dirty="0" smtClean="0">
              <a:latin typeface="+mn-ea"/>
            </a:endParaRPr>
          </a:p>
          <a:p>
            <a:pPr marL="0" indent="0" eaLnBrk="1" hangingPunct="1">
              <a:buNone/>
            </a:pPr>
            <a:endParaRPr kumimoji="1" lang="en-US" altLang="ja-JP" sz="2600" dirty="0" smtClean="0">
              <a:latin typeface="+mn-ea"/>
            </a:endParaRPr>
          </a:p>
          <a:p>
            <a:pPr marL="0" indent="0">
              <a:buNone/>
            </a:pPr>
            <a:r>
              <a:rPr kumimoji="1" lang="en-US" altLang="ja-JP" sz="2600" dirty="0" smtClean="0">
                <a:latin typeface="+mn-ea"/>
              </a:rPr>
              <a:t>     </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3" y="3963108"/>
            <a:ext cx="7450137" cy="296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0319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918519" y="2132856"/>
            <a:ext cx="8229600" cy="1143000"/>
          </a:xfrm>
        </p:spPr>
        <p:txBody>
          <a:bodyPr/>
          <a:lstStyle/>
          <a:p>
            <a:pPr eaLnBrk="1" hangingPunct="1"/>
            <a:r>
              <a:rPr lang="ja-JP" altLang="en-US" dirty="0" smtClean="0"/>
              <a:t>３結果</a:t>
            </a:r>
          </a:p>
        </p:txBody>
      </p:sp>
      <p:sp>
        <p:nvSpPr>
          <p:cNvPr id="8" name="テキスト ボックス 5"/>
          <p:cNvSpPr txBox="1">
            <a:spLocks noChangeArrowheads="1"/>
          </p:cNvSpPr>
          <p:nvPr/>
        </p:nvSpPr>
        <p:spPr bwMode="auto">
          <a:xfrm>
            <a:off x="2766852" y="1856437"/>
            <a:ext cx="353334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600" dirty="0">
                <a:latin typeface="+mn-ea"/>
                <a:ea typeface="+mn-ea"/>
              </a:rPr>
              <a:t>ＳＮ２０１０ｊｊのスペクトル</a:t>
            </a:r>
          </a:p>
        </p:txBody>
      </p:sp>
      <p:sp>
        <p:nvSpPr>
          <p:cNvPr id="9" name="タイトル 1"/>
          <p:cNvSpPr txBox="1">
            <a:spLocks/>
          </p:cNvSpPr>
          <p:nvPr/>
        </p:nvSpPr>
        <p:spPr>
          <a:xfrm>
            <a:off x="179512" y="404664"/>
            <a:ext cx="2015455" cy="57534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300" b="1" dirty="0" smtClean="0"/>
              <a:t>３．結果</a:t>
            </a:r>
          </a:p>
        </p:txBody>
      </p:sp>
      <p:sp>
        <p:nvSpPr>
          <p:cNvPr id="12" name="テキスト ボックス 5"/>
          <p:cNvSpPr txBox="1">
            <a:spLocks noChangeArrowheads="1"/>
          </p:cNvSpPr>
          <p:nvPr/>
        </p:nvSpPr>
        <p:spPr bwMode="auto">
          <a:xfrm>
            <a:off x="3614730" y="2204864"/>
            <a:ext cx="27590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000" dirty="0">
                <a:latin typeface="Calibri" pitchFamily="34" charset="0"/>
              </a:rPr>
              <a:t>ＳＮ２０１０ｊｊのスペクトル</a:t>
            </a:r>
          </a:p>
        </p:txBody>
      </p:sp>
      <p:pic>
        <p:nvPicPr>
          <p:cNvPr id="18" name="図 4" descr="SN2010jj.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979" y="2277294"/>
            <a:ext cx="9026525" cy="31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テキスト ボックス 6"/>
          <p:cNvSpPr txBox="1">
            <a:spLocks noChangeArrowheads="1"/>
          </p:cNvSpPr>
          <p:nvPr/>
        </p:nvSpPr>
        <p:spPr bwMode="auto">
          <a:xfrm>
            <a:off x="4582344" y="3204716"/>
            <a:ext cx="4937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latin typeface="Calibri" pitchFamily="34" charset="0"/>
              </a:rPr>
              <a:t>Ｈ</a:t>
            </a:r>
            <a:r>
              <a:rPr lang="en-US" altLang="ja-JP" dirty="0">
                <a:latin typeface="Calibri" pitchFamily="34" charset="0"/>
              </a:rPr>
              <a:t>α</a:t>
            </a:r>
            <a:endParaRPr lang="ja-JP" altLang="en-US" dirty="0">
              <a:latin typeface="Calibri" pitchFamily="34" charset="0"/>
            </a:endParaRPr>
          </a:p>
        </p:txBody>
      </p:sp>
      <p:sp>
        <p:nvSpPr>
          <p:cNvPr id="2" name="テキスト ボックス 1"/>
          <p:cNvSpPr txBox="1"/>
          <p:nvPr/>
        </p:nvSpPr>
        <p:spPr>
          <a:xfrm>
            <a:off x="380087" y="1352381"/>
            <a:ext cx="8584401" cy="492443"/>
          </a:xfrm>
          <a:prstGeom prst="rect">
            <a:avLst/>
          </a:prstGeom>
          <a:noFill/>
        </p:spPr>
        <p:txBody>
          <a:bodyPr wrap="none" rtlCol="0">
            <a:spAutoFit/>
          </a:bodyPr>
          <a:lstStyle/>
          <a:p>
            <a:r>
              <a:rPr lang="ja-JP" altLang="ja-JP" sz="2600" dirty="0">
                <a:latin typeface="+mn-ea"/>
                <a:ea typeface="+mn-ea"/>
              </a:rPr>
              <a:t>スペクトル観測から超新星の元素組成、膨張速度を求めた。</a:t>
            </a:r>
            <a:endParaRPr kumimoji="1" lang="ja-JP" altLang="en-US" sz="2600" dirty="0">
              <a:latin typeface="+mn-ea"/>
              <a:ea typeface="+mn-ea"/>
            </a:endParaRPr>
          </a:p>
        </p:txBody>
      </p:sp>
      <p:sp>
        <p:nvSpPr>
          <p:cNvPr id="4" name="テキスト ボックス 3"/>
          <p:cNvSpPr txBox="1"/>
          <p:nvPr/>
        </p:nvSpPr>
        <p:spPr>
          <a:xfrm>
            <a:off x="251520" y="5445224"/>
            <a:ext cx="8712969" cy="1292662"/>
          </a:xfrm>
          <a:prstGeom prst="rect">
            <a:avLst/>
          </a:prstGeom>
          <a:noFill/>
        </p:spPr>
        <p:txBody>
          <a:bodyPr wrap="square" rtlCol="0">
            <a:spAutoFit/>
          </a:bodyPr>
          <a:lstStyle/>
          <a:p>
            <a:r>
              <a:rPr kumimoji="1" lang="ja-JP" altLang="en-US" sz="2600" dirty="0" smtClean="0">
                <a:latin typeface="+mn-ea"/>
                <a:ea typeface="+mn-ea"/>
              </a:rPr>
              <a:t>図</a:t>
            </a:r>
            <a:r>
              <a:rPr kumimoji="1" lang="ja-JP" altLang="en-US" sz="2600" dirty="0" smtClean="0">
                <a:latin typeface="+mn-ea"/>
                <a:ea typeface="+mn-ea"/>
              </a:rPr>
              <a:t>は</a:t>
            </a:r>
            <a:r>
              <a:rPr kumimoji="1" lang="en-US" altLang="ja-JP" sz="2600" dirty="0" smtClean="0">
                <a:latin typeface="+mn-ea"/>
                <a:ea typeface="+mn-ea"/>
              </a:rPr>
              <a:t>3881</a:t>
            </a:r>
            <a:r>
              <a:rPr kumimoji="1" lang="ja-JP" altLang="en-US" sz="2600" dirty="0" smtClean="0">
                <a:latin typeface="+mn-ea"/>
                <a:ea typeface="+mn-ea"/>
              </a:rPr>
              <a:t>～</a:t>
            </a:r>
            <a:r>
              <a:rPr kumimoji="1" lang="en-US" altLang="ja-JP" sz="2600" dirty="0" smtClean="0">
                <a:latin typeface="+mn-ea"/>
                <a:ea typeface="+mn-ea"/>
              </a:rPr>
              <a:t>9801Å</a:t>
            </a:r>
            <a:r>
              <a:rPr kumimoji="1" lang="ja-JP" altLang="en-US" sz="2600" dirty="0">
                <a:latin typeface="+mn-ea"/>
                <a:ea typeface="+mn-ea"/>
              </a:rPr>
              <a:t>で</a:t>
            </a:r>
            <a:r>
              <a:rPr kumimoji="1" lang="ja-JP" altLang="en-US" sz="2600" dirty="0" smtClean="0">
                <a:latin typeface="+mn-ea"/>
                <a:ea typeface="+mn-ea"/>
              </a:rPr>
              <a:t>ある。</a:t>
            </a:r>
            <a:endParaRPr kumimoji="1" lang="en-US" altLang="ja-JP" sz="2600" dirty="0" smtClean="0">
              <a:latin typeface="+mn-ea"/>
              <a:ea typeface="+mn-ea"/>
            </a:endParaRPr>
          </a:p>
          <a:p>
            <a:r>
              <a:rPr kumimoji="1" lang="ja-JP" altLang="en-US" sz="2600" dirty="0" smtClean="0">
                <a:latin typeface="+mn-ea"/>
                <a:ea typeface="+mn-ea"/>
              </a:rPr>
              <a:t>スペクトルは取れたが、</a:t>
            </a:r>
            <a:r>
              <a:rPr kumimoji="1" lang="en-US" altLang="ja-JP" sz="2600" dirty="0" smtClean="0">
                <a:latin typeface="+mn-ea"/>
                <a:ea typeface="+mn-ea"/>
              </a:rPr>
              <a:t>SN</a:t>
            </a:r>
            <a:r>
              <a:rPr kumimoji="1" lang="ja-JP" altLang="en-US" sz="2600" dirty="0" smtClean="0">
                <a:latin typeface="+mn-ea"/>
                <a:ea typeface="+mn-ea"/>
              </a:rPr>
              <a:t>が悪く輝線同定はできなかった。しかし、小さいながらも</a:t>
            </a:r>
            <a:r>
              <a:rPr kumimoji="1" lang="en-US" altLang="ja-JP" sz="2600" dirty="0" smtClean="0">
                <a:latin typeface="+mn-ea"/>
                <a:ea typeface="+mn-ea"/>
              </a:rPr>
              <a:t>Hα</a:t>
            </a:r>
            <a:r>
              <a:rPr kumimoji="1" lang="ja-JP" altLang="en-US" sz="2600" dirty="0" err="1" smtClean="0">
                <a:latin typeface="+mn-ea"/>
                <a:ea typeface="+mn-ea"/>
              </a:rPr>
              <a:t>の輝</a:t>
            </a:r>
            <a:r>
              <a:rPr kumimoji="1" lang="ja-JP" altLang="en-US" sz="2600" dirty="0" smtClean="0">
                <a:latin typeface="+mn-ea"/>
                <a:ea typeface="+mn-ea"/>
              </a:rPr>
              <a:t>線は同定できた。</a:t>
            </a:r>
            <a:endParaRPr kumimoji="1" lang="ja-JP" altLang="en-US" sz="2600" dirty="0">
              <a:latin typeface="+mn-ea"/>
              <a:ea typeface="+mn-ea"/>
            </a:endParaRPr>
          </a:p>
        </p:txBody>
      </p:sp>
      <p:cxnSp>
        <p:nvCxnSpPr>
          <p:cNvPr id="13" name="直線コネクタ 12"/>
          <p:cNvCxnSpPr/>
          <p:nvPr/>
        </p:nvCxnSpPr>
        <p:spPr>
          <a:xfrm rot="5400000">
            <a:off x="4680074" y="3609082"/>
            <a:ext cx="215900" cy="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827584" y="919173"/>
            <a:ext cx="3207929" cy="553998"/>
          </a:xfrm>
          <a:prstGeom prst="rect">
            <a:avLst/>
          </a:prstGeom>
          <a:noFill/>
        </p:spPr>
        <p:txBody>
          <a:bodyPr wrap="none" rtlCol="0">
            <a:spAutoFit/>
          </a:bodyPr>
          <a:lstStyle/>
          <a:p>
            <a:r>
              <a:rPr kumimoji="1" lang="ja-JP" altLang="en-US" sz="3000" b="1" dirty="0" smtClean="0">
                <a:latin typeface="+mn-ea"/>
                <a:ea typeface="+mn-ea"/>
              </a:rPr>
              <a:t>（</a:t>
            </a:r>
            <a:r>
              <a:rPr kumimoji="1" lang="en-US" altLang="ja-JP" sz="3000" b="1" dirty="0" smtClean="0">
                <a:latin typeface="+mn-ea"/>
                <a:ea typeface="+mn-ea"/>
              </a:rPr>
              <a:t>1</a:t>
            </a:r>
            <a:r>
              <a:rPr kumimoji="1" lang="ja-JP" altLang="en-US" sz="3000" b="1" dirty="0" smtClean="0">
                <a:latin typeface="+mn-ea"/>
                <a:ea typeface="+mn-ea"/>
              </a:rPr>
              <a:t>）スペクトル分析</a:t>
            </a:r>
            <a:endParaRPr kumimoji="1" lang="ja-JP" altLang="en-US" sz="3000" b="1" dirty="0">
              <a:latin typeface="+mn-ea"/>
              <a:ea typeface="+mn-ea"/>
            </a:endParaRPr>
          </a:p>
        </p:txBody>
      </p:sp>
    </p:spTree>
    <p:extLst>
      <p:ext uri="{BB962C8B-B14F-4D97-AF65-F5344CB8AC3E}">
        <p14:creationId xmlns:p14="http://schemas.microsoft.com/office/powerpoint/2010/main" val="3885354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コンテンツ プレースホルダ 3" descr="SN2010jl.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463" y="908720"/>
            <a:ext cx="9161463" cy="4537075"/>
          </a:xfrm>
        </p:spPr>
      </p:pic>
      <p:sp>
        <p:nvSpPr>
          <p:cNvPr id="11" name="テキスト ボックス 4"/>
          <p:cNvSpPr txBox="1">
            <a:spLocks noChangeArrowheads="1"/>
          </p:cNvSpPr>
          <p:nvPr/>
        </p:nvSpPr>
        <p:spPr bwMode="auto">
          <a:xfrm>
            <a:off x="2838860" y="434777"/>
            <a:ext cx="353334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600" dirty="0">
                <a:latin typeface="+mn-ea"/>
                <a:ea typeface="+mn-ea"/>
              </a:rPr>
              <a:t>ＳＮ２０１０ｊｌのスペクトル</a:t>
            </a:r>
          </a:p>
        </p:txBody>
      </p:sp>
      <p:grpSp>
        <p:nvGrpSpPr>
          <p:cNvPr id="4" name="グループ化 3"/>
          <p:cNvGrpSpPr/>
          <p:nvPr/>
        </p:nvGrpSpPr>
        <p:grpSpPr>
          <a:xfrm>
            <a:off x="2484438" y="1124744"/>
            <a:ext cx="3300412" cy="3167063"/>
            <a:chOff x="2484438" y="1844675"/>
            <a:chExt cx="3300412" cy="3167063"/>
          </a:xfrm>
        </p:grpSpPr>
        <p:sp>
          <p:nvSpPr>
            <p:cNvPr id="12" name="テキスト ボックス 5"/>
            <p:cNvSpPr txBox="1">
              <a:spLocks noChangeArrowheads="1"/>
            </p:cNvSpPr>
            <p:nvPr/>
          </p:nvSpPr>
          <p:spPr bwMode="auto">
            <a:xfrm>
              <a:off x="4572000" y="3213100"/>
              <a:ext cx="493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latin typeface="Calibri" pitchFamily="34" charset="0"/>
                </a:rPr>
                <a:t>Ｈ</a:t>
              </a:r>
              <a:r>
                <a:rPr lang="en-US" altLang="ja-JP" dirty="0">
                  <a:latin typeface="Calibri" pitchFamily="34" charset="0"/>
                </a:rPr>
                <a:t>α</a:t>
              </a:r>
              <a:endParaRPr lang="ja-JP" altLang="en-US" dirty="0">
                <a:latin typeface="Calibri" pitchFamily="34" charset="0"/>
              </a:endParaRPr>
            </a:p>
          </p:txBody>
        </p:sp>
        <p:sp>
          <p:nvSpPr>
            <p:cNvPr id="13" name="テキスト ボックス 7"/>
            <p:cNvSpPr txBox="1">
              <a:spLocks noChangeArrowheads="1"/>
            </p:cNvSpPr>
            <p:nvPr/>
          </p:nvSpPr>
          <p:spPr bwMode="auto">
            <a:xfrm>
              <a:off x="5076825" y="4437063"/>
              <a:ext cx="708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latin typeface="Calibri" pitchFamily="34" charset="0"/>
                </a:rPr>
                <a:t>Ｈ</a:t>
              </a:r>
              <a:r>
                <a:rPr lang="en-US" altLang="ja-JP" dirty="0" err="1">
                  <a:latin typeface="Calibri" pitchFamily="34" charset="0"/>
                </a:rPr>
                <a:t>eⅠ</a:t>
              </a:r>
              <a:endParaRPr lang="ja-JP" altLang="en-US" dirty="0">
                <a:latin typeface="Calibri" pitchFamily="34" charset="0"/>
              </a:endParaRPr>
            </a:p>
          </p:txBody>
        </p:sp>
        <p:cxnSp>
          <p:nvCxnSpPr>
            <p:cNvPr id="14" name="直線コネクタ 13"/>
            <p:cNvCxnSpPr/>
            <p:nvPr/>
          </p:nvCxnSpPr>
          <p:spPr>
            <a:xfrm rot="5400000">
              <a:off x="4679950" y="3752850"/>
              <a:ext cx="215900" cy="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5400000">
              <a:off x="5326856" y="4833144"/>
              <a:ext cx="217488" cy="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2663825" y="3392488"/>
              <a:ext cx="215900" cy="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7" name="テキスト ボックス 13"/>
            <p:cNvSpPr txBox="1">
              <a:spLocks noChangeArrowheads="1"/>
            </p:cNvSpPr>
            <p:nvPr/>
          </p:nvSpPr>
          <p:spPr bwMode="auto">
            <a:xfrm>
              <a:off x="2484438" y="2924175"/>
              <a:ext cx="742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latin typeface="Calibri" pitchFamily="34" charset="0"/>
                </a:rPr>
                <a:t>[</a:t>
              </a:r>
              <a:r>
                <a:rPr lang="ja-JP" altLang="en-US">
                  <a:latin typeface="Calibri" pitchFamily="34" charset="0"/>
                </a:rPr>
                <a:t>Ｏ</a:t>
              </a:r>
              <a:r>
                <a:rPr lang="en-US" altLang="ja-JP">
                  <a:latin typeface="Calibri" pitchFamily="34" charset="0"/>
                </a:rPr>
                <a:t>Ⅲ]</a:t>
              </a:r>
              <a:endParaRPr lang="ja-JP" altLang="en-US">
                <a:latin typeface="Calibri" pitchFamily="34" charset="0"/>
              </a:endParaRPr>
            </a:p>
          </p:txBody>
        </p:sp>
        <p:cxnSp>
          <p:nvCxnSpPr>
            <p:cNvPr id="18" name="直線コネクタ 17"/>
            <p:cNvCxnSpPr/>
            <p:nvPr/>
          </p:nvCxnSpPr>
          <p:spPr>
            <a:xfrm rot="5400000">
              <a:off x="2447131" y="2024857"/>
              <a:ext cx="217487" cy="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9" name="テキスト ボックス 15"/>
            <p:cNvSpPr txBox="1">
              <a:spLocks noChangeArrowheads="1"/>
            </p:cNvSpPr>
            <p:nvPr/>
          </p:nvSpPr>
          <p:spPr bwMode="auto">
            <a:xfrm>
              <a:off x="2555875" y="1844675"/>
              <a:ext cx="485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latin typeface="Calibri" pitchFamily="34" charset="0"/>
                </a:rPr>
                <a:t>Ｈ</a:t>
              </a:r>
              <a:r>
                <a:rPr lang="en-US" altLang="ja-JP">
                  <a:latin typeface="Calibri" pitchFamily="34" charset="0"/>
                </a:rPr>
                <a:t>β</a:t>
              </a:r>
              <a:endParaRPr lang="ja-JP" altLang="en-US">
                <a:latin typeface="Calibri" pitchFamily="34" charset="0"/>
              </a:endParaRPr>
            </a:p>
          </p:txBody>
        </p:sp>
        <p:cxnSp>
          <p:nvCxnSpPr>
            <p:cNvPr id="20" name="直線コネクタ 19"/>
            <p:cNvCxnSpPr/>
            <p:nvPr/>
          </p:nvCxnSpPr>
          <p:spPr>
            <a:xfrm rot="5400000">
              <a:off x="3800475" y="4903788"/>
              <a:ext cx="215900" cy="0"/>
            </a:xfrm>
            <a:prstGeom prst="line">
              <a:avLst/>
            </a:prstGeom>
            <a:ln w="25400" cmpd="sng">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 name="テキスト ボックス 17"/>
            <p:cNvSpPr txBox="1">
              <a:spLocks noChangeArrowheads="1"/>
            </p:cNvSpPr>
            <p:nvPr/>
          </p:nvSpPr>
          <p:spPr bwMode="auto">
            <a:xfrm>
              <a:off x="3563938" y="4508500"/>
              <a:ext cx="708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latin typeface="Calibri" pitchFamily="34" charset="0"/>
                </a:rPr>
                <a:t>Ｈ</a:t>
              </a:r>
              <a:r>
                <a:rPr lang="en-US" altLang="ja-JP">
                  <a:latin typeface="Calibri" pitchFamily="34" charset="0"/>
                </a:rPr>
                <a:t>eⅠ</a:t>
              </a:r>
              <a:endParaRPr lang="ja-JP" altLang="en-US">
                <a:latin typeface="Calibri" pitchFamily="34" charset="0"/>
              </a:endParaRPr>
            </a:p>
          </p:txBody>
        </p:sp>
      </p:grpSp>
      <p:sp>
        <p:nvSpPr>
          <p:cNvPr id="2" name="テキスト ボックス 1"/>
          <p:cNvSpPr txBox="1"/>
          <p:nvPr/>
        </p:nvSpPr>
        <p:spPr>
          <a:xfrm>
            <a:off x="1331640" y="5488776"/>
            <a:ext cx="8535852" cy="1292662"/>
          </a:xfrm>
          <a:prstGeom prst="rect">
            <a:avLst/>
          </a:prstGeom>
          <a:noFill/>
        </p:spPr>
        <p:txBody>
          <a:bodyPr wrap="square" rtlCol="0">
            <a:spAutoFit/>
          </a:bodyPr>
          <a:lstStyle/>
          <a:p>
            <a:r>
              <a:rPr kumimoji="1" lang="ja-JP" altLang="en-US" sz="2600" dirty="0" smtClean="0">
                <a:latin typeface="+mn-ea"/>
                <a:ea typeface="+mn-ea"/>
              </a:rPr>
              <a:t>図は</a:t>
            </a:r>
            <a:r>
              <a:rPr kumimoji="1" lang="en-US" altLang="ja-JP" sz="2600" dirty="0" smtClean="0">
                <a:latin typeface="+mn-ea"/>
                <a:ea typeface="+mn-ea"/>
              </a:rPr>
              <a:t>3530</a:t>
            </a:r>
            <a:r>
              <a:rPr kumimoji="1" lang="ja-JP" altLang="en-US" sz="2600" dirty="0" smtClean="0">
                <a:latin typeface="+mn-ea"/>
                <a:ea typeface="+mn-ea"/>
              </a:rPr>
              <a:t>～</a:t>
            </a:r>
            <a:r>
              <a:rPr kumimoji="1" lang="en-US" altLang="ja-JP" sz="2600" dirty="0" smtClean="0">
                <a:latin typeface="+mn-ea"/>
                <a:ea typeface="+mn-ea"/>
              </a:rPr>
              <a:t>9688Å</a:t>
            </a:r>
            <a:r>
              <a:rPr kumimoji="1" lang="ja-JP" altLang="en-US" sz="2600" dirty="0">
                <a:latin typeface="+mn-ea"/>
                <a:ea typeface="+mn-ea"/>
              </a:rPr>
              <a:t>で</a:t>
            </a:r>
            <a:r>
              <a:rPr kumimoji="1" lang="ja-JP" altLang="en-US" sz="2600" dirty="0" smtClean="0">
                <a:latin typeface="+mn-ea"/>
                <a:ea typeface="+mn-ea"/>
              </a:rPr>
              <a:t>ある</a:t>
            </a:r>
            <a:r>
              <a:rPr kumimoji="1" lang="ja-JP" altLang="en-US" sz="2600" dirty="0" smtClean="0">
                <a:latin typeface="+mn-ea"/>
                <a:ea typeface="+mn-ea"/>
              </a:rPr>
              <a:t>。</a:t>
            </a:r>
            <a:endParaRPr kumimoji="1" lang="en-US" altLang="ja-JP" sz="2600" dirty="0" smtClean="0">
              <a:latin typeface="+mn-ea"/>
              <a:ea typeface="+mn-ea"/>
            </a:endParaRPr>
          </a:p>
          <a:p>
            <a:r>
              <a:rPr kumimoji="1" lang="en-US" altLang="ja-JP" sz="2600" dirty="0" smtClean="0">
                <a:latin typeface="+mn-ea"/>
                <a:ea typeface="+mn-ea"/>
              </a:rPr>
              <a:t>SN</a:t>
            </a:r>
            <a:r>
              <a:rPr kumimoji="1" lang="ja-JP" altLang="en-US" sz="2600" dirty="0" smtClean="0">
                <a:latin typeface="+mn-ea"/>
                <a:ea typeface="+mn-ea"/>
              </a:rPr>
              <a:t>がとても良く、</a:t>
            </a:r>
            <a:r>
              <a:rPr lang="ja-JP" altLang="ja-JP" sz="2600" dirty="0" smtClean="0">
                <a:latin typeface="+mn-ea"/>
                <a:ea typeface="+mn-ea"/>
              </a:rPr>
              <a:t>観測</a:t>
            </a:r>
            <a:r>
              <a:rPr lang="ja-JP" altLang="ja-JP" sz="2600" dirty="0">
                <a:latin typeface="+mn-ea"/>
                <a:ea typeface="+mn-ea"/>
              </a:rPr>
              <a:t>されたスペクトル</a:t>
            </a:r>
            <a:r>
              <a:rPr lang="ja-JP" altLang="ja-JP" sz="2600" dirty="0" smtClean="0">
                <a:latin typeface="+mn-ea"/>
                <a:ea typeface="+mn-ea"/>
              </a:rPr>
              <a:t>から</a:t>
            </a:r>
            <a:r>
              <a:rPr lang="ja-JP" altLang="en-US" sz="2600" dirty="0" smtClean="0">
                <a:latin typeface="+mn-ea"/>
                <a:ea typeface="+mn-ea"/>
              </a:rPr>
              <a:t>は</a:t>
            </a:r>
            <a:r>
              <a:rPr lang="ja-JP" altLang="en-US" sz="2600" dirty="0" smtClean="0">
                <a:latin typeface="+mn-ea"/>
                <a:ea typeface="+mn-ea"/>
              </a:rPr>
              <a:t>、</a:t>
            </a:r>
            <a:r>
              <a:rPr lang="en-US" altLang="ja-JP" sz="2600" dirty="0" smtClean="0">
                <a:latin typeface="+mn-ea"/>
                <a:ea typeface="+mn-ea"/>
              </a:rPr>
              <a:t>Hβ</a:t>
            </a:r>
            <a:r>
              <a:rPr lang="en-US" altLang="ja-JP" sz="2600" dirty="0">
                <a:latin typeface="+mn-ea"/>
                <a:ea typeface="+mn-ea"/>
              </a:rPr>
              <a:t>,[O</a:t>
            </a:r>
            <a:r>
              <a:rPr lang="ja-JP" altLang="ja-JP" sz="2600" dirty="0">
                <a:latin typeface="+mn-ea"/>
                <a:ea typeface="+mn-ea"/>
              </a:rPr>
              <a:t>Ⅲ</a:t>
            </a:r>
            <a:r>
              <a:rPr lang="en-US" altLang="ja-JP" sz="2600" dirty="0">
                <a:latin typeface="+mn-ea"/>
                <a:ea typeface="+mn-ea"/>
              </a:rPr>
              <a:t>],</a:t>
            </a:r>
            <a:r>
              <a:rPr lang="en-US" altLang="ja-JP" sz="2600" dirty="0" err="1">
                <a:latin typeface="+mn-ea"/>
                <a:ea typeface="+mn-ea"/>
              </a:rPr>
              <a:t>HeI,H</a:t>
            </a:r>
            <a:r>
              <a:rPr lang="en-US" altLang="ja-JP" sz="2600" dirty="0">
                <a:latin typeface="+mn-ea"/>
                <a:ea typeface="+mn-ea"/>
              </a:rPr>
              <a:t>α</a:t>
            </a:r>
            <a:r>
              <a:rPr lang="ja-JP" altLang="ja-JP" sz="2600" dirty="0" err="1">
                <a:latin typeface="+mn-ea"/>
                <a:ea typeface="+mn-ea"/>
              </a:rPr>
              <a:t>の輝</a:t>
            </a:r>
            <a:r>
              <a:rPr lang="ja-JP" altLang="ja-JP" sz="2600" dirty="0">
                <a:latin typeface="+mn-ea"/>
                <a:ea typeface="+mn-ea"/>
              </a:rPr>
              <a:t>線を確認した。</a:t>
            </a:r>
            <a:endParaRPr kumimoji="1" lang="ja-JP" altLang="en-US" sz="2600" dirty="0">
              <a:latin typeface="+mn-ea"/>
              <a:ea typeface="+mn-ea"/>
            </a:endParaRPr>
          </a:p>
        </p:txBody>
      </p:sp>
    </p:spTree>
    <p:extLst>
      <p:ext uri="{BB962C8B-B14F-4D97-AF65-F5344CB8AC3E}">
        <p14:creationId xmlns:p14="http://schemas.microsoft.com/office/powerpoint/2010/main" val="3269189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2818656" cy="634082"/>
          </a:xfrm>
        </p:spPr>
        <p:txBody>
          <a:bodyPr/>
          <a:lstStyle/>
          <a:p>
            <a:r>
              <a:rPr kumimoji="1" lang="ja-JP" altLang="en-US" sz="3000" b="1" dirty="0" smtClean="0"/>
              <a:t>（</a:t>
            </a:r>
            <a:r>
              <a:rPr kumimoji="1" lang="en-US" altLang="ja-JP" sz="3000" b="1" dirty="0" smtClean="0"/>
              <a:t>2</a:t>
            </a:r>
            <a:r>
              <a:rPr kumimoji="1" lang="ja-JP" altLang="en-US" sz="3000" b="1" dirty="0" smtClean="0"/>
              <a:t>）ガウス関数</a:t>
            </a:r>
            <a:endParaRPr kumimoji="1" lang="ja-JP" altLang="en-US" sz="3000" b="1" dirty="0"/>
          </a:p>
        </p:txBody>
      </p:sp>
      <p:sp>
        <p:nvSpPr>
          <p:cNvPr id="4" name="テキスト ボックス 3"/>
          <p:cNvSpPr txBox="1"/>
          <p:nvPr/>
        </p:nvSpPr>
        <p:spPr>
          <a:xfrm>
            <a:off x="251521" y="1208941"/>
            <a:ext cx="8640960" cy="6524863"/>
          </a:xfrm>
          <a:prstGeom prst="rect">
            <a:avLst/>
          </a:prstGeom>
          <a:noFill/>
        </p:spPr>
        <p:txBody>
          <a:bodyPr wrap="square" rtlCol="0">
            <a:spAutoFit/>
          </a:bodyPr>
          <a:lstStyle/>
          <a:p>
            <a:r>
              <a:rPr kumimoji="1" lang="ja-JP" altLang="en-US" sz="2600" dirty="0" smtClean="0">
                <a:latin typeface="+mn-ea"/>
                <a:ea typeface="+mn-ea"/>
              </a:rPr>
              <a:t>一般に、</a:t>
            </a:r>
            <a:r>
              <a:rPr lang="ja-JP" altLang="en-US" sz="2600" dirty="0" smtClean="0">
                <a:latin typeface="+mn-ea"/>
                <a:ea typeface="+mn-ea"/>
              </a:rPr>
              <a:t>自然界で起こるあらゆる現象はガウス分布に従うといわれている。</a:t>
            </a:r>
            <a:r>
              <a:rPr kumimoji="1" lang="ja-JP" altLang="en-US" sz="2600" dirty="0" smtClean="0">
                <a:latin typeface="+mn-ea"/>
                <a:ea typeface="+mn-ea"/>
              </a:rPr>
              <a:t>輝線もガウス分布に従うと考えると、</a:t>
            </a:r>
            <a:endParaRPr kumimoji="1" lang="en-US" altLang="ja-JP" sz="2600" dirty="0" smtClean="0">
              <a:latin typeface="+mn-ea"/>
              <a:ea typeface="+mn-ea"/>
            </a:endParaRPr>
          </a:p>
          <a:p>
            <a:endParaRPr kumimoji="1" lang="en-US" altLang="ja-JP" sz="2600" dirty="0" smtClean="0">
              <a:latin typeface="+mn-ea"/>
              <a:ea typeface="+mn-ea"/>
            </a:endParaRPr>
          </a:p>
          <a:p>
            <a:r>
              <a:rPr kumimoji="1" lang="en-US" altLang="ja-JP" sz="2600" dirty="0">
                <a:latin typeface="+mn-ea"/>
                <a:ea typeface="+mn-ea"/>
              </a:rPr>
              <a:t> </a:t>
            </a:r>
            <a:r>
              <a:rPr kumimoji="1" lang="en-US" altLang="ja-JP" sz="2600" dirty="0" smtClean="0">
                <a:latin typeface="+mn-ea"/>
                <a:ea typeface="+mn-ea"/>
              </a:rPr>
              <a:t>                                 </a:t>
            </a:r>
            <a:r>
              <a:rPr kumimoji="1" lang="ja-JP" altLang="en-US" sz="2600" dirty="0" smtClean="0">
                <a:latin typeface="+mn-ea"/>
                <a:ea typeface="+mn-ea"/>
              </a:rPr>
              <a:t>と表せる。</a:t>
            </a:r>
            <a:endParaRPr kumimoji="1" lang="en-US" altLang="ja-JP" sz="2600" dirty="0" smtClean="0">
              <a:latin typeface="+mn-ea"/>
              <a:ea typeface="+mn-ea"/>
            </a:endParaRPr>
          </a:p>
          <a:p>
            <a:endParaRPr lang="en-US" altLang="ja-JP" sz="2800" dirty="0" smtClean="0">
              <a:latin typeface="+mn-ea"/>
              <a:ea typeface="+mn-ea"/>
            </a:endParaRPr>
          </a:p>
          <a:p>
            <a:endParaRPr lang="en-US" altLang="ja-JP" sz="2600" dirty="0" smtClean="0">
              <a:latin typeface="+mn-ea"/>
              <a:ea typeface="+mn-ea"/>
            </a:endParaRPr>
          </a:p>
          <a:p>
            <a:r>
              <a:rPr lang="ja-JP" altLang="en-US" sz="2600" dirty="0" smtClean="0">
                <a:latin typeface="+mn-ea"/>
                <a:ea typeface="+mn-ea"/>
              </a:rPr>
              <a:t>ガウス関数が成り立つ条件は</a:t>
            </a:r>
            <a:endParaRPr lang="en-US" altLang="ja-JP" sz="2600" dirty="0" smtClean="0">
              <a:latin typeface="+mn-ea"/>
              <a:ea typeface="+mn-ea"/>
            </a:endParaRPr>
          </a:p>
          <a:p>
            <a:r>
              <a:rPr lang="ja-JP" altLang="en-US" sz="2600" dirty="0" smtClean="0">
                <a:latin typeface="+mn-ea"/>
                <a:ea typeface="+mn-ea"/>
              </a:rPr>
              <a:t>　　　　　１．作為的でないこと。</a:t>
            </a:r>
            <a:endParaRPr lang="en-US" altLang="ja-JP" sz="2600" dirty="0" smtClean="0">
              <a:latin typeface="+mn-ea"/>
              <a:ea typeface="+mn-ea"/>
            </a:endParaRPr>
          </a:p>
          <a:p>
            <a:r>
              <a:rPr lang="ja-JP" altLang="en-US" sz="2600" dirty="0" smtClean="0">
                <a:latin typeface="+mn-ea"/>
                <a:ea typeface="+mn-ea"/>
              </a:rPr>
              <a:t>　　　　　２．十分な量、数であること。</a:t>
            </a:r>
            <a:endParaRPr lang="en-US" altLang="ja-JP" sz="2600" dirty="0">
              <a:latin typeface="+mn-ea"/>
              <a:ea typeface="+mn-ea"/>
            </a:endParaRPr>
          </a:p>
          <a:p>
            <a:endParaRPr lang="en-US" altLang="ja-JP" sz="2600" dirty="0" smtClean="0">
              <a:latin typeface="+mn-ea"/>
              <a:ea typeface="+mn-ea"/>
            </a:endParaRPr>
          </a:p>
          <a:p>
            <a:r>
              <a:rPr lang="x-none" altLang="ja-JP" sz="2600" dirty="0" smtClean="0">
                <a:latin typeface="+mn-ea"/>
                <a:ea typeface="+mn-ea"/>
              </a:rPr>
              <a:t>輝線の幅は膨張速度に比例するため</a:t>
            </a:r>
            <a:r>
              <a:rPr lang="x-none" altLang="ja-JP" sz="2600" dirty="0">
                <a:latin typeface="+mn-ea"/>
                <a:ea typeface="+mn-ea"/>
              </a:rPr>
              <a:t>、ガウス関数の半値全幅から速度を計算する。</a:t>
            </a:r>
            <a:endParaRPr lang="en-US" altLang="ja-JP" sz="2600" dirty="0" smtClean="0">
              <a:latin typeface="+mn-ea"/>
              <a:ea typeface="+mn-ea"/>
            </a:endParaRPr>
          </a:p>
          <a:p>
            <a:endParaRPr kumimoji="1" lang="en-US" altLang="ja-JP" sz="2600" dirty="0">
              <a:latin typeface="+mn-ea"/>
              <a:ea typeface="+mn-ea"/>
            </a:endParaRPr>
          </a:p>
          <a:p>
            <a:endParaRPr kumimoji="1" lang="en-US" altLang="ja-JP" sz="2600" dirty="0" smtClean="0">
              <a:latin typeface="+mn-ea"/>
              <a:ea typeface="+mn-ea"/>
            </a:endParaRPr>
          </a:p>
          <a:p>
            <a:endParaRPr kumimoji="1" lang="en-US" altLang="ja-JP" sz="2600" dirty="0">
              <a:latin typeface="+mn-ea"/>
              <a:ea typeface="+mn-ea"/>
            </a:endParaRPr>
          </a:p>
          <a:p>
            <a:r>
              <a:rPr kumimoji="1" lang="ja-JP" altLang="en-US" sz="2600" dirty="0" smtClean="0">
                <a:latin typeface="+mn-ea"/>
                <a:ea typeface="+mn-ea"/>
              </a:rPr>
              <a:t>　　　　　　　　　　　　　　　　　　　　　　　　</a:t>
            </a:r>
            <a:endParaRPr kumimoji="1" lang="ja-JP" altLang="en-US" sz="2600" dirty="0">
              <a:latin typeface="+mn-ea"/>
              <a:ea typeface="+mn-ea"/>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799564044"/>
              </p:ext>
            </p:extLst>
          </p:nvPr>
        </p:nvGraphicFramePr>
        <p:xfrm>
          <a:off x="793577" y="2221359"/>
          <a:ext cx="2554287" cy="1063625"/>
        </p:xfrm>
        <a:graphic>
          <a:graphicData uri="http://schemas.openxmlformats.org/presentationml/2006/ole">
            <mc:AlternateContent xmlns:mc="http://schemas.openxmlformats.org/markup-compatibility/2006">
              <mc:Choice xmlns:v="urn:schemas-microsoft-com:vml" Requires="v">
                <p:oleObj spid="_x0000_s14342" name="数式" r:id="rId3" imgW="1218960" imgH="507960" progId="Equation.3">
                  <p:embed/>
                </p:oleObj>
              </mc:Choice>
              <mc:Fallback>
                <p:oleObj name="数式" r:id="rId3" imgW="1218960" imgH="507960" progId="Equation.3">
                  <p:embed/>
                  <p:pic>
                    <p:nvPicPr>
                      <p:cNvPr id="0" name="オブジェクト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577" y="2221359"/>
                        <a:ext cx="2554287"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テキスト ボックス 5"/>
          <p:cNvSpPr txBox="1"/>
          <p:nvPr/>
        </p:nvSpPr>
        <p:spPr>
          <a:xfrm>
            <a:off x="5424300" y="2239704"/>
            <a:ext cx="2547492" cy="1569660"/>
          </a:xfrm>
          <a:prstGeom prst="rect">
            <a:avLst/>
          </a:prstGeom>
          <a:noFill/>
        </p:spPr>
        <p:txBody>
          <a:bodyPr wrap="none" rtlCol="0">
            <a:spAutoFit/>
          </a:bodyPr>
          <a:lstStyle/>
          <a:p>
            <a:r>
              <a:rPr kumimoji="1" lang="en-US" altLang="ja-JP" sz="2600" dirty="0" smtClean="0">
                <a:latin typeface="+mn-ea"/>
                <a:ea typeface="+mn-ea"/>
              </a:rPr>
              <a:t>a=</a:t>
            </a:r>
            <a:r>
              <a:rPr kumimoji="1" lang="ja-JP" altLang="en-US" sz="2600" dirty="0">
                <a:latin typeface="+mn-ea"/>
                <a:ea typeface="+mn-ea"/>
              </a:rPr>
              <a:t>関数</a:t>
            </a:r>
            <a:r>
              <a:rPr kumimoji="1" lang="ja-JP" altLang="en-US" sz="2600" dirty="0" smtClean="0">
                <a:latin typeface="+mn-ea"/>
                <a:ea typeface="+mn-ea"/>
              </a:rPr>
              <a:t>の高さ</a:t>
            </a:r>
            <a:endParaRPr kumimoji="1" lang="en-US" altLang="ja-JP" sz="2600" dirty="0" smtClean="0">
              <a:latin typeface="+mn-ea"/>
              <a:ea typeface="+mn-ea"/>
            </a:endParaRPr>
          </a:p>
          <a:p>
            <a:r>
              <a:rPr kumimoji="1" lang="en-US" altLang="ja-JP" sz="2600" dirty="0" smtClean="0">
                <a:latin typeface="+mn-ea"/>
                <a:ea typeface="+mn-ea"/>
              </a:rPr>
              <a:t>b=</a:t>
            </a:r>
            <a:r>
              <a:rPr kumimoji="1" lang="ja-JP" altLang="en-US" sz="2600" dirty="0">
                <a:latin typeface="+mn-ea"/>
                <a:ea typeface="+mn-ea"/>
              </a:rPr>
              <a:t>ピーク</a:t>
            </a:r>
            <a:r>
              <a:rPr kumimoji="1" lang="ja-JP" altLang="en-US" sz="2600" dirty="0" smtClean="0">
                <a:latin typeface="+mn-ea"/>
                <a:ea typeface="+mn-ea"/>
              </a:rPr>
              <a:t>の</a:t>
            </a:r>
            <a:r>
              <a:rPr kumimoji="1" lang="en-US" altLang="ja-JP" sz="2600" dirty="0" smtClean="0">
                <a:latin typeface="+mn-ea"/>
                <a:ea typeface="+mn-ea"/>
              </a:rPr>
              <a:t>x</a:t>
            </a:r>
            <a:r>
              <a:rPr kumimoji="1" lang="ja-JP" altLang="en-US" sz="2600" dirty="0" smtClean="0">
                <a:latin typeface="+mn-ea"/>
                <a:ea typeface="+mn-ea"/>
              </a:rPr>
              <a:t>座標</a:t>
            </a:r>
            <a:endParaRPr kumimoji="1" lang="en-US" altLang="ja-JP" sz="2600" dirty="0" smtClean="0">
              <a:latin typeface="+mn-ea"/>
              <a:ea typeface="+mn-ea"/>
            </a:endParaRPr>
          </a:p>
          <a:p>
            <a:r>
              <a:rPr kumimoji="1" lang="en-US" altLang="ja-JP" sz="2600" dirty="0" smtClean="0">
                <a:latin typeface="+mn-ea"/>
                <a:ea typeface="+mn-ea"/>
              </a:rPr>
              <a:t>c=</a:t>
            </a:r>
            <a:r>
              <a:rPr kumimoji="1" lang="ja-JP" altLang="en-US" sz="2600" dirty="0" smtClean="0">
                <a:latin typeface="+mn-ea"/>
                <a:ea typeface="+mn-ea"/>
              </a:rPr>
              <a:t>関数の太さ</a:t>
            </a:r>
            <a:endParaRPr kumimoji="1" lang="en-US" altLang="ja-JP" sz="2600" dirty="0" smtClean="0">
              <a:latin typeface="+mn-ea"/>
              <a:ea typeface="+mn-ea"/>
            </a:endParaRPr>
          </a:p>
          <a:p>
            <a:endParaRPr kumimoji="1" lang="en-US" altLang="ja-JP" dirty="0" smtClean="0"/>
          </a:p>
        </p:txBody>
      </p:sp>
    </p:spTree>
    <p:extLst>
      <p:ext uri="{BB962C8B-B14F-4D97-AF65-F5344CB8AC3E}">
        <p14:creationId xmlns:p14="http://schemas.microsoft.com/office/powerpoint/2010/main" val="328842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オブジェクト 6"/>
          <p:cNvGraphicFramePr>
            <a:graphicFrameLocks noChangeAspect="1"/>
          </p:cNvGraphicFramePr>
          <p:nvPr>
            <p:extLst>
              <p:ext uri="{D42A27DB-BD31-4B8C-83A1-F6EECF244321}">
                <p14:modId xmlns:p14="http://schemas.microsoft.com/office/powerpoint/2010/main" val="1822684468"/>
              </p:ext>
            </p:extLst>
          </p:nvPr>
        </p:nvGraphicFramePr>
        <p:xfrm>
          <a:off x="1273175" y="2723927"/>
          <a:ext cx="5459065" cy="993105"/>
        </p:xfrm>
        <a:graphic>
          <a:graphicData uri="http://schemas.openxmlformats.org/presentationml/2006/ole">
            <mc:AlternateContent xmlns:mc="http://schemas.openxmlformats.org/markup-compatibility/2006">
              <mc:Choice xmlns:v="urn:schemas-microsoft-com:vml" Requires="v">
                <p:oleObj spid="_x0000_s13343" name="数式" r:id="rId4" imgW="2514600" imgH="457200" progId="Equation.3">
                  <p:embed/>
                </p:oleObj>
              </mc:Choice>
              <mc:Fallback>
                <p:oleObj name="数式" r:id="rId4" imgW="2514600" imgH="457200" progId="Equation.3">
                  <p:embed/>
                  <p:pic>
                    <p:nvPicPr>
                      <p:cNvPr id="0" name="オブジェクト 1"/>
                      <p:cNvPicPr>
                        <a:picLocks noChangeAspect="1" noChangeArrowheads="1"/>
                      </p:cNvPicPr>
                      <p:nvPr/>
                    </p:nvPicPr>
                    <p:blipFill>
                      <a:blip r:embed="rId5"/>
                      <a:srcRect/>
                      <a:stretch>
                        <a:fillRect/>
                      </a:stretch>
                    </p:blipFill>
                    <p:spPr bwMode="auto">
                      <a:xfrm>
                        <a:off x="1273175" y="2723927"/>
                        <a:ext cx="5459065" cy="993105"/>
                      </a:xfrm>
                      <a:prstGeom prst="rect">
                        <a:avLst/>
                      </a:prstGeom>
                      <a:noFill/>
                      <a:ln>
                        <a:noFill/>
                      </a:ln>
                    </p:spPr>
                  </p:pic>
                </p:oleObj>
              </mc:Fallback>
            </mc:AlternateContent>
          </a:graphicData>
        </a:graphic>
      </p:graphicFrame>
      <mc:AlternateContent xmlns:mc="http://schemas.openxmlformats.org/markup-compatibility/2006" xmlns:a14="http://schemas.microsoft.com/office/drawing/2010/main">
        <mc:Choice Requires="a14">
          <p:sp>
            <p:nvSpPr>
              <p:cNvPr id="10" name="テキスト ボックス 9"/>
              <p:cNvSpPr txBox="1"/>
              <p:nvPr/>
            </p:nvSpPr>
            <p:spPr>
              <a:xfrm>
                <a:off x="755576" y="1052736"/>
                <a:ext cx="6901248" cy="1534394"/>
              </a:xfrm>
              <a:prstGeom prst="rect">
                <a:avLst/>
              </a:prstGeom>
              <a:noFill/>
            </p:spPr>
            <p:txBody>
              <a:bodyPr wrap="none" rtlCol="0">
                <a:spAutoFit/>
              </a:bodyPr>
              <a:lstStyle/>
              <a:p>
                <a:r>
                  <a:rPr kumimoji="1" lang="ja-JP" altLang="en-US" sz="2600" dirty="0" smtClean="0">
                    <a:latin typeface="+mn-ea"/>
                    <a:ea typeface="+mn-ea"/>
                  </a:rPr>
                  <a:t>求めた</a:t>
                </a:r>
                <a:r>
                  <a:rPr kumimoji="1" lang="en-US" altLang="ja-JP" sz="2600" dirty="0" smtClean="0">
                    <a:latin typeface="+mn-ea"/>
                    <a:ea typeface="+mn-ea"/>
                  </a:rPr>
                  <a:t>c</a:t>
                </a:r>
                <a:r>
                  <a:rPr kumimoji="1" lang="ja-JP" altLang="en-US" sz="2600" dirty="0" smtClean="0">
                    <a:latin typeface="+mn-ea"/>
                    <a:ea typeface="+mn-ea"/>
                  </a:rPr>
                  <a:t>を用いて半値全幅（</a:t>
                </a:r>
                <a:r>
                  <a:rPr kumimoji="1" lang="en-US" altLang="ja-JP" sz="2600" dirty="0" smtClean="0">
                    <a:latin typeface="+mn-ea"/>
                    <a:ea typeface="+mn-ea"/>
                  </a:rPr>
                  <a:t>FWHM</a:t>
                </a:r>
                <a:r>
                  <a:rPr kumimoji="1" lang="ja-JP" altLang="en-US" sz="2600" dirty="0" smtClean="0">
                    <a:latin typeface="+mn-ea"/>
                    <a:ea typeface="+mn-ea"/>
                  </a:rPr>
                  <a:t>）を求める</a:t>
                </a:r>
                <a:r>
                  <a:rPr kumimoji="1" lang="ja-JP" altLang="en-US" sz="2600" dirty="0">
                    <a:latin typeface="+mn-ea"/>
                    <a:ea typeface="+mn-ea"/>
                  </a:rPr>
                  <a:t>。</a:t>
                </a:r>
                <a:endParaRPr kumimoji="1" lang="en-US" altLang="ja-JP" sz="2600" dirty="0" smtClean="0">
                  <a:latin typeface="+mn-ea"/>
                  <a:ea typeface="+mn-ea"/>
                </a:endParaRPr>
              </a:p>
              <a:p>
                <a:r>
                  <a:rPr kumimoji="1" lang="ja-JP" altLang="en-US" sz="2600" dirty="0" smtClean="0">
                    <a:latin typeface="+mn-ea"/>
                    <a:ea typeface="+mn-ea"/>
                  </a:rPr>
                  <a:t>　　半値全幅</a:t>
                </a:r>
                <a:r>
                  <a:rPr kumimoji="1" lang="en-US" altLang="ja-JP" sz="2600" dirty="0" smtClean="0">
                    <a:latin typeface="+mn-ea"/>
                    <a:ea typeface="+mn-ea"/>
                  </a:rPr>
                  <a:t>=</a:t>
                </a:r>
                <a14:m>
                  <m:oMath xmlns:m="http://schemas.openxmlformats.org/officeDocument/2006/math">
                    <m:r>
                      <a:rPr kumimoji="1" lang="en-US" altLang="ja-JP" sz="2600" b="0" i="1" smtClean="0">
                        <a:latin typeface="Cambria Math"/>
                        <a:ea typeface="+mn-ea"/>
                      </a:rPr>
                      <m:t>2</m:t>
                    </m:r>
                    <m:rad>
                      <m:radPr>
                        <m:degHide m:val="on"/>
                        <m:ctrlPr>
                          <a:rPr kumimoji="1" lang="en-US" altLang="ja-JP" sz="2600" b="0" i="1" smtClean="0">
                            <a:latin typeface="Cambria Math"/>
                            <a:ea typeface="+mn-ea"/>
                          </a:rPr>
                        </m:ctrlPr>
                      </m:radPr>
                      <m:deg/>
                      <m:e>
                        <m:r>
                          <a:rPr kumimoji="1" lang="en-US" altLang="ja-JP" sz="2600" b="0" i="1" smtClean="0">
                            <a:latin typeface="Cambria Math"/>
                            <a:ea typeface="+mn-ea"/>
                          </a:rPr>
                          <m:t>2</m:t>
                        </m:r>
                        <m:r>
                          <a:rPr kumimoji="1" lang="en-US" altLang="ja-JP" sz="2600" b="0" i="1" smtClean="0">
                            <a:latin typeface="Cambria Math"/>
                            <a:ea typeface="+mn-ea"/>
                          </a:rPr>
                          <m:t>𝑙𝑛</m:t>
                        </m:r>
                        <m:r>
                          <a:rPr kumimoji="1" lang="en-US" altLang="ja-JP" sz="2600" b="0" i="1" smtClean="0">
                            <a:latin typeface="Cambria Math"/>
                            <a:ea typeface="+mn-ea"/>
                          </a:rPr>
                          <m:t>2</m:t>
                        </m:r>
                      </m:e>
                    </m:rad>
                    <m:r>
                      <a:rPr kumimoji="1" lang="en-US" altLang="ja-JP" sz="2600" b="0" i="1" smtClean="0">
                        <a:latin typeface="Cambria Math"/>
                        <a:ea typeface="+mn-ea"/>
                      </a:rPr>
                      <m:t>×</m:t>
                    </m:r>
                    <m:r>
                      <a:rPr kumimoji="1" lang="en-US" altLang="ja-JP" sz="2600" b="0" i="1" smtClean="0">
                        <a:latin typeface="Cambria Math"/>
                        <a:ea typeface="+mn-ea"/>
                      </a:rPr>
                      <m:t>𝑐</m:t>
                    </m:r>
                    <m:r>
                      <m:rPr>
                        <m:nor/>
                      </m:rPr>
                      <a:rPr kumimoji="1" lang="ja-JP" altLang="en-US" sz="2600" dirty="0" smtClean="0">
                        <a:latin typeface="+mn-ea"/>
                        <a:ea typeface="+mn-ea"/>
                      </a:rPr>
                      <m:t>（</m:t>
                    </m:r>
                    <m:r>
                      <m:rPr>
                        <m:nor/>
                      </m:rPr>
                      <a:rPr kumimoji="1" lang="en-US" altLang="ja-JP" sz="2600" dirty="0" smtClean="0">
                        <a:latin typeface="+mn-ea"/>
                        <a:ea typeface="+mn-ea"/>
                      </a:rPr>
                      <m:t>Å</m:t>
                    </m:r>
                    <m:r>
                      <m:rPr>
                        <m:nor/>
                      </m:rPr>
                      <a:rPr kumimoji="1" lang="ja-JP" altLang="en-US" sz="2600" dirty="0" smtClean="0">
                        <a:latin typeface="+mn-ea"/>
                        <a:ea typeface="+mn-ea"/>
                      </a:rPr>
                      <m:t>）</m:t>
                    </m:r>
                  </m:oMath>
                </a14:m>
                <a:endParaRPr kumimoji="1" lang="en-US" altLang="ja-JP" sz="2600" dirty="0" smtClean="0">
                  <a:latin typeface="+mn-ea"/>
                  <a:ea typeface="+mn-ea"/>
                </a:endParaRPr>
              </a:p>
              <a:p>
                <a:pPr>
                  <a:lnSpc>
                    <a:spcPct val="150000"/>
                  </a:lnSpc>
                </a:pPr>
                <a:r>
                  <a:rPr kumimoji="1" lang="ja-JP" altLang="en-US" sz="2600" dirty="0">
                    <a:latin typeface="+mn-ea"/>
                    <a:ea typeface="+mn-ea"/>
                  </a:rPr>
                  <a:t>これ</a:t>
                </a:r>
                <a:r>
                  <a:rPr kumimoji="1" lang="ja-JP" altLang="en-US" sz="2600" dirty="0" smtClean="0">
                    <a:latin typeface="+mn-ea"/>
                    <a:ea typeface="+mn-ea"/>
                  </a:rPr>
                  <a:t>を用いて、以下の式より膨張速度を求める。</a:t>
                </a:r>
                <a:endParaRPr kumimoji="1" lang="ja-JP" altLang="en-US" sz="2600" dirty="0">
                  <a:latin typeface="+mn-ea"/>
                  <a:ea typeface="+mn-ea"/>
                </a:endParaRPr>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755576" y="1052736"/>
                <a:ext cx="6901248" cy="1534394"/>
              </a:xfrm>
              <a:prstGeom prst="rect">
                <a:avLst/>
              </a:prstGeom>
              <a:blipFill rotWithShape="1">
                <a:blip r:embed="rId6"/>
                <a:stretch>
                  <a:fillRect l="-1590" t="-3187" r="-353" b="-3586"/>
                </a:stretch>
              </a:blipFill>
            </p:spPr>
            <p:txBody>
              <a:bodyPr/>
              <a:lstStyle/>
              <a:p>
                <a:r>
                  <a:rPr lang="ja-JP" altLang="en-US">
                    <a:noFill/>
                  </a:rPr>
                  <a:t> </a:t>
                </a:r>
              </a:p>
            </p:txBody>
          </p:sp>
        </mc:Fallback>
      </mc:AlternateContent>
      <p:graphicFrame>
        <p:nvGraphicFramePr>
          <p:cNvPr id="11" name="Group 4"/>
          <p:cNvGraphicFramePr>
            <a:graphicFrameLocks noGrp="1"/>
          </p:cNvGraphicFramePr>
          <p:nvPr>
            <p:extLst>
              <p:ext uri="{D42A27DB-BD31-4B8C-83A1-F6EECF244321}">
                <p14:modId xmlns:p14="http://schemas.microsoft.com/office/powerpoint/2010/main" val="4255332664"/>
              </p:ext>
            </p:extLst>
          </p:nvPr>
        </p:nvGraphicFramePr>
        <p:xfrm>
          <a:off x="2195736" y="3991708"/>
          <a:ext cx="4680520" cy="2173596"/>
        </p:xfrm>
        <a:graphic>
          <a:graphicData uri="http://schemas.openxmlformats.org/drawingml/2006/table">
            <a:tbl>
              <a:tblPr/>
              <a:tblGrid>
                <a:gridCol w="720080"/>
                <a:gridCol w="1296144"/>
                <a:gridCol w="2664296"/>
              </a:tblGrid>
              <a:tr h="36004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ja-JP" altLang="ja-JP" sz="2600" b="1" i="0" u="none" strike="noStrike" cap="none" normalizeH="0" baseline="0" dirty="0" smtClean="0">
                        <a:ln>
                          <a:noFill/>
                        </a:ln>
                        <a:solidFill>
                          <a:srgbClr val="FFFFFF"/>
                        </a:solidFill>
                        <a:effectLst/>
                        <a:latin typeface="+mn-ea"/>
                        <a:ea typeface="+mn-ea"/>
                      </a:endParaRPr>
                    </a:p>
                  </a:txBody>
                  <a:tcPr marL="91433" marR="91433"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ja-JP" sz="2600" b="1" i="0" u="none" strike="noStrike" cap="none" normalizeH="0" baseline="0" dirty="0" smtClean="0">
                          <a:ln>
                            <a:noFill/>
                          </a:ln>
                          <a:solidFill>
                            <a:srgbClr val="FFFFFF"/>
                          </a:solidFill>
                          <a:effectLst/>
                          <a:latin typeface="+mn-ea"/>
                          <a:ea typeface="+mn-ea"/>
                        </a:rPr>
                        <a:t>C</a:t>
                      </a:r>
                    </a:p>
                  </a:txBody>
                  <a:tcPr marL="91433" marR="91433"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2600" b="1" i="0" u="none" strike="noStrike" cap="none" normalizeH="0" baseline="0" dirty="0" smtClean="0">
                          <a:ln>
                            <a:noFill/>
                          </a:ln>
                          <a:solidFill>
                            <a:srgbClr val="FFFFFF"/>
                          </a:solidFill>
                          <a:effectLst/>
                          <a:latin typeface="+mn-ea"/>
                          <a:ea typeface="+mn-ea"/>
                        </a:rPr>
                        <a:t>膨張速度（</a:t>
                      </a:r>
                      <a:r>
                        <a:rPr kumimoji="0" lang="en-US" altLang="ja-JP" sz="2600" b="1" i="0" u="none" strike="noStrike" cap="none" normalizeH="0" baseline="0" dirty="0" smtClean="0">
                          <a:ln>
                            <a:noFill/>
                          </a:ln>
                          <a:solidFill>
                            <a:srgbClr val="FFFFFF"/>
                          </a:solidFill>
                          <a:effectLst/>
                          <a:latin typeface="+mn-ea"/>
                          <a:ea typeface="+mn-ea"/>
                        </a:rPr>
                        <a:t>km/s</a:t>
                      </a:r>
                      <a:r>
                        <a:rPr kumimoji="0" lang="ja-JP" altLang="en-US" sz="2600" b="1" i="0" u="none" strike="noStrike" cap="none" normalizeH="0" baseline="0" dirty="0" smtClean="0">
                          <a:ln>
                            <a:noFill/>
                          </a:ln>
                          <a:solidFill>
                            <a:srgbClr val="FFFFFF"/>
                          </a:solidFill>
                          <a:effectLst/>
                          <a:latin typeface="+mn-ea"/>
                          <a:ea typeface="+mn-ea"/>
                        </a:rPr>
                        <a:t>）</a:t>
                      </a:r>
                    </a:p>
                  </a:txBody>
                  <a:tcPr marL="91433" marR="91433"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79646"/>
                    </a:solidFill>
                  </a:tcPr>
                </a:tc>
              </a:tr>
              <a:tr h="201930">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err="1" smtClean="0">
                          <a:ln>
                            <a:noFill/>
                          </a:ln>
                          <a:solidFill>
                            <a:schemeClr val="tx1"/>
                          </a:solidFill>
                          <a:effectLst/>
                          <a:latin typeface="+mn-ea"/>
                          <a:ea typeface="+mn-ea"/>
                        </a:rPr>
                        <a:t>HeI</a:t>
                      </a:r>
                      <a:endParaRPr kumimoji="0" lang="en-US" altLang="ja-JP" sz="2600" b="0" i="0" u="none" strike="noStrike" cap="none" normalizeH="0" baseline="0" dirty="0" smtClean="0">
                        <a:ln>
                          <a:noFill/>
                        </a:ln>
                        <a:solidFill>
                          <a:schemeClr val="tx1"/>
                        </a:solidFill>
                        <a:effectLst/>
                        <a:latin typeface="+mn-ea"/>
                        <a:ea typeface="+mn-ea"/>
                      </a:endParaRP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71.6299</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8467.703</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r>
              <a:tr h="53718">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smtClean="0">
                          <a:ln>
                            <a:noFill/>
                          </a:ln>
                          <a:solidFill>
                            <a:schemeClr val="tx1"/>
                          </a:solidFill>
                          <a:effectLst/>
                          <a:latin typeface="+mn-ea"/>
                          <a:ea typeface="+mn-ea"/>
                        </a:rPr>
                        <a:t>Hβ</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16.2481</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2340.072</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r>
              <a:tr h="438152">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[OIII]</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4.68985</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654.8094</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r>
              <a:tr h="436246">
                <a:tc>
                  <a:txBody>
                    <a:bodyPr/>
                    <a:lstStyle/>
                    <a:p>
                      <a:pPr marL="0" marR="0" lvl="0" indent="0" algn="l"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err="1" smtClean="0">
                          <a:ln>
                            <a:noFill/>
                          </a:ln>
                          <a:solidFill>
                            <a:schemeClr val="tx1"/>
                          </a:solidFill>
                          <a:effectLst/>
                          <a:latin typeface="+mn-ea"/>
                          <a:ea typeface="+mn-ea"/>
                        </a:rPr>
                        <a:t>HeI</a:t>
                      </a:r>
                      <a:endParaRPr kumimoji="0" lang="en-US" altLang="ja-JP" sz="2600" b="0" i="0" u="none" strike="noStrike" cap="none" normalizeH="0" baseline="0" dirty="0" smtClean="0">
                        <a:ln>
                          <a:noFill/>
                        </a:ln>
                        <a:solidFill>
                          <a:schemeClr val="tx1"/>
                        </a:solidFill>
                        <a:effectLst/>
                        <a:latin typeface="+mn-ea"/>
                        <a:ea typeface="+mn-ea"/>
                      </a:endParaRP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15.9743</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p>
                      <a:pPr marL="0" marR="0" lvl="0" indent="0" algn="ctr" defTabSz="914400" rtl="0" eaLnBrk="1" fontAlgn="ctr" latinLnBrk="0" hangingPunct="1">
                        <a:lnSpc>
                          <a:spcPct val="100000"/>
                        </a:lnSpc>
                        <a:spcBef>
                          <a:spcPct val="0"/>
                        </a:spcBef>
                        <a:spcAft>
                          <a:spcPct val="0"/>
                        </a:spcAft>
                        <a:buClrTx/>
                        <a:buSzTx/>
                        <a:buFont typeface="Arial" charset="0"/>
                        <a:buNone/>
                        <a:tabLst/>
                      </a:pPr>
                      <a:r>
                        <a:rPr kumimoji="0" lang="en-US" altLang="ja-JP" sz="2600" b="0" i="0" u="none" strike="noStrike" cap="none" normalizeH="0" baseline="0" dirty="0" smtClean="0">
                          <a:ln>
                            <a:noFill/>
                          </a:ln>
                          <a:solidFill>
                            <a:schemeClr val="tx1"/>
                          </a:solidFill>
                          <a:effectLst/>
                          <a:latin typeface="+mn-ea"/>
                          <a:ea typeface="+mn-ea"/>
                        </a:rPr>
                        <a:t>1578.356</a:t>
                      </a:r>
                    </a:p>
                  </a:txBody>
                  <a:tcPr marL="9524" marR="9524"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r>
            </a:tbl>
          </a:graphicData>
        </a:graphic>
      </p:graphicFrame>
      <p:sp>
        <p:nvSpPr>
          <p:cNvPr id="3" name="テキスト ボックス 2"/>
          <p:cNvSpPr txBox="1"/>
          <p:nvPr/>
        </p:nvSpPr>
        <p:spPr>
          <a:xfrm>
            <a:off x="584729" y="570746"/>
            <a:ext cx="2331087" cy="553998"/>
          </a:xfrm>
          <a:prstGeom prst="rect">
            <a:avLst/>
          </a:prstGeom>
          <a:noFill/>
        </p:spPr>
        <p:txBody>
          <a:bodyPr wrap="none" rtlCol="0">
            <a:spAutoFit/>
          </a:bodyPr>
          <a:lstStyle/>
          <a:p>
            <a:r>
              <a:rPr kumimoji="1" lang="ja-JP" altLang="en-US" sz="3000" b="1" dirty="0" smtClean="0"/>
              <a:t>（</a:t>
            </a:r>
            <a:r>
              <a:rPr kumimoji="1" lang="en-US" altLang="ja-JP" sz="3000" b="1" dirty="0" smtClean="0"/>
              <a:t>3</a:t>
            </a:r>
            <a:r>
              <a:rPr kumimoji="1" lang="ja-JP" altLang="en-US" sz="3000" b="1" dirty="0" smtClean="0"/>
              <a:t>）膨張</a:t>
            </a:r>
            <a:r>
              <a:rPr kumimoji="1" lang="ja-JP" altLang="en-US" sz="3000" b="1" dirty="0"/>
              <a:t>速度</a:t>
            </a:r>
            <a:endParaRPr kumimoji="1" lang="ja-JP" altLang="en-US" sz="3000" dirty="0"/>
          </a:p>
        </p:txBody>
      </p:sp>
    </p:spTree>
    <p:extLst>
      <p:ext uri="{BB962C8B-B14F-4D97-AF65-F5344CB8AC3E}">
        <p14:creationId xmlns:p14="http://schemas.microsoft.com/office/powerpoint/2010/main" val="3955893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TotalTime>
  <Pages>0</Pages>
  <Words>999</Words>
  <Characters>0</Characters>
  <Application>Microsoft Office PowerPoint</Application>
  <DocSecurity>0</DocSecurity>
  <PresentationFormat>画面に合わせる (4:3)</PresentationFormat>
  <Lines>0</Lines>
  <Paragraphs>233</Paragraphs>
  <Slides>16</Slides>
  <Notes>6</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18" baseType="lpstr">
      <vt:lpstr>Office テーマ</vt:lpstr>
      <vt:lpstr>数式</vt:lpstr>
      <vt:lpstr>Ⅱn型超新星の 元素合成と膨張速度</vt:lpstr>
      <vt:lpstr>（1）動機</vt:lpstr>
      <vt:lpstr>（3）重力崩壊型超新星</vt:lpstr>
      <vt:lpstr>（4）超新星の分類</vt:lpstr>
      <vt:lpstr>２．観測方法</vt:lpstr>
      <vt:lpstr>３結果</vt:lpstr>
      <vt:lpstr>PowerPoint プレゼンテーション</vt:lpstr>
      <vt:lpstr>（2）ガウス関数</vt:lpstr>
      <vt:lpstr>PowerPoint プレゼンテーション</vt:lpstr>
      <vt:lpstr>Hαのガウス関数</vt:lpstr>
      <vt:lpstr>４．考察</vt:lpstr>
      <vt:lpstr>（1）600km/sのHαについて</vt:lpstr>
      <vt:lpstr>（3）1500,1900,2300km/sのHβ,Hα,HeⅠについて</vt:lpstr>
      <vt:lpstr>仮説1</vt:lpstr>
      <vt:lpstr>コンプトン散乱について</vt:lpstr>
      <vt:lpstr>５．まとめ</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重力崩壊の元素合成と 膨張速度</dc:title>
  <dc:creator>miyuki</dc:creator>
  <cp:lastModifiedBy>miyuki</cp:lastModifiedBy>
  <cp:revision>119</cp:revision>
  <cp:lastPrinted>1899-12-30T00:00:00Z</cp:lastPrinted>
  <dcterms:created xsi:type="dcterms:W3CDTF">2010-08-11T03:12:11Z</dcterms:created>
  <dcterms:modified xsi:type="dcterms:W3CDTF">2011-04-17T02:43:08Z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1041-6.6.0.2703</vt:lpwstr>
  </property>
</Properties>
</file>