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sldIdLst>
    <p:sldId id="307" r:id="rId2"/>
    <p:sldId id="286" r:id="rId3"/>
    <p:sldId id="332" r:id="rId4"/>
    <p:sldId id="288" r:id="rId5"/>
    <p:sldId id="322" r:id="rId6"/>
    <p:sldId id="308" r:id="rId7"/>
    <p:sldId id="309" r:id="rId8"/>
    <p:sldId id="333" r:id="rId9"/>
    <p:sldId id="310" r:id="rId10"/>
    <p:sldId id="312" r:id="rId11"/>
    <p:sldId id="323" r:id="rId12"/>
    <p:sldId id="325" r:id="rId13"/>
    <p:sldId id="327" r:id="rId14"/>
    <p:sldId id="329" r:id="rId15"/>
    <p:sldId id="331" r:id="rId16"/>
    <p:sldId id="320" r:id="rId17"/>
  </p:sldIdLst>
  <p:sldSz cx="9144000" cy="6858000" type="screen4x3"/>
  <p:notesSz cx="6858000" cy="9144000"/>
  <p:defaultTextStyle>
    <a:defPPr>
      <a:defRPr lang="ja-JP"/>
    </a:defPPr>
    <a:lvl1pPr algn="l" rtl="0" fontAlgn="base">
      <a:spcBef>
        <a:spcPct val="0"/>
      </a:spcBef>
      <a:spcAft>
        <a:spcPct val="0"/>
      </a:spcAft>
      <a:defRPr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50" charset="-128"/>
        <a:cs typeface="+mn-cs"/>
      </a:defRPr>
    </a:lvl5pPr>
    <a:lvl6pPr marL="2286000" algn="l" defTabSz="914400" rtl="0" eaLnBrk="1" latinLnBrk="0" hangingPunct="1">
      <a:defRPr kern="1200">
        <a:solidFill>
          <a:schemeClr val="tx1"/>
        </a:solidFill>
        <a:latin typeface="Arial" pitchFamily="34" charset="0"/>
        <a:ea typeface="ＭＳ Ｐゴシック" pitchFamily="50" charset="-128"/>
        <a:cs typeface="+mn-cs"/>
      </a:defRPr>
    </a:lvl6pPr>
    <a:lvl7pPr marL="2743200" algn="l" defTabSz="914400" rtl="0" eaLnBrk="1" latinLnBrk="0" hangingPunct="1">
      <a:defRPr kern="1200">
        <a:solidFill>
          <a:schemeClr val="tx1"/>
        </a:solidFill>
        <a:latin typeface="Arial" pitchFamily="34" charset="0"/>
        <a:ea typeface="ＭＳ Ｐゴシック" pitchFamily="50" charset="-128"/>
        <a:cs typeface="+mn-cs"/>
      </a:defRPr>
    </a:lvl7pPr>
    <a:lvl8pPr marL="3200400" algn="l" defTabSz="914400" rtl="0" eaLnBrk="1" latinLnBrk="0" hangingPunct="1">
      <a:defRPr kern="1200">
        <a:solidFill>
          <a:schemeClr val="tx1"/>
        </a:solidFill>
        <a:latin typeface="Arial" pitchFamily="34" charset="0"/>
        <a:ea typeface="ＭＳ Ｐゴシック" pitchFamily="50" charset="-128"/>
        <a:cs typeface="+mn-cs"/>
      </a:defRPr>
    </a:lvl8pPr>
    <a:lvl9pPr marL="3657600" algn="l" defTabSz="914400" rtl="0" eaLnBrk="1" latinLnBrk="0" hangingPunct="1">
      <a:defRPr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66"/>
    <a:srgbClr val="F967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31" autoAdjust="0"/>
    <p:restoredTop sz="94660"/>
  </p:normalViewPr>
  <p:slideViewPr>
    <p:cSldViewPr>
      <p:cViewPr>
        <p:scale>
          <a:sx n="54" d="100"/>
          <a:sy n="54" d="100"/>
        </p:scale>
        <p:origin x="-66" y="-300"/>
      </p:cViewPr>
      <p:guideLst>
        <p:guide orient="horz" pos="2163"/>
        <p:guide pos="288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ヘッダー プレースホルダ 1"/>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ja-JP" altLang="en-US"/>
          </a:p>
        </p:txBody>
      </p:sp>
      <p:sp>
        <p:nvSpPr>
          <p:cNvPr id="2051" name="日付プレースホルダ 2"/>
          <p:cNvSpPr>
            <a:spLocks noGrp="1" noChangeArrowheads="1"/>
          </p:cNvSpPr>
          <p:nvPr>
            <p:ph type="dt" idx="1"/>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079AF7CF-F644-4847-B01C-1705F97D4FF6}" type="datetimeFigureOut">
              <a:rPr lang="ja-JP" altLang="en-US"/>
              <a:pPr/>
              <a:t>2011/4/17</a:t>
            </a:fld>
            <a:endParaRPr lang="ja-JP" altLang="en-US"/>
          </a:p>
        </p:txBody>
      </p:sp>
      <p:sp>
        <p:nvSpPr>
          <p:cNvPr id="2052" name="スライド イメージ プレースホルダ 3"/>
          <p:cNvSpPr>
            <a:spLocks noGrp="1" noRot="1" noChangeAspect="1" noChangeArrowheads="1"/>
          </p:cNvSpPr>
          <p:nvPr>
            <p:ph type="sldImg" idx="2"/>
          </p:nvPr>
        </p:nvSpPr>
        <p:spPr bwMode="auto">
          <a:xfrm>
            <a:off x="1143000" y="685800"/>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ノート プレースホルダ 4"/>
          <p:cNvSpPr>
            <a:spLocks noGrp="1" noChangeArrowheads="1"/>
          </p:cNvSpPr>
          <p:nvPr>
            <p:ph type="body" sz="quarter" idx="3"/>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テキストの書式設定</a:t>
            </a:r>
          </a:p>
          <a:p>
            <a:pPr lvl="1"/>
            <a:r>
              <a:rPr lang="ja-JP" altLang="en-US" smtClean="0"/>
              <a:t>第 </a:t>
            </a:r>
            <a:r>
              <a:rPr lang="en-US" smtClean="0"/>
              <a:t>2 </a:t>
            </a:r>
            <a:r>
              <a:rPr lang="ja-JP" altLang="en-US" smtClean="0"/>
              <a:t>レベル</a:t>
            </a:r>
          </a:p>
          <a:p>
            <a:pPr lvl="2"/>
            <a:r>
              <a:rPr lang="ja-JP" altLang="en-US" smtClean="0"/>
              <a:t>第 </a:t>
            </a:r>
            <a:r>
              <a:rPr lang="en-US" smtClean="0"/>
              <a:t>3 </a:t>
            </a:r>
            <a:r>
              <a:rPr lang="ja-JP" altLang="en-US" smtClean="0"/>
              <a:t>レベル</a:t>
            </a:r>
          </a:p>
          <a:p>
            <a:pPr lvl="3"/>
            <a:r>
              <a:rPr lang="ja-JP" altLang="en-US" smtClean="0"/>
              <a:t>第 </a:t>
            </a:r>
            <a:r>
              <a:rPr lang="en-US" smtClean="0"/>
              <a:t>4 </a:t>
            </a:r>
            <a:r>
              <a:rPr lang="ja-JP" altLang="en-US" smtClean="0"/>
              <a:t>レベル</a:t>
            </a:r>
          </a:p>
          <a:p>
            <a:pPr lvl="4"/>
            <a:r>
              <a:rPr lang="ja-JP" altLang="en-US" smtClean="0"/>
              <a:t>第 </a:t>
            </a:r>
            <a:r>
              <a:rPr lang="en-US" smtClean="0"/>
              <a:t>5 </a:t>
            </a:r>
            <a:r>
              <a:rPr lang="ja-JP" altLang="en-US" smtClean="0"/>
              <a:t>レベル</a:t>
            </a:r>
          </a:p>
        </p:txBody>
      </p:sp>
      <p:sp>
        <p:nvSpPr>
          <p:cNvPr id="2054" name="フッター プレースホルダ 5"/>
          <p:cNvSpPr>
            <a:spLocks noGrp="1" noChangeArrowheads="1"/>
          </p:cNvSpPr>
          <p:nvPr>
            <p:ph type="ftr" sz="quarter" idx="4"/>
          </p:nvPr>
        </p:nvSpPr>
        <p:spPr bwMode="auto">
          <a:xfrm>
            <a:off x="0"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ja-JP" altLang="en-US"/>
          </a:p>
        </p:txBody>
      </p:sp>
      <p:sp>
        <p:nvSpPr>
          <p:cNvPr id="2055" name="スライド番号プレースホルダ 6"/>
          <p:cNvSpPr>
            <a:spLocks noGrp="1" noChangeArrowheads="1"/>
          </p:cNvSpPr>
          <p:nvPr>
            <p:ph type="sldNum" sz="quarter" idx="5"/>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17322EF5-6ACC-4EBB-89E7-33EFCACBC216}" type="slidenum">
              <a:rPr lang="ja-JP" altLang="en-US"/>
              <a:pPr/>
              <a:t>‹#›</a:t>
            </a:fld>
            <a:endParaRPr lang="ja-JP" altLang="en-US"/>
          </a:p>
        </p:txBody>
      </p:sp>
    </p:spTree>
    <p:extLst>
      <p:ext uri="{BB962C8B-B14F-4D97-AF65-F5344CB8AC3E}">
        <p14:creationId xmlns:p14="http://schemas.microsoft.com/office/powerpoint/2010/main" val="14448945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pitchFamily="50" charset="-128"/>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pitchFamily="50" charset="-128"/>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pitchFamily="50" charset="-128"/>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pitchFamily="50" charset="-128"/>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noTextEdit="1"/>
          </p:cNvSpPr>
          <p:nvPr>
            <p:ph type="sldImg"/>
          </p:nvPr>
        </p:nvSpPr>
        <p:spPr/>
      </p:sp>
      <p:sp>
        <p:nvSpPr>
          <p:cNvPr id="35843" name="ノート プレースホルダ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kumimoji="1" lang="ja-JP" altLang="en-US" smtClean="0"/>
          </a:p>
        </p:txBody>
      </p:sp>
      <p:sp>
        <p:nvSpPr>
          <p:cNvPr id="3584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50" charset="-128"/>
              </a:defRPr>
            </a:lvl1pPr>
            <a:lvl2pPr marL="742950" indent="-285750" eaLnBrk="0" hangingPunct="0">
              <a:defRPr>
                <a:solidFill>
                  <a:schemeClr val="tx1"/>
                </a:solidFill>
                <a:latin typeface="Arial" charset="0"/>
                <a:ea typeface="ＭＳ Ｐゴシック" pitchFamily="50" charset="-128"/>
              </a:defRPr>
            </a:lvl2pPr>
            <a:lvl3pPr marL="1143000" indent="-228600" eaLnBrk="0" hangingPunct="0">
              <a:defRPr>
                <a:solidFill>
                  <a:schemeClr val="tx1"/>
                </a:solidFill>
                <a:latin typeface="Arial" charset="0"/>
                <a:ea typeface="ＭＳ Ｐゴシック" pitchFamily="50" charset="-128"/>
              </a:defRPr>
            </a:lvl3pPr>
            <a:lvl4pPr marL="1600200" indent="-228600" eaLnBrk="0" hangingPunct="0">
              <a:defRPr>
                <a:solidFill>
                  <a:schemeClr val="tx1"/>
                </a:solidFill>
                <a:latin typeface="Arial" charset="0"/>
                <a:ea typeface="ＭＳ Ｐゴシック" pitchFamily="50" charset="-128"/>
              </a:defRPr>
            </a:lvl4pPr>
            <a:lvl5pPr marL="2057400" indent="-228600" eaLnBrk="0" hangingPunct="0">
              <a:defRPr>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50" charset="-128"/>
              </a:defRPr>
            </a:lvl9pPr>
          </a:lstStyle>
          <a:p>
            <a:pPr eaLnBrk="1" hangingPunct="1"/>
            <a:fld id="{8007094C-C02B-4D73-BC3F-B19816601060}" type="slidenum">
              <a:rPr lang="ja-JP" altLang="en-US" smtClean="0">
                <a:latin typeface="Calibri" pitchFamily="34" charset="0"/>
              </a:rPr>
              <a:pPr eaLnBrk="1" hangingPunct="1"/>
              <a:t>9</a:t>
            </a:fld>
            <a:endParaRPr lang="ja-JP" altLang="en-US"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 イメージ プレースホルダ 1"/>
          <p:cNvSpPr>
            <a:spLocks noGrp="1" noRot="1" noChangeAspect="1" noTextEdit="1"/>
          </p:cNvSpPr>
          <p:nvPr>
            <p:ph type="sldImg"/>
          </p:nvPr>
        </p:nvSpPr>
        <p:spPr/>
      </p:sp>
      <p:sp>
        <p:nvSpPr>
          <p:cNvPr id="37891" name="ノート プレースホルダ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kumimoji="1" lang="ja-JP" altLang="en-US" smtClean="0"/>
          </a:p>
        </p:txBody>
      </p:sp>
      <p:sp>
        <p:nvSpPr>
          <p:cNvPr id="3789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50" charset="-128"/>
              </a:defRPr>
            </a:lvl1pPr>
            <a:lvl2pPr marL="742950" indent="-285750" eaLnBrk="0" hangingPunct="0">
              <a:defRPr>
                <a:solidFill>
                  <a:schemeClr val="tx1"/>
                </a:solidFill>
                <a:latin typeface="Arial" charset="0"/>
                <a:ea typeface="ＭＳ Ｐゴシック" pitchFamily="50" charset="-128"/>
              </a:defRPr>
            </a:lvl2pPr>
            <a:lvl3pPr marL="1143000" indent="-228600" eaLnBrk="0" hangingPunct="0">
              <a:defRPr>
                <a:solidFill>
                  <a:schemeClr val="tx1"/>
                </a:solidFill>
                <a:latin typeface="Arial" charset="0"/>
                <a:ea typeface="ＭＳ Ｐゴシック" pitchFamily="50" charset="-128"/>
              </a:defRPr>
            </a:lvl3pPr>
            <a:lvl4pPr marL="1600200" indent="-228600" eaLnBrk="0" hangingPunct="0">
              <a:defRPr>
                <a:solidFill>
                  <a:schemeClr val="tx1"/>
                </a:solidFill>
                <a:latin typeface="Arial" charset="0"/>
                <a:ea typeface="ＭＳ Ｐゴシック" pitchFamily="50" charset="-128"/>
              </a:defRPr>
            </a:lvl4pPr>
            <a:lvl5pPr marL="2057400" indent="-228600" eaLnBrk="0" hangingPunct="0">
              <a:defRPr>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50" charset="-128"/>
              </a:defRPr>
            </a:lvl9pPr>
          </a:lstStyle>
          <a:p>
            <a:pPr eaLnBrk="1" hangingPunct="1"/>
            <a:fld id="{03A880D5-D565-4F0A-BDBA-A4C004B282EE}" type="slidenum">
              <a:rPr lang="ja-JP" altLang="en-US" smtClean="0">
                <a:latin typeface="Calibri" pitchFamily="34" charset="0"/>
              </a:rPr>
              <a:pPr eaLnBrk="1" hangingPunct="1"/>
              <a:t>10</a:t>
            </a:fld>
            <a:endParaRPr lang="ja-JP" altLang="en-US"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noTextEdit="1"/>
          </p:cNvSpPr>
          <p:nvPr>
            <p:ph type="sldImg"/>
          </p:nvPr>
        </p:nvSpPr>
        <p:spPr/>
      </p:sp>
      <p:sp>
        <p:nvSpPr>
          <p:cNvPr id="46083" name="ノート プレースホルダ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kumimoji="1" lang="ja-JP" altLang="en-US" smtClean="0">
              <a:ea typeface="ＭＳ Ｐゴシック" charset="-128"/>
            </a:endParaRPr>
          </a:p>
        </p:txBody>
      </p:sp>
      <p:sp>
        <p:nvSpPr>
          <p:cNvPr id="4608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fld id="{82AA19BC-E998-4FD2-8104-9B51DEA36A27}" type="slidenum">
              <a:rPr lang="ja-JP" altLang="en-US" smtClean="0">
                <a:latin typeface="Calibri" pitchFamily="34" charset="0"/>
              </a:rPr>
              <a:pPr eaLnBrk="1" hangingPunct="1"/>
              <a:t>11</a:t>
            </a:fld>
            <a:endParaRPr lang="ja-JP" altLang="en-US"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322EF5-6ACC-4EBB-89E7-33EFCACBC216}" type="slidenum">
              <a:rPr lang="ja-JP" altLang="en-US" smtClean="0"/>
              <a:pPr/>
              <a:t>14</a:t>
            </a:fld>
            <a:endParaRPr lang="ja-JP" altLang="en-US"/>
          </a:p>
        </p:txBody>
      </p:sp>
    </p:spTree>
    <p:extLst>
      <p:ext uri="{BB962C8B-B14F-4D97-AF65-F5344CB8AC3E}">
        <p14:creationId xmlns:p14="http://schemas.microsoft.com/office/powerpoint/2010/main" val="1304624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ー 1"/>
          <p:cNvSpPr>
            <a:spLocks noGrp="1" noRot="1" noChangeAspect="1" noTextEdit="1"/>
          </p:cNvSpPr>
          <p:nvPr>
            <p:ph type="sldImg"/>
          </p:nvPr>
        </p:nvSpPr>
        <p:spPr/>
      </p:sp>
      <p:sp>
        <p:nvSpPr>
          <p:cNvPr id="49155" name="ノート プレースホルダー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kumimoji="1" lang="en-US" altLang="ja-JP" smtClean="0">
              <a:ea typeface="ＭＳ Ｐゴシック" charset="-128"/>
            </a:endParaRPr>
          </a:p>
          <a:p>
            <a:endParaRPr kumimoji="1" lang="en-US" altLang="ja-JP" smtClean="0">
              <a:ea typeface="ＭＳ Ｐゴシック" charset="-128"/>
            </a:endParaRPr>
          </a:p>
          <a:p>
            <a:endParaRPr kumimoji="1" lang="en-US" altLang="ja-JP" smtClean="0">
              <a:ea typeface="ＭＳ Ｐゴシック" charset="-128"/>
            </a:endParaRPr>
          </a:p>
          <a:p>
            <a:endParaRPr kumimoji="1" lang="en-US" altLang="ja-JP" smtClean="0">
              <a:ea typeface="ＭＳ Ｐゴシック" charset="-128"/>
            </a:endParaRPr>
          </a:p>
          <a:p>
            <a:endParaRPr kumimoji="1" lang="ja-JP" altLang="en-US" smtClean="0">
              <a:ea typeface="ＭＳ Ｐゴシック" charset="-128"/>
            </a:endParaRPr>
          </a:p>
        </p:txBody>
      </p:sp>
      <p:sp>
        <p:nvSpPr>
          <p:cNvPr id="49156"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fld id="{53614401-7D84-4D1D-96C7-E387B6151576}" type="slidenum">
              <a:rPr lang="ja-JP" altLang="en-US" smtClean="0">
                <a:latin typeface="Calibri" pitchFamily="34" charset="0"/>
              </a:rPr>
              <a:pPr eaLnBrk="1" hangingPunct="1"/>
              <a:t>15</a:t>
            </a:fld>
            <a:endParaRPr lang="ja-JP" altLang="en-US" smtClean="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 イメージ プレースホルダ 1"/>
          <p:cNvSpPr>
            <a:spLocks noGrp="1" noRot="1" noChangeAspect="1" noTextEdit="1"/>
          </p:cNvSpPr>
          <p:nvPr>
            <p:ph type="sldImg"/>
          </p:nvPr>
        </p:nvSpPr>
        <p:spPr/>
      </p:sp>
      <p:sp>
        <p:nvSpPr>
          <p:cNvPr id="45059" name="ノート プレースホルダ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kumimoji="1" lang="ja-JP" altLang="en-US" smtClean="0"/>
          </a:p>
        </p:txBody>
      </p:sp>
      <p:sp>
        <p:nvSpPr>
          <p:cNvPr id="4506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50" charset="-128"/>
              </a:defRPr>
            </a:lvl1pPr>
            <a:lvl2pPr marL="742950" indent="-285750" eaLnBrk="0" hangingPunct="0">
              <a:defRPr>
                <a:solidFill>
                  <a:schemeClr val="tx1"/>
                </a:solidFill>
                <a:latin typeface="Arial" charset="0"/>
                <a:ea typeface="ＭＳ Ｐゴシック" pitchFamily="50" charset="-128"/>
              </a:defRPr>
            </a:lvl2pPr>
            <a:lvl3pPr marL="1143000" indent="-228600" eaLnBrk="0" hangingPunct="0">
              <a:defRPr>
                <a:solidFill>
                  <a:schemeClr val="tx1"/>
                </a:solidFill>
                <a:latin typeface="Arial" charset="0"/>
                <a:ea typeface="ＭＳ Ｐゴシック" pitchFamily="50" charset="-128"/>
              </a:defRPr>
            </a:lvl3pPr>
            <a:lvl4pPr marL="1600200" indent="-228600" eaLnBrk="0" hangingPunct="0">
              <a:defRPr>
                <a:solidFill>
                  <a:schemeClr val="tx1"/>
                </a:solidFill>
                <a:latin typeface="Arial" charset="0"/>
                <a:ea typeface="ＭＳ Ｐゴシック" pitchFamily="50" charset="-128"/>
              </a:defRPr>
            </a:lvl4pPr>
            <a:lvl5pPr marL="2057400" indent="-228600" eaLnBrk="0" hangingPunct="0">
              <a:defRPr>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50" charset="-128"/>
              </a:defRPr>
            </a:lvl9pPr>
          </a:lstStyle>
          <a:p>
            <a:pPr eaLnBrk="1" hangingPunct="1"/>
            <a:fld id="{D100A39A-5B6E-42F9-BEEF-F4703D075F2F}" type="slidenum">
              <a:rPr lang="ja-JP" altLang="en-US" smtClean="0">
                <a:latin typeface="Calibri" pitchFamily="34" charset="0"/>
              </a:rPr>
              <a:pPr eaLnBrk="1" hangingPunct="1"/>
              <a:t>16</a:t>
            </a:fld>
            <a:endParaRPr lang="ja-JP" alt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fld id="{A80FD73B-0C0E-4ADB-B8C5-A9DF086D3625}" type="datetimeFigureOut">
              <a:rPr lang="ja-JP" altLang="en-US"/>
              <a:pPr/>
              <a:t>2011/4/17</a:t>
            </a:fld>
            <a:endParaRPr lang="ja-JP" altLang="en-US"/>
          </a:p>
        </p:txBody>
      </p:sp>
      <p:sp>
        <p:nvSpPr>
          <p:cNvPr id="5" name="フッター プレースホルダー 4"/>
          <p:cNvSpPr>
            <a:spLocks noGrp="1"/>
          </p:cNvSpPr>
          <p:nvPr>
            <p:ph type="ftr" sz="quarter" idx="11"/>
          </p:nvPr>
        </p:nvSpPr>
        <p:spPr/>
        <p:txBody>
          <a:bodyPr/>
          <a:lstStyle>
            <a:lvl1pPr>
              <a:defRPr/>
            </a:lvl1pPr>
          </a:lstStyle>
          <a:p>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F5F686EA-2824-42A9-BACF-3351B0C1D5BB}" type="slidenum">
              <a:rPr lang="ja-JP" altLang="en-US"/>
              <a:pPr/>
              <a:t>‹#›</a:t>
            </a:fld>
            <a:endParaRPr lang="ja-JP" altLang="en-US"/>
          </a:p>
        </p:txBody>
      </p:sp>
    </p:spTree>
    <p:extLst>
      <p:ext uri="{BB962C8B-B14F-4D97-AF65-F5344CB8AC3E}">
        <p14:creationId xmlns:p14="http://schemas.microsoft.com/office/powerpoint/2010/main" val="1633431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fld id="{FC0A2D2E-3B56-438A-B3AF-271F916E3894}" type="datetimeFigureOut">
              <a:rPr lang="ja-JP" altLang="en-US"/>
              <a:pPr/>
              <a:t>2011/4/17</a:t>
            </a:fld>
            <a:endParaRPr lang="ja-JP" altLang="en-US"/>
          </a:p>
        </p:txBody>
      </p:sp>
      <p:sp>
        <p:nvSpPr>
          <p:cNvPr id="5" name="フッター プレースホルダー 4"/>
          <p:cNvSpPr>
            <a:spLocks noGrp="1"/>
          </p:cNvSpPr>
          <p:nvPr>
            <p:ph type="ftr" sz="quarter" idx="11"/>
          </p:nvPr>
        </p:nvSpPr>
        <p:spPr/>
        <p:txBody>
          <a:bodyPr/>
          <a:lstStyle>
            <a:lvl1pPr>
              <a:defRPr/>
            </a:lvl1pPr>
          </a:lstStyle>
          <a:p>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8923E344-2161-4C2B-BAE2-28EBCEFA62CA}" type="slidenum">
              <a:rPr lang="ja-JP" altLang="en-US"/>
              <a:pPr/>
              <a:t>‹#›</a:t>
            </a:fld>
            <a:endParaRPr lang="ja-JP" altLang="en-US"/>
          </a:p>
        </p:txBody>
      </p:sp>
    </p:spTree>
    <p:extLst>
      <p:ext uri="{BB962C8B-B14F-4D97-AF65-F5344CB8AC3E}">
        <p14:creationId xmlns:p14="http://schemas.microsoft.com/office/powerpoint/2010/main" val="558382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fld id="{6CB9A998-768A-4CC1-8F31-EB9B33F23C17}" type="datetimeFigureOut">
              <a:rPr lang="ja-JP" altLang="en-US"/>
              <a:pPr/>
              <a:t>2011/4/17</a:t>
            </a:fld>
            <a:endParaRPr lang="ja-JP" altLang="en-US"/>
          </a:p>
        </p:txBody>
      </p:sp>
      <p:sp>
        <p:nvSpPr>
          <p:cNvPr id="5" name="フッター プレースホルダー 4"/>
          <p:cNvSpPr>
            <a:spLocks noGrp="1"/>
          </p:cNvSpPr>
          <p:nvPr>
            <p:ph type="ftr" sz="quarter" idx="11"/>
          </p:nvPr>
        </p:nvSpPr>
        <p:spPr/>
        <p:txBody>
          <a:bodyPr/>
          <a:lstStyle>
            <a:lvl1pPr>
              <a:defRPr/>
            </a:lvl1pPr>
          </a:lstStyle>
          <a:p>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2B649EEA-FBB2-4736-BA51-432F5281B086}" type="slidenum">
              <a:rPr lang="ja-JP" altLang="en-US"/>
              <a:pPr/>
              <a:t>‹#›</a:t>
            </a:fld>
            <a:endParaRPr lang="ja-JP" altLang="en-US"/>
          </a:p>
        </p:txBody>
      </p:sp>
    </p:spTree>
    <p:extLst>
      <p:ext uri="{BB962C8B-B14F-4D97-AF65-F5344CB8AC3E}">
        <p14:creationId xmlns:p14="http://schemas.microsoft.com/office/powerpoint/2010/main" val="2985301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fld id="{0E6893DD-6E44-4FC2-8DED-0A6B0E5C0D0A}" type="datetimeFigureOut">
              <a:rPr lang="ja-JP" altLang="en-US"/>
              <a:pPr/>
              <a:t>2011/4/17</a:t>
            </a:fld>
            <a:endParaRPr lang="ja-JP" altLang="en-US"/>
          </a:p>
        </p:txBody>
      </p:sp>
      <p:sp>
        <p:nvSpPr>
          <p:cNvPr id="5" name="フッター プレースホルダー 4"/>
          <p:cNvSpPr>
            <a:spLocks noGrp="1"/>
          </p:cNvSpPr>
          <p:nvPr>
            <p:ph type="ftr" sz="quarter" idx="11"/>
          </p:nvPr>
        </p:nvSpPr>
        <p:spPr/>
        <p:txBody>
          <a:bodyPr/>
          <a:lstStyle>
            <a:lvl1pPr>
              <a:defRPr/>
            </a:lvl1pPr>
          </a:lstStyle>
          <a:p>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D9B895A2-5EDE-4D3C-818B-69D5CFECF2A9}" type="slidenum">
              <a:rPr lang="ja-JP" altLang="en-US"/>
              <a:pPr/>
              <a:t>‹#›</a:t>
            </a:fld>
            <a:endParaRPr lang="ja-JP" altLang="en-US"/>
          </a:p>
        </p:txBody>
      </p:sp>
    </p:spTree>
    <p:extLst>
      <p:ext uri="{BB962C8B-B14F-4D97-AF65-F5344CB8AC3E}">
        <p14:creationId xmlns:p14="http://schemas.microsoft.com/office/powerpoint/2010/main" val="3002619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fld id="{EDC7A198-BE0E-4002-B95C-875E1784586E}" type="datetimeFigureOut">
              <a:rPr lang="ja-JP" altLang="en-US"/>
              <a:pPr/>
              <a:t>2011/4/17</a:t>
            </a:fld>
            <a:endParaRPr lang="ja-JP" altLang="en-US"/>
          </a:p>
        </p:txBody>
      </p:sp>
      <p:sp>
        <p:nvSpPr>
          <p:cNvPr id="5" name="フッター プレースホルダー 4"/>
          <p:cNvSpPr>
            <a:spLocks noGrp="1"/>
          </p:cNvSpPr>
          <p:nvPr>
            <p:ph type="ftr" sz="quarter" idx="11"/>
          </p:nvPr>
        </p:nvSpPr>
        <p:spPr/>
        <p:txBody>
          <a:bodyPr/>
          <a:lstStyle>
            <a:lvl1pPr>
              <a:defRPr/>
            </a:lvl1pPr>
          </a:lstStyle>
          <a:p>
            <a:endParaRPr lang="ja-JP" altLang="en-US"/>
          </a:p>
        </p:txBody>
      </p:sp>
      <p:sp>
        <p:nvSpPr>
          <p:cNvPr id="6" name="スライド番号プレースホルダー 5"/>
          <p:cNvSpPr>
            <a:spLocks noGrp="1"/>
          </p:cNvSpPr>
          <p:nvPr>
            <p:ph type="sldNum" sz="quarter" idx="12"/>
          </p:nvPr>
        </p:nvSpPr>
        <p:spPr/>
        <p:txBody>
          <a:bodyPr/>
          <a:lstStyle>
            <a:lvl1pPr>
              <a:defRPr/>
            </a:lvl1pPr>
          </a:lstStyle>
          <a:p>
            <a:fld id="{3D89405D-2263-478B-9AB2-D35E8F366115}" type="slidenum">
              <a:rPr lang="ja-JP" altLang="en-US"/>
              <a:pPr/>
              <a:t>‹#›</a:t>
            </a:fld>
            <a:endParaRPr lang="ja-JP" altLang="en-US"/>
          </a:p>
        </p:txBody>
      </p:sp>
    </p:spTree>
    <p:extLst>
      <p:ext uri="{BB962C8B-B14F-4D97-AF65-F5344CB8AC3E}">
        <p14:creationId xmlns:p14="http://schemas.microsoft.com/office/powerpoint/2010/main" val="1550543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fld id="{3F3E5316-EFD1-4DEA-BA61-FFB334CC0638}" type="datetimeFigureOut">
              <a:rPr lang="ja-JP" altLang="en-US"/>
              <a:pPr/>
              <a:t>2011/4/17</a:t>
            </a:fld>
            <a:endParaRPr lang="ja-JP" altLang="en-US"/>
          </a:p>
        </p:txBody>
      </p:sp>
      <p:sp>
        <p:nvSpPr>
          <p:cNvPr id="6" name="フッター プレースホルダー 5"/>
          <p:cNvSpPr>
            <a:spLocks noGrp="1"/>
          </p:cNvSpPr>
          <p:nvPr>
            <p:ph type="ftr" sz="quarter" idx="11"/>
          </p:nvPr>
        </p:nvSpPr>
        <p:spPr/>
        <p:txBody>
          <a:bodyPr/>
          <a:lstStyle>
            <a:lvl1pPr>
              <a:defRPr/>
            </a:lvl1pPr>
          </a:lstStyle>
          <a:p>
            <a:endParaRPr lang="ja-JP" altLang="en-US"/>
          </a:p>
        </p:txBody>
      </p:sp>
      <p:sp>
        <p:nvSpPr>
          <p:cNvPr id="7" name="スライド番号プレースホルダー 6"/>
          <p:cNvSpPr>
            <a:spLocks noGrp="1"/>
          </p:cNvSpPr>
          <p:nvPr>
            <p:ph type="sldNum" sz="quarter" idx="12"/>
          </p:nvPr>
        </p:nvSpPr>
        <p:spPr/>
        <p:txBody>
          <a:bodyPr/>
          <a:lstStyle>
            <a:lvl1pPr>
              <a:defRPr/>
            </a:lvl1pPr>
          </a:lstStyle>
          <a:p>
            <a:fld id="{5C9E6B48-0051-411B-B4E7-21081FC5BD1C}" type="slidenum">
              <a:rPr lang="ja-JP" altLang="en-US"/>
              <a:pPr/>
              <a:t>‹#›</a:t>
            </a:fld>
            <a:endParaRPr lang="ja-JP" altLang="en-US"/>
          </a:p>
        </p:txBody>
      </p:sp>
    </p:spTree>
    <p:extLst>
      <p:ext uri="{BB962C8B-B14F-4D97-AF65-F5344CB8AC3E}">
        <p14:creationId xmlns:p14="http://schemas.microsoft.com/office/powerpoint/2010/main" val="1685306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fld id="{2E374242-9334-490F-88B8-FA8F79790B0B}" type="datetimeFigureOut">
              <a:rPr lang="ja-JP" altLang="en-US"/>
              <a:pPr/>
              <a:t>2011/4/17</a:t>
            </a:fld>
            <a:endParaRPr lang="ja-JP" altLang="en-US"/>
          </a:p>
        </p:txBody>
      </p:sp>
      <p:sp>
        <p:nvSpPr>
          <p:cNvPr id="8" name="フッター プレースホルダー 7"/>
          <p:cNvSpPr>
            <a:spLocks noGrp="1"/>
          </p:cNvSpPr>
          <p:nvPr>
            <p:ph type="ftr" sz="quarter" idx="11"/>
          </p:nvPr>
        </p:nvSpPr>
        <p:spPr/>
        <p:txBody>
          <a:bodyPr/>
          <a:lstStyle>
            <a:lvl1pPr>
              <a:defRPr/>
            </a:lvl1pPr>
          </a:lstStyle>
          <a:p>
            <a:endParaRPr lang="ja-JP" altLang="en-US"/>
          </a:p>
        </p:txBody>
      </p:sp>
      <p:sp>
        <p:nvSpPr>
          <p:cNvPr id="9" name="スライド番号プレースホルダー 8"/>
          <p:cNvSpPr>
            <a:spLocks noGrp="1"/>
          </p:cNvSpPr>
          <p:nvPr>
            <p:ph type="sldNum" sz="quarter" idx="12"/>
          </p:nvPr>
        </p:nvSpPr>
        <p:spPr/>
        <p:txBody>
          <a:bodyPr/>
          <a:lstStyle>
            <a:lvl1pPr>
              <a:defRPr/>
            </a:lvl1pPr>
          </a:lstStyle>
          <a:p>
            <a:fld id="{576C3E8A-6C7D-438F-9FE6-0404EDCD269B}" type="slidenum">
              <a:rPr lang="ja-JP" altLang="en-US"/>
              <a:pPr/>
              <a:t>‹#›</a:t>
            </a:fld>
            <a:endParaRPr lang="ja-JP" altLang="en-US"/>
          </a:p>
        </p:txBody>
      </p:sp>
    </p:spTree>
    <p:extLst>
      <p:ext uri="{BB962C8B-B14F-4D97-AF65-F5344CB8AC3E}">
        <p14:creationId xmlns:p14="http://schemas.microsoft.com/office/powerpoint/2010/main" val="2927446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fld id="{7F4A0EDB-5645-459B-A33B-AB8174FA7B40}" type="datetimeFigureOut">
              <a:rPr lang="ja-JP" altLang="en-US"/>
              <a:pPr/>
              <a:t>2011/4/17</a:t>
            </a:fld>
            <a:endParaRPr lang="ja-JP" altLang="en-US"/>
          </a:p>
        </p:txBody>
      </p:sp>
      <p:sp>
        <p:nvSpPr>
          <p:cNvPr id="4" name="フッター プレースホルダー 3"/>
          <p:cNvSpPr>
            <a:spLocks noGrp="1"/>
          </p:cNvSpPr>
          <p:nvPr>
            <p:ph type="ftr" sz="quarter" idx="11"/>
          </p:nvPr>
        </p:nvSpPr>
        <p:spPr/>
        <p:txBody>
          <a:bodyPr/>
          <a:lstStyle>
            <a:lvl1pPr>
              <a:defRPr/>
            </a:lvl1pPr>
          </a:lstStyle>
          <a:p>
            <a:endParaRPr lang="ja-JP" altLang="en-US"/>
          </a:p>
        </p:txBody>
      </p:sp>
      <p:sp>
        <p:nvSpPr>
          <p:cNvPr id="5" name="スライド番号プレースホルダー 4"/>
          <p:cNvSpPr>
            <a:spLocks noGrp="1"/>
          </p:cNvSpPr>
          <p:nvPr>
            <p:ph type="sldNum" sz="quarter" idx="12"/>
          </p:nvPr>
        </p:nvSpPr>
        <p:spPr/>
        <p:txBody>
          <a:bodyPr/>
          <a:lstStyle>
            <a:lvl1pPr>
              <a:defRPr/>
            </a:lvl1pPr>
          </a:lstStyle>
          <a:p>
            <a:fld id="{6B933E5E-215A-40FB-9101-61A9D974B608}" type="slidenum">
              <a:rPr lang="ja-JP" altLang="en-US"/>
              <a:pPr/>
              <a:t>‹#›</a:t>
            </a:fld>
            <a:endParaRPr lang="ja-JP" altLang="en-US"/>
          </a:p>
        </p:txBody>
      </p:sp>
    </p:spTree>
    <p:extLst>
      <p:ext uri="{BB962C8B-B14F-4D97-AF65-F5344CB8AC3E}">
        <p14:creationId xmlns:p14="http://schemas.microsoft.com/office/powerpoint/2010/main" val="3457985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fld id="{6DD581A1-DD0E-4151-9898-92CC235D4118}" type="datetimeFigureOut">
              <a:rPr lang="ja-JP" altLang="en-US"/>
              <a:pPr/>
              <a:t>2011/4/17</a:t>
            </a:fld>
            <a:endParaRPr lang="ja-JP" altLang="en-US"/>
          </a:p>
        </p:txBody>
      </p:sp>
      <p:sp>
        <p:nvSpPr>
          <p:cNvPr id="3" name="フッター プレースホルダー 2"/>
          <p:cNvSpPr>
            <a:spLocks noGrp="1"/>
          </p:cNvSpPr>
          <p:nvPr>
            <p:ph type="ftr" sz="quarter" idx="11"/>
          </p:nvPr>
        </p:nvSpPr>
        <p:spPr/>
        <p:txBody>
          <a:bodyPr/>
          <a:lstStyle>
            <a:lvl1pPr>
              <a:defRPr/>
            </a:lvl1pPr>
          </a:lstStyle>
          <a:p>
            <a:endParaRPr lang="ja-JP" altLang="en-US"/>
          </a:p>
        </p:txBody>
      </p:sp>
      <p:sp>
        <p:nvSpPr>
          <p:cNvPr id="4" name="スライド番号プレースホルダー 3"/>
          <p:cNvSpPr>
            <a:spLocks noGrp="1"/>
          </p:cNvSpPr>
          <p:nvPr>
            <p:ph type="sldNum" sz="quarter" idx="12"/>
          </p:nvPr>
        </p:nvSpPr>
        <p:spPr/>
        <p:txBody>
          <a:bodyPr/>
          <a:lstStyle>
            <a:lvl1pPr>
              <a:defRPr/>
            </a:lvl1pPr>
          </a:lstStyle>
          <a:p>
            <a:fld id="{7ED60D35-12FF-42A6-85BA-4FA11EFD6104}" type="slidenum">
              <a:rPr lang="ja-JP" altLang="en-US"/>
              <a:pPr/>
              <a:t>‹#›</a:t>
            </a:fld>
            <a:endParaRPr lang="ja-JP" altLang="en-US"/>
          </a:p>
        </p:txBody>
      </p:sp>
    </p:spTree>
    <p:extLst>
      <p:ext uri="{BB962C8B-B14F-4D97-AF65-F5344CB8AC3E}">
        <p14:creationId xmlns:p14="http://schemas.microsoft.com/office/powerpoint/2010/main" val="3019634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5F2D5551-60F8-410F-B8A7-610256DC66D2}" type="datetimeFigureOut">
              <a:rPr lang="ja-JP" altLang="en-US"/>
              <a:pPr/>
              <a:t>2011/4/17</a:t>
            </a:fld>
            <a:endParaRPr lang="ja-JP" altLang="en-US"/>
          </a:p>
        </p:txBody>
      </p:sp>
      <p:sp>
        <p:nvSpPr>
          <p:cNvPr id="6" name="フッター プレースホルダー 5"/>
          <p:cNvSpPr>
            <a:spLocks noGrp="1"/>
          </p:cNvSpPr>
          <p:nvPr>
            <p:ph type="ftr" sz="quarter" idx="11"/>
          </p:nvPr>
        </p:nvSpPr>
        <p:spPr/>
        <p:txBody>
          <a:bodyPr/>
          <a:lstStyle>
            <a:lvl1pPr>
              <a:defRPr/>
            </a:lvl1pPr>
          </a:lstStyle>
          <a:p>
            <a:endParaRPr lang="ja-JP" altLang="en-US"/>
          </a:p>
        </p:txBody>
      </p:sp>
      <p:sp>
        <p:nvSpPr>
          <p:cNvPr id="7" name="スライド番号プレースホルダー 6"/>
          <p:cNvSpPr>
            <a:spLocks noGrp="1"/>
          </p:cNvSpPr>
          <p:nvPr>
            <p:ph type="sldNum" sz="quarter" idx="12"/>
          </p:nvPr>
        </p:nvSpPr>
        <p:spPr/>
        <p:txBody>
          <a:bodyPr/>
          <a:lstStyle>
            <a:lvl1pPr>
              <a:defRPr/>
            </a:lvl1pPr>
          </a:lstStyle>
          <a:p>
            <a:fld id="{EFE28C47-0DC4-433A-8B80-098AFF35C75B}" type="slidenum">
              <a:rPr lang="ja-JP" altLang="en-US"/>
              <a:pPr/>
              <a:t>‹#›</a:t>
            </a:fld>
            <a:endParaRPr lang="ja-JP" altLang="en-US"/>
          </a:p>
        </p:txBody>
      </p:sp>
    </p:spTree>
    <p:extLst>
      <p:ext uri="{BB962C8B-B14F-4D97-AF65-F5344CB8AC3E}">
        <p14:creationId xmlns:p14="http://schemas.microsoft.com/office/powerpoint/2010/main" val="957619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05899B7C-7E08-40AF-A512-A42E46DA48D1}" type="datetimeFigureOut">
              <a:rPr lang="ja-JP" altLang="en-US"/>
              <a:pPr/>
              <a:t>2011/4/17</a:t>
            </a:fld>
            <a:endParaRPr lang="ja-JP" altLang="en-US"/>
          </a:p>
        </p:txBody>
      </p:sp>
      <p:sp>
        <p:nvSpPr>
          <p:cNvPr id="6" name="フッター プレースホルダー 5"/>
          <p:cNvSpPr>
            <a:spLocks noGrp="1"/>
          </p:cNvSpPr>
          <p:nvPr>
            <p:ph type="ftr" sz="quarter" idx="11"/>
          </p:nvPr>
        </p:nvSpPr>
        <p:spPr/>
        <p:txBody>
          <a:bodyPr/>
          <a:lstStyle>
            <a:lvl1pPr>
              <a:defRPr/>
            </a:lvl1pPr>
          </a:lstStyle>
          <a:p>
            <a:endParaRPr lang="ja-JP" altLang="en-US"/>
          </a:p>
        </p:txBody>
      </p:sp>
      <p:sp>
        <p:nvSpPr>
          <p:cNvPr id="7" name="スライド番号プレースホルダー 6"/>
          <p:cNvSpPr>
            <a:spLocks noGrp="1"/>
          </p:cNvSpPr>
          <p:nvPr>
            <p:ph type="sldNum" sz="quarter" idx="12"/>
          </p:nvPr>
        </p:nvSpPr>
        <p:spPr/>
        <p:txBody>
          <a:bodyPr/>
          <a:lstStyle>
            <a:lvl1pPr>
              <a:defRPr/>
            </a:lvl1pPr>
          </a:lstStyle>
          <a:p>
            <a:fld id="{1751D66C-E496-4190-AA65-86BEAD902AD4}" type="slidenum">
              <a:rPr lang="ja-JP" altLang="en-US"/>
              <a:pPr/>
              <a:t>‹#›</a:t>
            </a:fld>
            <a:endParaRPr lang="ja-JP" altLang="en-US"/>
          </a:p>
        </p:txBody>
      </p:sp>
    </p:spTree>
    <p:extLst>
      <p:ext uri="{BB962C8B-B14F-4D97-AF65-F5344CB8AC3E}">
        <p14:creationId xmlns:p14="http://schemas.microsoft.com/office/powerpoint/2010/main" val="4058724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smtClean="0"/>
              <a:t>マスタ タイトルの書式設定</a:t>
            </a:r>
          </a:p>
        </p:txBody>
      </p:sp>
      <p:sp>
        <p:nvSpPr>
          <p:cNvPr id="1027" name="テキスト プレースホルダ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smtClean="0"/>
              <a:t>マスタ テキストの書式設定</a:t>
            </a:r>
          </a:p>
          <a:p>
            <a:pPr lvl="1"/>
            <a:r>
              <a:rPr lang="ja-JP" smtClean="0"/>
              <a:t>第 </a:t>
            </a:r>
            <a:r>
              <a:rPr lang="ja-JP" altLang="ja-JP" smtClean="0"/>
              <a:t>2 </a:t>
            </a:r>
            <a:r>
              <a:rPr lang="ja-JP" smtClean="0"/>
              <a:t>レベル</a:t>
            </a:r>
          </a:p>
          <a:p>
            <a:pPr lvl="2"/>
            <a:r>
              <a:rPr lang="ja-JP" smtClean="0"/>
              <a:t>第 </a:t>
            </a:r>
            <a:r>
              <a:rPr lang="ja-JP" altLang="ja-JP" smtClean="0"/>
              <a:t>3 </a:t>
            </a:r>
            <a:r>
              <a:rPr lang="ja-JP" smtClean="0"/>
              <a:t>レベル</a:t>
            </a:r>
          </a:p>
          <a:p>
            <a:pPr lvl="3"/>
            <a:r>
              <a:rPr lang="ja-JP" smtClean="0"/>
              <a:t>第 </a:t>
            </a:r>
            <a:r>
              <a:rPr lang="ja-JP" altLang="ja-JP" smtClean="0"/>
              <a:t>4 </a:t>
            </a:r>
            <a:r>
              <a:rPr lang="ja-JP" smtClean="0"/>
              <a:t>レベル</a:t>
            </a:r>
          </a:p>
          <a:p>
            <a:pPr lvl="4"/>
            <a:r>
              <a:rPr lang="ja-JP" smtClean="0"/>
              <a:t>第 </a:t>
            </a:r>
            <a:r>
              <a:rPr lang="ja-JP" altLang="ja-JP" smtClean="0"/>
              <a:t>5 </a:t>
            </a:r>
            <a:r>
              <a:rPr lang="ja-JP" smtClean="0"/>
              <a:t>レベル</a:t>
            </a:r>
          </a:p>
        </p:txBody>
      </p:sp>
      <p:sp>
        <p:nvSpPr>
          <p:cNvPr id="1028" name="日付プレースホルダ 3"/>
          <p:cNvSpPr>
            <a:spLocks noGrp="1"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latin typeface="+mn-lt"/>
              </a:defRPr>
            </a:lvl1pPr>
          </a:lstStyle>
          <a:p>
            <a:fld id="{1C6DF396-798B-4366-A407-F0CF3B4178C1}" type="datetimeFigureOut">
              <a:rPr lang="ja-JP" altLang="en-US"/>
              <a:pPr/>
              <a:t>2011/4/17</a:t>
            </a:fld>
            <a:endParaRPr lang="ja-JP" altLang="en-US"/>
          </a:p>
        </p:txBody>
      </p:sp>
      <p:sp>
        <p:nvSpPr>
          <p:cNvPr id="1029" name="フッター プレースホルダ 4"/>
          <p:cNvSpPr>
            <a:spLocks noGrp="1"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latin typeface="+mn-lt"/>
              </a:defRPr>
            </a:lvl1pPr>
          </a:lstStyle>
          <a:p>
            <a:endParaRPr lang="ja-JP" altLang="en-US"/>
          </a:p>
        </p:txBody>
      </p:sp>
      <p:sp>
        <p:nvSpPr>
          <p:cNvPr id="1030" name="スライド番号プレースホルダ 5"/>
          <p:cNvSpPr>
            <a:spLocks noGrp="1" noChangeArrowheads="1"/>
          </p:cNvSpPr>
          <p:nvPr>
            <p:ph type="sldNum" sz="quarter" idx="4"/>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200">
                <a:solidFill>
                  <a:srgbClr val="898989"/>
                </a:solidFill>
                <a:latin typeface="+mn-lt"/>
              </a:defRPr>
            </a:lvl1pPr>
          </a:lstStyle>
          <a:p>
            <a:fld id="{3DB40007-0508-4E1F-9713-E8382611CD77}"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5pPr>
      <a:lvl6pPr marL="4572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6pPr>
      <a:lvl7pPr marL="9144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7pPr>
      <a:lvl8pPr marL="13716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8pPr>
      <a:lvl9pPr marL="18288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a:solidFill>
            <a:schemeClr val="tx1"/>
          </a:solidFill>
          <a:latin typeface="+mn-lt"/>
          <a:ea typeface="+mn-ea"/>
        </a:defRPr>
      </a:lvl2pPr>
      <a:lvl3pPr marL="1143000" indent="-228600" algn="l" rtl="0" eaLnBrk="0" fontAlgn="base" hangingPunct="0">
        <a:spcBef>
          <a:spcPct val="20000"/>
        </a:spcBef>
        <a:spcAft>
          <a:spcPct val="0"/>
        </a:spcAft>
        <a:buFont typeface="Arial" pitchFamily="34" charset="0"/>
        <a:buChar char="•"/>
        <a:defRPr sz="2400">
          <a:solidFill>
            <a:schemeClr val="tx1"/>
          </a:solidFill>
          <a:latin typeface="+mn-lt"/>
          <a:ea typeface="+mn-ea"/>
        </a:defRPr>
      </a:lvl3pPr>
      <a:lvl4pPr marL="16002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4pPr>
      <a:lvl5pPr marL="20574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5pPr>
      <a:lvl6pPr marL="25146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6pPr>
      <a:lvl7pPr marL="29718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7pPr>
      <a:lvl8pPr marL="34290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8pPr>
      <a:lvl9pPr marL="38862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4.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24.png"/><Relationship Id="rId11" Type="http://schemas.openxmlformats.org/officeDocument/2006/relationships/image" Target="../media/image29.png"/><Relationship Id="rId5" Type="http://schemas.openxmlformats.org/officeDocument/2006/relationships/image" Target="../media/image23.png"/><Relationship Id="rId10" Type="http://schemas.openxmlformats.org/officeDocument/2006/relationships/image" Target="../media/image28.png"/><Relationship Id="rId4" Type="http://schemas.openxmlformats.org/officeDocument/2006/relationships/image" Target="../media/image22.png"/><Relationship Id="rId9" Type="http://schemas.openxmlformats.org/officeDocument/2006/relationships/image" Target="../media/image27.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11.png"/><Relationship Id="rId5" Type="http://schemas.openxmlformats.org/officeDocument/2006/relationships/image" Target="../media/image10.w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ctrTitle" idx="4294967295"/>
          </p:nvPr>
        </p:nvSpPr>
        <p:spPr>
          <a:xfrm>
            <a:off x="395536" y="1196752"/>
            <a:ext cx="8352928" cy="2664296"/>
          </a:xfrm>
        </p:spPr>
        <p:txBody>
          <a:bodyPr/>
          <a:lstStyle/>
          <a:p>
            <a:pPr eaLnBrk="1" hangingPunct="1"/>
            <a:r>
              <a:rPr lang="en-US" altLang="ja-JP" sz="7200" b="1" dirty="0" err="1" smtClean="0">
                <a:ln w="17780" cmpd="sng">
                  <a:solidFill>
                    <a:srgbClr val="FFFFFF"/>
                  </a:solidFill>
                  <a:prstDash val="solid"/>
                  <a:miter lim="800000"/>
                </a:ln>
                <a:solidFill>
                  <a:srgbClr val="FF6600"/>
                </a:solidFill>
                <a:effectLst>
                  <a:outerShdw blurRad="50800" algn="tl" rotWithShape="0">
                    <a:srgbClr val="000000"/>
                  </a:outerShdw>
                </a:effectLst>
              </a:rPr>
              <a:t>Ⅱ</a:t>
            </a:r>
            <a:r>
              <a:rPr lang="en-US" sz="7200" b="1" dirty="0" err="1" smtClean="0">
                <a:ln w="17780" cmpd="sng">
                  <a:solidFill>
                    <a:srgbClr val="FFFFFF"/>
                  </a:solidFill>
                  <a:prstDash val="solid"/>
                  <a:miter lim="800000"/>
                </a:ln>
                <a:solidFill>
                  <a:srgbClr val="FF6600"/>
                </a:solidFill>
                <a:effectLst>
                  <a:outerShdw blurRad="50800" algn="tl" rotWithShape="0">
                    <a:srgbClr val="000000"/>
                  </a:outerShdw>
                </a:effectLst>
              </a:rPr>
              <a:t>n</a:t>
            </a:r>
            <a:r>
              <a:rPr lang="ja-JP" altLang="en-US" sz="7200" b="1" dirty="0">
                <a:ln w="17780" cmpd="sng">
                  <a:solidFill>
                    <a:srgbClr val="FFFFFF"/>
                  </a:solidFill>
                  <a:prstDash val="solid"/>
                  <a:miter lim="800000"/>
                </a:ln>
                <a:solidFill>
                  <a:srgbClr val="FF6600"/>
                </a:solidFill>
                <a:effectLst>
                  <a:outerShdw blurRad="50800" algn="tl" rotWithShape="0">
                    <a:srgbClr val="000000"/>
                  </a:outerShdw>
                </a:effectLst>
              </a:rPr>
              <a:t>型超新星</a:t>
            </a:r>
            <a:r>
              <a:rPr lang="ja-JP" altLang="en-US" sz="7200" b="1" dirty="0" smtClean="0">
                <a:ln w="17780" cmpd="sng">
                  <a:solidFill>
                    <a:srgbClr val="FFFFFF"/>
                  </a:solidFill>
                  <a:prstDash val="solid"/>
                  <a:miter lim="800000"/>
                </a:ln>
                <a:solidFill>
                  <a:srgbClr val="FF6600"/>
                </a:solidFill>
                <a:effectLst>
                  <a:outerShdw blurRad="50800" algn="tl" rotWithShape="0">
                    <a:srgbClr val="000000"/>
                  </a:outerShdw>
                </a:effectLst>
              </a:rPr>
              <a:t>の</a:t>
            </a:r>
            <a:r>
              <a:rPr lang="en-US" altLang="ja-JP" sz="7200" b="1" dirty="0" smtClean="0">
                <a:ln w="17780" cmpd="sng">
                  <a:solidFill>
                    <a:srgbClr val="FFFFFF"/>
                  </a:solidFill>
                  <a:prstDash val="solid"/>
                  <a:miter lim="800000"/>
                </a:ln>
                <a:solidFill>
                  <a:srgbClr val="FF6600"/>
                </a:solidFill>
                <a:effectLst>
                  <a:outerShdw blurRad="50800" algn="tl" rotWithShape="0">
                    <a:srgbClr val="000000"/>
                  </a:outerShdw>
                </a:effectLst>
              </a:rPr>
              <a:t/>
            </a:r>
            <a:br>
              <a:rPr lang="en-US" altLang="ja-JP" sz="7200" b="1" dirty="0" smtClean="0">
                <a:ln w="17780" cmpd="sng">
                  <a:solidFill>
                    <a:srgbClr val="FFFFFF"/>
                  </a:solidFill>
                  <a:prstDash val="solid"/>
                  <a:miter lim="800000"/>
                </a:ln>
                <a:solidFill>
                  <a:srgbClr val="FF6600"/>
                </a:solidFill>
                <a:effectLst>
                  <a:outerShdw blurRad="50800" algn="tl" rotWithShape="0">
                    <a:srgbClr val="000000"/>
                  </a:outerShdw>
                </a:effectLst>
              </a:rPr>
            </a:br>
            <a:r>
              <a:rPr lang="ja-JP" altLang="en-US" sz="7200" b="1" dirty="0" smtClean="0">
                <a:ln w="17780" cmpd="sng">
                  <a:solidFill>
                    <a:srgbClr val="FFFFFF"/>
                  </a:solidFill>
                  <a:prstDash val="solid"/>
                  <a:miter lim="800000"/>
                </a:ln>
                <a:solidFill>
                  <a:srgbClr val="FF6600"/>
                </a:solidFill>
                <a:effectLst>
                  <a:outerShdw blurRad="50800" algn="tl" rotWithShape="0">
                    <a:srgbClr val="000000"/>
                  </a:outerShdw>
                </a:effectLst>
              </a:rPr>
              <a:t>元素</a:t>
            </a:r>
            <a:r>
              <a:rPr lang="ja-JP" altLang="en-US" sz="7200" b="1" dirty="0">
                <a:ln w="17780" cmpd="sng">
                  <a:solidFill>
                    <a:srgbClr val="FFFFFF"/>
                  </a:solidFill>
                  <a:prstDash val="solid"/>
                  <a:miter lim="800000"/>
                </a:ln>
                <a:solidFill>
                  <a:srgbClr val="FF6600"/>
                </a:solidFill>
                <a:effectLst>
                  <a:outerShdw blurRad="50800" algn="tl" rotWithShape="0">
                    <a:srgbClr val="000000"/>
                  </a:outerShdw>
                </a:effectLst>
              </a:rPr>
              <a:t>合成</a:t>
            </a:r>
            <a:r>
              <a:rPr lang="ja-JP" altLang="en-US" sz="7200" b="1" dirty="0" smtClean="0">
                <a:ln w="17780" cmpd="sng">
                  <a:solidFill>
                    <a:srgbClr val="FFFFFF"/>
                  </a:solidFill>
                  <a:prstDash val="solid"/>
                  <a:miter lim="800000"/>
                </a:ln>
                <a:solidFill>
                  <a:srgbClr val="FF6600"/>
                </a:solidFill>
                <a:effectLst>
                  <a:outerShdw blurRad="50800" algn="tl" rotWithShape="0">
                    <a:srgbClr val="000000"/>
                  </a:outerShdw>
                </a:effectLst>
              </a:rPr>
              <a:t>と膨張速度</a:t>
            </a:r>
            <a:endParaRPr lang="ja-JP" altLang="en-US" sz="7200" b="1" dirty="0">
              <a:ln w="17780" cmpd="sng">
                <a:solidFill>
                  <a:srgbClr val="FFFFFF"/>
                </a:solidFill>
                <a:prstDash val="solid"/>
                <a:miter lim="800000"/>
              </a:ln>
              <a:solidFill>
                <a:srgbClr val="FF6600"/>
              </a:solidFill>
              <a:effectLst>
                <a:outerShdw blurRad="50800" algn="tl" rotWithShape="0">
                  <a:srgbClr val="000000"/>
                </a:outerShdw>
              </a:effectLst>
            </a:endParaRPr>
          </a:p>
        </p:txBody>
      </p:sp>
      <p:sp>
        <p:nvSpPr>
          <p:cNvPr id="3075" name="サブタイトル 2"/>
          <p:cNvSpPr>
            <a:spLocks noGrp="1"/>
          </p:cNvSpPr>
          <p:nvPr>
            <p:ph type="subTitle" idx="4294967295"/>
          </p:nvPr>
        </p:nvSpPr>
        <p:spPr>
          <a:xfrm>
            <a:off x="971600" y="4077072"/>
            <a:ext cx="8168952" cy="3384376"/>
          </a:xfrm>
        </p:spPr>
        <p:txBody>
          <a:bodyPr/>
          <a:lstStyle/>
          <a:p>
            <a:pPr marL="0" indent="0">
              <a:buNone/>
            </a:pPr>
            <a:r>
              <a:rPr lang="ja-JP" altLang="ja-JP" sz="2800" dirty="0" smtClean="0"/>
              <a:t>飯田</a:t>
            </a:r>
            <a:r>
              <a:rPr lang="ja-JP" altLang="ja-JP" sz="2800" dirty="0"/>
              <a:t>美幸</a:t>
            </a:r>
            <a:r>
              <a:rPr lang="en-US" altLang="ja-JP" sz="2800" dirty="0"/>
              <a:t>(</a:t>
            </a:r>
            <a:r>
              <a:rPr lang="ja-JP" altLang="ja-JP" sz="2800" dirty="0"/>
              <a:t>高２</a:t>
            </a:r>
            <a:r>
              <a:rPr lang="en-US" altLang="ja-JP" sz="2800" dirty="0" smtClean="0"/>
              <a:t>)</a:t>
            </a:r>
            <a:r>
              <a:rPr lang="ja-JP" altLang="en-US" sz="2800" dirty="0"/>
              <a:t> </a:t>
            </a:r>
            <a:r>
              <a:rPr lang="ja-JP" altLang="en-US" sz="2800" dirty="0" smtClean="0"/>
              <a:t>      </a:t>
            </a:r>
            <a:r>
              <a:rPr lang="ja-JP" altLang="ja-JP" sz="2800" dirty="0" smtClean="0"/>
              <a:t>【</a:t>
            </a:r>
            <a:r>
              <a:rPr lang="ja-JP" altLang="ja-JP" sz="2800" dirty="0"/>
              <a:t>茨城県立竹園高校</a:t>
            </a:r>
            <a:r>
              <a:rPr lang="ja-JP" altLang="ja-JP" sz="2800" dirty="0" smtClean="0"/>
              <a:t>】</a:t>
            </a:r>
            <a:endParaRPr lang="en-US" altLang="ja-JP" sz="2800" dirty="0" smtClean="0"/>
          </a:p>
          <a:p>
            <a:pPr marL="0" indent="0">
              <a:buNone/>
            </a:pPr>
            <a:r>
              <a:rPr lang="ja-JP" altLang="ja-JP" sz="2800" dirty="0" smtClean="0"/>
              <a:t>半田</a:t>
            </a:r>
            <a:r>
              <a:rPr lang="ja-JP" altLang="ja-JP" sz="2800" dirty="0"/>
              <a:t>健大</a:t>
            </a:r>
            <a:r>
              <a:rPr lang="en-US" altLang="ja-JP" sz="2800" dirty="0"/>
              <a:t>(</a:t>
            </a:r>
            <a:r>
              <a:rPr lang="ja-JP" altLang="ja-JP" sz="2800" dirty="0" smtClean="0"/>
              <a:t>高２</a:t>
            </a:r>
            <a:r>
              <a:rPr lang="en-US" altLang="ja-JP" sz="2800" dirty="0" smtClean="0"/>
              <a:t>)       </a:t>
            </a:r>
            <a:r>
              <a:rPr lang="ja-JP" altLang="ja-JP" sz="2800" dirty="0" smtClean="0"/>
              <a:t>【</a:t>
            </a:r>
            <a:r>
              <a:rPr lang="ja-JP" altLang="ja-JP" sz="2800" dirty="0"/>
              <a:t>広島県立広島国泰寺高校】</a:t>
            </a:r>
          </a:p>
          <a:p>
            <a:pPr marL="0" indent="0">
              <a:buNone/>
            </a:pPr>
            <a:r>
              <a:rPr lang="ja-JP" altLang="ja-JP" sz="2800" dirty="0"/>
              <a:t>福本菜々美</a:t>
            </a:r>
            <a:r>
              <a:rPr lang="en-US" altLang="ja-JP" sz="2800" dirty="0"/>
              <a:t>(</a:t>
            </a:r>
            <a:r>
              <a:rPr lang="ja-JP" altLang="ja-JP" sz="2800" dirty="0"/>
              <a:t>高１</a:t>
            </a:r>
            <a:r>
              <a:rPr lang="en-US" altLang="ja-JP" sz="2800" dirty="0" smtClean="0"/>
              <a:t>)</a:t>
            </a:r>
            <a:r>
              <a:rPr lang="ja-JP" altLang="en-US" sz="2800" dirty="0"/>
              <a:t> </a:t>
            </a:r>
            <a:r>
              <a:rPr lang="ja-JP" altLang="en-US" sz="2800" dirty="0" smtClean="0"/>
              <a:t> </a:t>
            </a:r>
            <a:r>
              <a:rPr lang="ja-JP" altLang="ja-JP" sz="2800" dirty="0" smtClean="0"/>
              <a:t>【</a:t>
            </a:r>
            <a:r>
              <a:rPr lang="ja-JP" altLang="ja-JP" sz="2800" dirty="0"/>
              <a:t>愛媛県済美学園済美高校</a:t>
            </a:r>
            <a:r>
              <a:rPr lang="ja-JP" altLang="ja-JP" sz="2800" dirty="0" smtClean="0"/>
              <a:t>】</a:t>
            </a:r>
            <a:endParaRPr lang="en-US" altLang="ja-JP" sz="2800" dirty="0" smtClean="0"/>
          </a:p>
          <a:p>
            <a:pPr marL="0" indent="0">
              <a:buNone/>
            </a:pPr>
            <a:r>
              <a:rPr lang="ja-JP" altLang="ja-JP" sz="2800" dirty="0" smtClean="0"/>
              <a:t>矢島義之</a:t>
            </a:r>
            <a:r>
              <a:rPr lang="en-US" altLang="ja-JP" sz="2800" dirty="0"/>
              <a:t>(</a:t>
            </a:r>
            <a:r>
              <a:rPr lang="ja-JP" altLang="ja-JP" sz="2800" dirty="0"/>
              <a:t>高１</a:t>
            </a:r>
            <a:r>
              <a:rPr lang="en-US" altLang="ja-JP" sz="2800" dirty="0" smtClean="0"/>
              <a:t>)       </a:t>
            </a:r>
            <a:r>
              <a:rPr lang="ja-JP" altLang="ja-JP" sz="2800" dirty="0" smtClean="0"/>
              <a:t>【</a:t>
            </a:r>
            <a:r>
              <a:rPr lang="ja-JP" altLang="ja-JP" sz="2800" dirty="0"/>
              <a:t>埼玉県西武学園文理高校】</a:t>
            </a:r>
          </a:p>
          <a:p>
            <a:pPr marL="0" indent="0" algn="ctr" eaLnBrk="1" hangingPunct="1">
              <a:buFont typeface="Arial" pitchFamily="34" charset="0"/>
              <a:buNone/>
            </a:pPr>
            <a:endParaRPr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idx="4294967295"/>
          </p:nvPr>
        </p:nvSpPr>
        <p:spPr>
          <a:xfrm>
            <a:off x="169168" y="188640"/>
            <a:ext cx="3394720" cy="706090"/>
          </a:xfrm>
        </p:spPr>
        <p:txBody>
          <a:bodyPr/>
          <a:lstStyle/>
          <a:p>
            <a:pPr eaLnBrk="1" hangingPunct="1"/>
            <a:r>
              <a:rPr lang="en-US" altLang="ja-JP" sz="3000" b="1" dirty="0" smtClean="0">
                <a:latin typeface="+mn-ea"/>
                <a:ea typeface="+mn-ea"/>
              </a:rPr>
              <a:t>Hα</a:t>
            </a:r>
            <a:r>
              <a:rPr lang="ja-JP" altLang="en-US" sz="3000" b="1" dirty="0" smtClean="0">
                <a:latin typeface="+mn-ea"/>
                <a:ea typeface="+mn-ea"/>
              </a:rPr>
              <a:t>のガウス関数</a:t>
            </a:r>
          </a:p>
        </p:txBody>
      </p:sp>
      <p:sp>
        <p:nvSpPr>
          <p:cNvPr id="2" name="テキスト ボックス 1"/>
          <p:cNvSpPr txBox="1"/>
          <p:nvPr/>
        </p:nvSpPr>
        <p:spPr>
          <a:xfrm>
            <a:off x="179512" y="764704"/>
            <a:ext cx="8784976" cy="1292662"/>
          </a:xfrm>
          <a:prstGeom prst="rect">
            <a:avLst/>
          </a:prstGeom>
          <a:noFill/>
        </p:spPr>
        <p:txBody>
          <a:bodyPr wrap="square" rtlCol="0">
            <a:spAutoFit/>
          </a:bodyPr>
          <a:lstStyle/>
          <a:p>
            <a:r>
              <a:rPr lang="en-US" altLang="ja-JP" sz="2600" dirty="0">
                <a:latin typeface="+mn-ea"/>
                <a:ea typeface="+mn-ea"/>
              </a:rPr>
              <a:t>Hα</a:t>
            </a:r>
            <a:r>
              <a:rPr lang="ja-JP" altLang="ja-JP" sz="2600" dirty="0">
                <a:latin typeface="+mn-ea"/>
                <a:ea typeface="+mn-ea"/>
              </a:rPr>
              <a:t>輝線をガウス関数でスペクトルフィットを行うと、</a:t>
            </a:r>
            <a:r>
              <a:rPr lang="en-US" altLang="ja-JP" sz="2600" dirty="0">
                <a:latin typeface="+mn-ea"/>
                <a:ea typeface="+mn-ea"/>
              </a:rPr>
              <a:t>1</a:t>
            </a:r>
            <a:r>
              <a:rPr lang="ja-JP" altLang="ja-JP" sz="2600" dirty="0" err="1">
                <a:latin typeface="+mn-ea"/>
                <a:ea typeface="+mn-ea"/>
              </a:rPr>
              <a:t>つの</a:t>
            </a:r>
            <a:r>
              <a:rPr lang="ja-JP" altLang="ja-JP" sz="2600" dirty="0">
                <a:latin typeface="+mn-ea"/>
                <a:ea typeface="+mn-ea"/>
              </a:rPr>
              <a:t>ガウス関数ではうまく再現できず、</a:t>
            </a:r>
            <a:r>
              <a:rPr lang="en-US" altLang="ja-JP" sz="2600" dirty="0">
                <a:latin typeface="+mn-ea"/>
                <a:ea typeface="+mn-ea"/>
              </a:rPr>
              <a:t>3</a:t>
            </a:r>
            <a:r>
              <a:rPr lang="ja-JP" altLang="ja-JP" sz="2600" dirty="0" err="1">
                <a:latin typeface="+mn-ea"/>
                <a:ea typeface="+mn-ea"/>
              </a:rPr>
              <a:t>つの</a:t>
            </a:r>
            <a:r>
              <a:rPr lang="ja-JP" altLang="ja-JP" sz="2600" dirty="0">
                <a:latin typeface="+mn-ea"/>
                <a:ea typeface="+mn-ea"/>
              </a:rPr>
              <a:t>ガウス関数でフィッティングすると図の曲線のように</a:t>
            </a:r>
            <a:r>
              <a:rPr lang="en-US" altLang="ja-JP" sz="2600" dirty="0">
                <a:latin typeface="+mn-ea"/>
                <a:ea typeface="+mn-ea"/>
              </a:rPr>
              <a:t>Hα</a:t>
            </a:r>
            <a:r>
              <a:rPr lang="ja-JP" altLang="ja-JP" sz="2600" dirty="0" err="1">
                <a:latin typeface="+mn-ea"/>
                <a:ea typeface="+mn-ea"/>
              </a:rPr>
              <a:t>の輝</a:t>
            </a:r>
            <a:r>
              <a:rPr lang="ja-JP" altLang="ja-JP" sz="2600" dirty="0">
                <a:latin typeface="+mn-ea"/>
                <a:ea typeface="+mn-ea"/>
              </a:rPr>
              <a:t>線を再現できた。</a:t>
            </a:r>
            <a:endParaRPr kumimoji="1" lang="ja-JP" altLang="en-US" sz="2600" dirty="0">
              <a:latin typeface="+mn-ea"/>
              <a:ea typeface="+mn-ea"/>
            </a:endParaRPr>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2090737"/>
            <a:ext cx="6776114" cy="2850431"/>
          </a:xfrm>
          <a:prstGeom prst="rect">
            <a:avLst/>
          </a:prstGeom>
        </p:spPr>
      </p:pic>
      <p:graphicFrame>
        <p:nvGraphicFramePr>
          <p:cNvPr id="10" name="Group 4"/>
          <p:cNvGraphicFramePr>
            <a:graphicFrameLocks noGrp="1"/>
          </p:cNvGraphicFramePr>
          <p:nvPr>
            <p:extLst>
              <p:ext uri="{D42A27DB-BD31-4B8C-83A1-F6EECF244321}">
                <p14:modId xmlns:p14="http://schemas.microsoft.com/office/powerpoint/2010/main" val="2142457589"/>
              </p:ext>
            </p:extLst>
          </p:nvPr>
        </p:nvGraphicFramePr>
        <p:xfrm>
          <a:off x="2051993" y="5013176"/>
          <a:ext cx="4896271" cy="1704934"/>
        </p:xfrm>
        <a:graphic>
          <a:graphicData uri="http://schemas.openxmlformats.org/drawingml/2006/table">
            <a:tbl>
              <a:tblPr/>
              <a:tblGrid>
                <a:gridCol w="1079847"/>
                <a:gridCol w="1152128"/>
                <a:gridCol w="2664296"/>
              </a:tblGrid>
              <a:tr h="229774">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ja-JP" altLang="ja-JP" sz="2600" b="1" i="0" u="none" strike="noStrike" cap="none" normalizeH="0" baseline="0" dirty="0" smtClean="0">
                        <a:ln>
                          <a:noFill/>
                        </a:ln>
                        <a:solidFill>
                          <a:srgbClr val="FFFFFF"/>
                        </a:solidFill>
                        <a:effectLst/>
                        <a:latin typeface="+mn-ea"/>
                        <a:ea typeface="+mn-ea"/>
                      </a:endParaRPr>
                    </a:p>
                  </a:txBody>
                  <a:tcPr marL="91426" marR="91426" marT="45704" marB="4570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79646"/>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altLang="ja-JP" sz="2600" b="1" i="0" u="none" strike="noStrike" cap="none" normalizeH="0" baseline="0" dirty="0" smtClean="0">
                          <a:ln>
                            <a:noFill/>
                          </a:ln>
                          <a:solidFill>
                            <a:srgbClr val="FFFFFF"/>
                          </a:solidFill>
                          <a:effectLst/>
                          <a:latin typeface="+mn-ea"/>
                          <a:ea typeface="+mn-ea"/>
                        </a:rPr>
                        <a:t>C</a:t>
                      </a:r>
                    </a:p>
                  </a:txBody>
                  <a:tcPr marL="91426" marR="91426" marT="45704" marB="4570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79646"/>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ja-JP" altLang="en-US" sz="2600" b="1" i="0" u="none" strike="noStrike" cap="none" normalizeH="0" baseline="0" dirty="0" smtClean="0">
                          <a:ln>
                            <a:noFill/>
                          </a:ln>
                          <a:solidFill>
                            <a:srgbClr val="FFFFFF"/>
                          </a:solidFill>
                          <a:effectLst/>
                          <a:latin typeface="+mn-ea"/>
                          <a:ea typeface="+mn-ea"/>
                        </a:rPr>
                        <a:t>膨張速度（</a:t>
                      </a:r>
                      <a:r>
                        <a:rPr kumimoji="0" lang="en-US" altLang="ja-JP" sz="2600" b="1" i="0" u="none" strike="noStrike" cap="none" normalizeH="0" baseline="0" dirty="0" smtClean="0">
                          <a:ln>
                            <a:noFill/>
                          </a:ln>
                          <a:solidFill>
                            <a:srgbClr val="FFFFFF"/>
                          </a:solidFill>
                          <a:effectLst/>
                          <a:latin typeface="+mn-ea"/>
                          <a:ea typeface="+mn-ea"/>
                        </a:rPr>
                        <a:t>km/s</a:t>
                      </a:r>
                      <a:r>
                        <a:rPr kumimoji="0" lang="ja-JP" altLang="en-US" sz="2600" b="1" i="0" u="none" strike="noStrike" cap="none" normalizeH="0" baseline="0" dirty="0" smtClean="0">
                          <a:ln>
                            <a:noFill/>
                          </a:ln>
                          <a:solidFill>
                            <a:srgbClr val="FFFFFF"/>
                          </a:solidFill>
                          <a:effectLst/>
                          <a:latin typeface="+mn-ea"/>
                          <a:ea typeface="+mn-ea"/>
                        </a:rPr>
                        <a:t>）</a:t>
                      </a:r>
                    </a:p>
                  </a:txBody>
                  <a:tcPr marL="91426" marR="91426" marT="45704" marB="4570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79646"/>
                    </a:solidFill>
                  </a:tcPr>
                </a:tc>
              </a:tr>
              <a:tr h="390324">
                <a:tc>
                  <a:txBody>
                    <a:bodyPr/>
                    <a:lstStyle/>
                    <a:p>
                      <a:pPr marL="0" marR="0" lvl="0" indent="0" algn="l"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smtClean="0">
                          <a:ln>
                            <a:noFill/>
                          </a:ln>
                          <a:solidFill>
                            <a:schemeClr val="tx1"/>
                          </a:solidFill>
                          <a:effectLst/>
                          <a:latin typeface="+mn-ea"/>
                          <a:ea typeface="+mn-ea"/>
                        </a:rPr>
                        <a:t>Hα g1</a:t>
                      </a:r>
                    </a:p>
                  </a:txBody>
                  <a:tcPr marL="9524" marR="9524" marT="952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DCF"/>
                    </a:solidFill>
                  </a:tcPr>
                </a:tc>
                <a:tc>
                  <a:txBody>
                    <a:bodyPr/>
                    <a:lstStyle/>
                    <a:p>
                      <a:pPr marL="0" marR="0" lvl="0" indent="0" algn="ctr"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dirty="0" smtClean="0">
                          <a:ln>
                            <a:noFill/>
                          </a:ln>
                          <a:solidFill>
                            <a:schemeClr val="tx1"/>
                          </a:solidFill>
                          <a:effectLst/>
                          <a:latin typeface="+mn-ea"/>
                          <a:ea typeface="+mn-ea"/>
                        </a:rPr>
                        <a:t>5.64986</a:t>
                      </a:r>
                    </a:p>
                  </a:txBody>
                  <a:tcPr marL="9524" marR="9524" marT="952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DCF"/>
                    </a:solidFill>
                  </a:tcPr>
                </a:tc>
                <a:tc>
                  <a:txBody>
                    <a:bodyPr/>
                    <a:lstStyle/>
                    <a:p>
                      <a:pPr marL="0" marR="0" lvl="0" indent="0" algn="ctr"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smtClean="0">
                          <a:ln>
                            <a:noFill/>
                          </a:ln>
                          <a:solidFill>
                            <a:schemeClr val="tx1"/>
                          </a:solidFill>
                          <a:effectLst/>
                          <a:latin typeface="+mn-ea"/>
                          <a:ea typeface="+mn-ea"/>
                        </a:rPr>
                        <a:t>600.5111</a:t>
                      </a:r>
                    </a:p>
                  </a:txBody>
                  <a:tcPr marL="9524" marR="9524" marT="952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DCF"/>
                    </a:solidFill>
                  </a:tcPr>
                </a:tc>
              </a:tr>
              <a:tr h="390324">
                <a:tc>
                  <a:txBody>
                    <a:bodyPr/>
                    <a:lstStyle/>
                    <a:p>
                      <a:pPr marL="0" marR="0" lvl="0" indent="0" algn="l"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smtClean="0">
                          <a:ln>
                            <a:noFill/>
                          </a:ln>
                          <a:solidFill>
                            <a:schemeClr val="tx1"/>
                          </a:solidFill>
                          <a:effectLst/>
                          <a:latin typeface="+mn-ea"/>
                          <a:ea typeface="+mn-ea"/>
                        </a:rPr>
                        <a:t>Hα g2</a:t>
                      </a:r>
                    </a:p>
                  </a:txBody>
                  <a:tcPr marL="9524" marR="9524" marT="952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EFE9"/>
                    </a:solidFill>
                  </a:tcPr>
                </a:tc>
                <a:tc>
                  <a:txBody>
                    <a:bodyPr/>
                    <a:lstStyle/>
                    <a:p>
                      <a:pPr marL="0" marR="0" lvl="0" indent="0" algn="ctr"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dirty="0" smtClean="0">
                          <a:ln>
                            <a:noFill/>
                          </a:ln>
                          <a:solidFill>
                            <a:schemeClr val="tx1"/>
                          </a:solidFill>
                          <a:effectLst/>
                          <a:latin typeface="+mn-ea"/>
                          <a:ea typeface="+mn-ea"/>
                        </a:rPr>
                        <a:t>18.7584</a:t>
                      </a:r>
                    </a:p>
                  </a:txBody>
                  <a:tcPr marL="9524" marR="9524" marT="952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EFE9"/>
                    </a:solidFill>
                  </a:tcPr>
                </a:tc>
                <a:tc>
                  <a:txBody>
                    <a:bodyPr/>
                    <a:lstStyle/>
                    <a:p>
                      <a:pPr marL="0" marR="0" lvl="0" indent="0" algn="ctr"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dirty="0" smtClean="0">
                          <a:ln>
                            <a:noFill/>
                          </a:ln>
                          <a:solidFill>
                            <a:schemeClr val="tx1"/>
                          </a:solidFill>
                          <a:effectLst/>
                          <a:latin typeface="+mn-ea"/>
                          <a:ea typeface="+mn-ea"/>
                        </a:rPr>
                        <a:t>1994.353</a:t>
                      </a:r>
                    </a:p>
                  </a:txBody>
                  <a:tcPr marL="9524" marR="9524" marT="952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EFE9"/>
                    </a:solidFill>
                  </a:tcPr>
                </a:tc>
              </a:tr>
              <a:tr h="387150">
                <a:tc>
                  <a:txBody>
                    <a:bodyPr/>
                    <a:lstStyle/>
                    <a:p>
                      <a:pPr marL="0" marR="0" lvl="0" indent="0" algn="l"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smtClean="0">
                          <a:ln>
                            <a:noFill/>
                          </a:ln>
                          <a:solidFill>
                            <a:schemeClr val="tx1"/>
                          </a:solidFill>
                          <a:effectLst/>
                          <a:latin typeface="+mn-ea"/>
                          <a:ea typeface="+mn-ea"/>
                        </a:rPr>
                        <a:t>Hα g3</a:t>
                      </a:r>
                    </a:p>
                  </a:txBody>
                  <a:tcPr marL="9524" marR="9524" marT="952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DCF"/>
                    </a:solidFill>
                  </a:tcPr>
                </a:tc>
                <a:tc>
                  <a:txBody>
                    <a:bodyPr/>
                    <a:lstStyle/>
                    <a:p>
                      <a:pPr marL="0" marR="0" lvl="0" indent="0" algn="ctr"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smtClean="0">
                          <a:ln>
                            <a:noFill/>
                          </a:ln>
                          <a:solidFill>
                            <a:schemeClr val="tx1"/>
                          </a:solidFill>
                          <a:effectLst/>
                          <a:latin typeface="+mn-ea"/>
                          <a:ea typeface="+mn-ea"/>
                        </a:rPr>
                        <a:t>68.118</a:t>
                      </a:r>
                    </a:p>
                  </a:txBody>
                  <a:tcPr marL="9524" marR="9524" marT="952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DCF"/>
                    </a:solidFill>
                  </a:tcPr>
                </a:tc>
                <a:tc>
                  <a:txBody>
                    <a:bodyPr/>
                    <a:lstStyle/>
                    <a:p>
                      <a:pPr marL="0" marR="0" lvl="0" indent="0" algn="ctr"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dirty="0" smtClean="0">
                          <a:ln>
                            <a:noFill/>
                          </a:ln>
                          <a:solidFill>
                            <a:schemeClr val="tx1"/>
                          </a:solidFill>
                          <a:effectLst/>
                          <a:latin typeface="+mn-ea"/>
                          <a:ea typeface="+mn-ea"/>
                        </a:rPr>
                        <a:t>7254.333</a:t>
                      </a:r>
                    </a:p>
                  </a:txBody>
                  <a:tcPr marL="9524" marR="9524" marT="952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DCF"/>
                    </a:solidFill>
                  </a:tcPr>
                </a:tc>
              </a:tr>
            </a:tbl>
          </a:graphicData>
        </a:graphic>
      </p:graphicFrame>
    </p:spTree>
    <p:extLst>
      <p:ext uri="{BB962C8B-B14F-4D97-AF65-F5344CB8AC3E}">
        <p14:creationId xmlns:p14="http://schemas.microsoft.com/office/powerpoint/2010/main" val="11698796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テキスト ボックス 8"/>
          <p:cNvSpPr txBox="1">
            <a:spLocks noChangeArrowheads="1"/>
          </p:cNvSpPr>
          <p:nvPr/>
        </p:nvSpPr>
        <p:spPr bwMode="auto">
          <a:xfrm>
            <a:off x="107504" y="5373216"/>
            <a:ext cx="4176464"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ja-JP" altLang="en-US" sz="2600" dirty="0">
                <a:latin typeface="+mn-ea"/>
                <a:ea typeface="+mn-ea"/>
              </a:rPr>
              <a:t>星周物質</a:t>
            </a:r>
            <a:r>
              <a:rPr lang="ja-JP" altLang="en-US" sz="2600" dirty="0" smtClean="0">
                <a:latin typeface="+mn-ea"/>
                <a:ea typeface="+mn-ea"/>
              </a:rPr>
              <a:t>が</a:t>
            </a:r>
            <a:r>
              <a:rPr lang="en-US" altLang="ja-JP" sz="2600" dirty="0" smtClean="0">
                <a:latin typeface="+mn-ea"/>
                <a:ea typeface="+mn-ea"/>
              </a:rPr>
              <a:t>10</a:t>
            </a:r>
            <a:r>
              <a:rPr lang="ja-JP" altLang="en-US" sz="2600" dirty="0" smtClean="0">
                <a:latin typeface="+mn-ea"/>
                <a:ea typeface="+mn-ea"/>
              </a:rPr>
              <a:t>～</a:t>
            </a:r>
            <a:r>
              <a:rPr lang="en-US" altLang="ja-JP" sz="2600" dirty="0" smtClean="0">
                <a:latin typeface="+mn-ea"/>
                <a:ea typeface="+mn-ea"/>
              </a:rPr>
              <a:t>100km/s</a:t>
            </a:r>
            <a:r>
              <a:rPr lang="ja-JP" altLang="en-US" sz="2600" dirty="0">
                <a:latin typeface="+mn-ea"/>
                <a:ea typeface="+mn-ea"/>
              </a:rPr>
              <a:t>で</a:t>
            </a:r>
            <a:r>
              <a:rPr lang="ja-JP" altLang="en-US" sz="2600" dirty="0" smtClean="0">
                <a:latin typeface="+mn-ea"/>
                <a:ea typeface="+mn-ea"/>
              </a:rPr>
              <a:t>、</a:t>
            </a:r>
            <a:endParaRPr lang="en-US" altLang="ja-JP" sz="2600" dirty="0" smtClean="0">
              <a:latin typeface="+mn-ea"/>
              <a:ea typeface="+mn-ea"/>
            </a:endParaRPr>
          </a:p>
          <a:p>
            <a:pPr eaLnBrk="1" hangingPunct="1"/>
            <a:r>
              <a:rPr lang="ja-JP" altLang="en-US" sz="2600" dirty="0" smtClean="0">
                <a:latin typeface="+mn-ea"/>
                <a:ea typeface="+mn-ea"/>
              </a:rPr>
              <a:t>赤色</a:t>
            </a:r>
            <a:r>
              <a:rPr lang="ja-JP" altLang="en-US" sz="2600" dirty="0">
                <a:latin typeface="+mn-ea"/>
                <a:ea typeface="+mn-ea"/>
              </a:rPr>
              <a:t>超巨星から放出されている。</a:t>
            </a:r>
          </a:p>
          <a:p>
            <a:pPr eaLnBrk="1" hangingPunct="1"/>
            <a:endParaRPr lang="ja-JP" altLang="en-US" sz="2600" dirty="0"/>
          </a:p>
        </p:txBody>
      </p:sp>
      <p:grpSp>
        <p:nvGrpSpPr>
          <p:cNvPr id="2" name="グループ化 1"/>
          <p:cNvGrpSpPr/>
          <p:nvPr/>
        </p:nvGrpSpPr>
        <p:grpSpPr>
          <a:xfrm>
            <a:off x="548779" y="1712196"/>
            <a:ext cx="3159125" cy="2968625"/>
            <a:chOff x="2928938" y="1712196"/>
            <a:chExt cx="3159125" cy="2968625"/>
          </a:xfrm>
        </p:grpSpPr>
        <p:sp>
          <p:nvSpPr>
            <p:cNvPr id="17411" name="円/楕円 10"/>
            <p:cNvSpPr>
              <a:spLocks noChangeAspect="1"/>
            </p:cNvSpPr>
            <p:nvPr/>
          </p:nvSpPr>
          <p:spPr bwMode="auto">
            <a:xfrm>
              <a:off x="2928938" y="1712196"/>
              <a:ext cx="3159125" cy="2968625"/>
            </a:xfrm>
            <a:prstGeom prst="ellipse">
              <a:avLst/>
            </a:prstGeom>
            <a:solidFill>
              <a:schemeClr val="bg1">
                <a:alpha val="0"/>
              </a:schemeClr>
            </a:solidFill>
            <a:ln w="450850">
              <a:solidFill>
                <a:srgbClr val="B9CDE5"/>
              </a:solidFill>
              <a:round/>
              <a:headEnd/>
              <a:tailEnd/>
            </a:ln>
          </p:spPr>
          <p:txBody>
            <a:bodyPr anchor="ctr"/>
            <a:lstStyle/>
            <a:p>
              <a:pPr algn="ctr"/>
              <a:endParaRPr lang="ja-JP" altLang="en-US">
                <a:solidFill>
                  <a:srgbClr val="FFFFFF"/>
                </a:solidFill>
                <a:latin typeface="Calibri" pitchFamily="34" charset="0"/>
              </a:endParaRPr>
            </a:p>
          </p:txBody>
        </p:sp>
        <p:grpSp>
          <p:nvGrpSpPr>
            <p:cNvPr id="17412" name="Group 4"/>
            <p:cNvGrpSpPr>
              <a:grpSpLocks/>
            </p:cNvGrpSpPr>
            <p:nvPr/>
          </p:nvGrpSpPr>
          <p:grpSpPr bwMode="auto">
            <a:xfrm>
              <a:off x="3870325" y="2651125"/>
              <a:ext cx="1249363" cy="1174750"/>
              <a:chOff x="0" y="0"/>
              <a:chExt cx="1250413" cy="1174631"/>
            </a:xfrm>
          </p:grpSpPr>
          <p:sp>
            <p:nvSpPr>
              <p:cNvPr id="17415" name="円/楕円 20"/>
              <p:cNvSpPr>
                <a:spLocks noChangeAspect="1"/>
              </p:cNvSpPr>
              <p:nvPr/>
            </p:nvSpPr>
            <p:spPr bwMode="auto">
              <a:xfrm>
                <a:off x="0" y="0"/>
                <a:ext cx="1250413" cy="1174631"/>
              </a:xfrm>
              <a:prstGeom prst="ellipse">
                <a:avLst/>
              </a:prstGeom>
              <a:solidFill>
                <a:srgbClr val="FF0000"/>
              </a:solidFill>
              <a:ln w="25400">
                <a:solidFill>
                  <a:srgbClr val="C00000"/>
                </a:solidFill>
                <a:round/>
                <a:headEnd/>
                <a:tailEnd/>
              </a:ln>
            </p:spPr>
            <p:txBody>
              <a:bodyPr anchor="ctr"/>
              <a:lstStyle/>
              <a:p>
                <a:pPr algn="ctr"/>
                <a:endParaRPr lang="ja-JP" altLang="en-US">
                  <a:solidFill>
                    <a:srgbClr val="FFFFFF"/>
                  </a:solidFill>
                  <a:latin typeface="Calibri" pitchFamily="34" charset="0"/>
                </a:endParaRPr>
              </a:p>
            </p:txBody>
          </p:sp>
          <p:sp>
            <p:nvSpPr>
              <p:cNvPr id="17416" name="テキスト ボックス 13"/>
              <p:cNvSpPr txBox="1">
                <a:spLocks noChangeArrowheads="1"/>
              </p:cNvSpPr>
              <p:nvPr/>
            </p:nvSpPr>
            <p:spPr bwMode="auto">
              <a:xfrm>
                <a:off x="200628" y="244162"/>
                <a:ext cx="882715" cy="646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eaLnBrk="1" hangingPunct="1"/>
                <a:r>
                  <a:rPr lang="ja-JP" altLang="en-US" b="1">
                    <a:latin typeface="Calibri" pitchFamily="34" charset="0"/>
                  </a:rPr>
                  <a:t>赤色</a:t>
                </a:r>
                <a:endParaRPr lang="en-US" b="1">
                  <a:latin typeface="Calibri" pitchFamily="34" charset="0"/>
                </a:endParaRPr>
              </a:p>
              <a:p>
                <a:pPr algn="ctr" eaLnBrk="1" hangingPunct="1"/>
                <a:r>
                  <a:rPr lang="ja-JP" altLang="en-US" b="1">
                    <a:latin typeface="Calibri" pitchFamily="34" charset="0"/>
                  </a:rPr>
                  <a:t>超巨星</a:t>
                </a:r>
              </a:p>
            </p:txBody>
          </p:sp>
        </p:grpSp>
        <p:sp>
          <p:nvSpPr>
            <p:cNvPr id="17413" name="テキスト ボックス 15"/>
            <p:cNvSpPr txBox="1">
              <a:spLocks noChangeArrowheads="1"/>
            </p:cNvSpPr>
            <p:nvPr/>
          </p:nvSpPr>
          <p:spPr bwMode="auto">
            <a:xfrm>
              <a:off x="4873625" y="1785938"/>
              <a:ext cx="1114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ja-JP" altLang="en-US" b="1">
                  <a:latin typeface="Calibri" pitchFamily="34" charset="0"/>
                </a:rPr>
                <a:t>星周物質</a:t>
              </a:r>
            </a:p>
          </p:txBody>
        </p:sp>
      </p:grpSp>
      <p:sp>
        <p:nvSpPr>
          <p:cNvPr id="17414" name="タイトル 24"/>
          <p:cNvSpPr>
            <a:spLocks noGrp="1"/>
          </p:cNvSpPr>
          <p:nvPr>
            <p:ph type="title" idx="4294967295"/>
          </p:nvPr>
        </p:nvSpPr>
        <p:spPr>
          <a:xfrm>
            <a:off x="395536" y="274638"/>
            <a:ext cx="1677950" cy="778098"/>
          </a:xfrm>
        </p:spPr>
        <p:txBody>
          <a:bodyPr/>
          <a:lstStyle/>
          <a:p>
            <a:r>
              <a:rPr lang="ja-JP" altLang="en-US" sz="3300" b="1" dirty="0" smtClean="0">
                <a:latin typeface="+mn-ea"/>
                <a:ea typeface="+mn-ea"/>
              </a:rPr>
              <a:t>４．</a:t>
            </a:r>
            <a:r>
              <a:rPr lang="ja-JP" sz="3300" b="1" dirty="0" smtClean="0">
                <a:latin typeface="+mn-ea"/>
                <a:ea typeface="+mn-ea"/>
              </a:rPr>
              <a:t>考察</a:t>
            </a:r>
          </a:p>
        </p:txBody>
      </p:sp>
      <p:grpSp>
        <p:nvGrpSpPr>
          <p:cNvPr id="10" name="グループ化 9"/>
          <p:cNvGrpSpPr/>
          <p:nvPr/>
        </p:nvGrpSpPr>
        <p:grpSpPr>
          <a:xfrm>
            <a:off x="4476849" y="620688"/>
            <a:ext cx="4487639" cy="4203700"/>
            <a:chOff x="1595438" y="755326"/>
            <a:chExt cx="6024041" cy="5481962"/>
          </a:xfrm>
        </p:grpSpPr>
        <p:sp>
          <p:nvSpPr>
            <p:cNvPr id="11" name="円/楕円 17"/>
            <p:cNvSpPr>
              <a:spLocks noChangeAspect="1"/>
            </p:cNvSpPr>
            <p:nvPr/>
          </p:nvSpPr>
          <p:spPr bwMode="auto">
            <a:xfrm>
              <a:off x="3016250" y="1947863"/>
              <a:ext cx="3082925" cy="2968625"/>
            </a:xfrm>
            <a:prstGeom prst="ellipse">
              <a:avLst/>
            </a:prstGeom>
            <a:solidFill>
              <a:schemeClr val="bg1">
                <a:alpha val="0"/>
              </a:schemeClr>
            </a:solidFill>
            <a:ln w="450850">
              <a:solidFill>
                <a:srgbClr val="B9CDE5"/>
              </a:solidFill>
              <a:round/>
              <a:headEnd/>
              <a:tailEnd/>
            </a:ln>
          </p:spPr>
          <p:txBody>
            <a:bodyPr anchor="ctr"/>
            <a:lstStyle/>
            <a:p>
              <a:pPr algn="ctr"/>
              <a:endParaRPr lang="ja-JP" altLang="en-US">
                <a:solidFill>
                  <a:srgbClr val="FFFFFF"/>
                </a:solidFill>
                <a:latin typeface="Calibri" pitchFamily="34" charset="0"/>
              </a:endParaRPr>
            </a:p>
          </p:txBody>
        </p:sp>
        <p:sp>
          <p:nvSpPr>
            <p:cNvPr id="12" name="雲 31"/>
            <p:cNvSpPr>
              <a:spLocks/>
            </p:cNvSpPr>
            <p:nvPr/>
          </p:nvSpPr>
          <p:spPr bwMode="auto">
            <a:xfrm>
              <a:off x="3490913" y="2474913"/>
              <a:ext cx="2143125" cy="2000250"/>
            </a:xfrm>
            <a:custGeom>
              <a:avLst/>
              <a:gdLst>
                <a:gd name="T0" fmla="*/ 2147483647 w 43200"/>
                <a:gd name="T1" fmla="*/ 2147483647 h 43200"/>
                <a:gd name="T2" fmla="*/ 2147483647 w 43200"/>
                <a:gd name="T3" fmla="*/ 2147483647 h 43200"/>
                <a:gd name="T4" fmla="*/ 2147483647 w 43200"/>
                <a:gd name="T5" fmla="*/ 2147483647 h 43200"/>
                <a:gd name="T6" fmla="*/ 2147483647 w 43200"/>
                <a:gd name="T7" fmla="*/ 2147483647 h 43200"/>
                <a:gd name="T8" fmla="*/ 2147483647 w 43200"/>
                <a:gd name="T9" fmla="*/ 2147483647 h 43200"/>
                <a:gd name="T10" fmla="*/ 2147483647 w 43200"/>
                <a:gd name="T11" fmla="*/ 2147483647 h 43200"/>
                <a:gd name="T12" fmla="*/ 2147483647 w 43200"/>
                <a:gd name="T13" fmla="*/ 2147483647 h 43200"/>
                <a:gd name="T14" fmla="*/ 2147483647 w 43200"/>
                <a:gd name="T15" fmla="*/ 2147483647 h 43200"/>
                <a:gd name="T16" fmla="*/ 2147483647 w 43200"/>
                <a:gd name="T17" fmla="*/ 2147483647 h 43200"/>
                <a:gd name="T18" fmla="*/ 2147483647 w 43200"/>
                <a:gd name="T19" fmla="*/ 2147483647 h 43200"/>
                <a:gd name="T20" fmla="*/ 2147483647 w 43200"/>
                <a:gd name="T21" fmla="*/ 2147483647 h 43200"/>
                <a:gd name="T22" fmla="*/ 2147483647 w 43200"/>
                <a:gd name="T23" fmla="*/ 2147483647 h 43200"/>
                <a:gd name="T24" fmla="*/ 2147483647 w 43200"/>
                <a:gd name="T25" fmla="*/ 2147483647 h 43200"/>
                <a:gd name="T26" fmla="*/ 2147483647 w 43200"/>
                <a:gd name="T27" fmla="*/ 2147483647 h 43200"/>
                <a:gd name="T28" fmla="*/ 2147483647 w 43200"/>
                <a:gd name="T29" fmla="*/ 2147483647 h 43200"/>
                <a:gd name="T30" fmla="*/ 2147483647 w 43200"/>
                <a:gd name="T31" fmla="*/ 2147483647 h 43200"/>
                <a:gd name="T32" fmla="*/ 2147483647 w 43200"/>
                <a:gd name="T33" fmla="*/ 2147483647 h 43200"/>
                <a:gd name="T34" fmla="*/ 2147483647 w 43200"/>
                <a:gd name="T35" fmla="*/ 2147483647 h 43200"/>
                <a:gd name="T36" fmla="*/ 2147483647 w 43200"/>
                <a:gd name="T37" fmla="*/ 2147483647 h 43200"/>
                <a:gd name="T38" fmla="*/ 2147483647 w 43200"/>
                <a:gd name="T39" fmla="*/ 2147483647 h 43200"/>
                <a:gd name="T40" fmla="*/ 2147483647 w 43200"/>
                <a:gd name="T41" fmla="*/ 2147483647 h 43200"/>
                <a:gd name="T42" fmla="*/ 2147483647 w 43200"/>
                <a:gd name="T43" fmla="*/ 2147483647 h 43200"/>
                <a:gd name="T44" fmla="*/ 2147483647 w 43200"/>
                <a:gd name="T45" fmla="*/ 2147483647 h 43200"/>
                <a:gd name="T46" fmla="*/ 2147483647 w 43200"/>
                <a:gd name="T47" fmla="*/ 2147483647 h 43200"/>
                <a:gd name="T48" fmla="*/ 2147483647 w 43200"/>
                <a:gd name="T49" fmla="*/ 2147483647 h 43200"/>
                <a:gd name="T50" fmla="*/ 2147483647 w 43200"/>
                <a:gd name="T51" fmla="*/ 2147483647 h 43200"/>
                <a:gd name="T52" fmla="*/ 2147483647 w 43200"/>
                <a:gd name="T53" fmla="*/ 2147483647 h 43200"/>
                <a:gd name="T54" fmla="*/ 2147483647 w 43200"/>
                <a:gd name="T55" fmla="*/ 2147483647 h 43200"/>
                <a:gd name="T56" fmla="*/ 2147483647 w 43200"/>
                <a:gd name="T57" fmla="*/ 2147483647 h 43200"/>
                <a:gd name="T58" fmla="*/ 2147483647 w 43200"/>
                <a:gd name="T59" fmla="*/ 2147483647 h 43200"/>
                <a:gd name="T60" fmla="*/ 2147483647 w 43200"/>
                <a:gd name="T61" fmla="*/ 2147483647 h 43200"/>
                <a:gd name="T62" fmla="*/ 2147483647 w 43200"/>
                <a:gd name="T63" fmla="*/ 2147483647 h 43200"/>
                <a:gd name="T64" fmla="*/ 2147483647 w 43200"/>
                <a:gd name="T65" fmla="*/ 2147483647 h 43200"/>
                <a:gd name="T66" fmla="*/ 2147483647 w 43200"/>
                <a:gd name="T67" fmla="*/ 2147483647 h 43200"/>
                <a:gd name="T68" fmla="*/ 2147483647 w 43200"/>
                <a:gd name="T69" fmla="*/ 2147483647 h 43200"/>
                <a:gd name="T70" fmla="*/ 2147483647 w 43200"/>
                <a:gd name="T71" fmla="*/ 2147483647 h 432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5954 w 43200"/>
                <a:gd name="T109" fmla="*/ 6524 h 43200"/>
                <a:gd name="T110" fmla="*/ 34174 w 43200"/>
                <a:gd name="T111" fmla="*/ 34674 h 4320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rgbClr val="F96767"/>
            </a:solidFill>
            <a:ln w="25400">
              <a:solidFill>
                <a:schemeClr val="bg1"/>
              </a:solidFill>
              <a:round/>
              <a:headEnd/>
              <a:tailEnd/>
            </a:ln>
          </p:spPr>
          <p:txBody>
            <a:bodyPr anchor="ctr"/>
            <a:lstStyle/>
            <a:p>
              <a:endParaRPr lang="ja-JP" altLang="en-US"/>
            </a:p>
          </p:txBody>
        </p:sp>
        <p:sp>
          <p:nvSpPr>
            <p:cNvPr id="13" name="テキスト ボックス 33"/>
            <p:cNvSpPr txBox="1">
              <a:spLocks noChangeArrowheads="1"/>
            </p:cNvSpPr>
            <p:nvPr/>
          </p:nvSpPr>
          <p:spPr bwMode="auto">
            <a:xfrm>
              <a:off x="4157663" y="3092450"/>
              <a:ext cx="8763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algn="ctr" eaLnBrk="1" hangingPunct="1"/>
              <a:r>
                <a:rPr lang="ja-JP" altLang="en-US" b="1"/>
                <a:t>超新星</a:t>
              </a:r>
              <a:endParaRPr lang="en-US" b="1"/>
            </a:p>
            <a:p>
              <a:pPr algn="ctr" eaLnBrk="1" hangingPunct="1"/>
              <a:r>
                <a:rPr lang="ja-JP" altLang="en-US" b="1"/>
                <a:t>爆発</a:t>
              </a:r>
            </a:p>
          </p:txBody>
        </p:sp>
        <p:sp>
          <p:nvSpPr>
            <p:cNvPr id="14" name="大かっこ 25"/>
            <p:cNvSpPr>
              <a:spLocks noChangeArrowheads="1"/>
            </p:cNvSpPr>
            <p:nvPr/>
          </p:nvSpPr>
          <p:spPr bwMode="auto">
            <a:xfrm>
              <a:off x="3490913" y="2790825"/>
              <a:ext cx="2143125" cy="1428750"/>
            </a:xfrm>
            <a:prstGeom prst="bracketPair">
              <a:avLst>
                <a:gd name="adj" fmla="val 16667"/>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a:latin typeface="Calibri" pitchFamily="34" charset="0"/>
              </a:endParaRPr>
            </a:p>
          </p:txBody>
        </p:sp>
        <p:sp>
          <p:nvSpPr>
            <p:cNvPr id="15" name="大かっこ 27"/>
            <p:cNvSpPr>
              <a:spLocks noChangeAspect="1"/>
            </p:cNvSpPr>
            <p:nvPr/>
          </p:nvSpPr>
          <p:spPr bwMode="auto">
            <a:xfrm>
              <a:off x="3336925" y="2720975"/>
              <a:ext cx="2447925" cy="1571625"/>
            </a:xfrm>
            <a:prstGeom prst="bracketPair">
              <a:avLst>
                <a:gd name="adj" fmla="val 16667"/>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a:latin typeface="Calibri" pitchFamily="34" charset="0"/>
              </a:endParaRPr>
            </a:p>
          </p:txBody>
        </p:sp>
        <p:sp>
          <p:nvSpPr>
            <p:cNvPr id="16" name="大かっこ 25"/>
            <p:cNvSpPr>
              <a:spLocks noChangeArrowheads="1"/>
            </p:cNvSpPr>
            <p:nvPr/>
          </p:nvSpPr>
          <p:spPr bwMode="auto">
            <a:xfrm rot="5400000">
              <a:off x="3481388" y="2857500"/>
              <a:ext cx="2154238" cy="1150937"/>
            </a:xfrm>
            <a:prstGeom prst="bracketPair">
              <a:avLst>
                <a:gd name="adj" fmla="val 16667"/>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a:latin typeface="Calibri" pitchFamily="34" charset="0"/>
              </a:endParaRPr>
            </a:p>
          </p:txBody>
        </p:sp>
        <p:sp>
          <p:nvSpPr>
            <p:cNvPr id="17" name="大かっこ 27"/>
            <p:cNvSpPr>
              <a:spLocks noChangeAspect="1"/>
            </p:cNvSpPr>
            <p:nvPr/>
          </p:nvSpPr>
          <p:spPr bwMode="auto">
            <a:xfrm rot="5400000">
              <a:off x="3344863" y="2822575"/>
              <a:ext cx="2425700" cy="1216025"/>
            </a:xfrm>
            <a:prstGeom prst="bracketPair">
              <a:avLst>
                <a:gd name="adj" fmla="val 16667"/>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a:latin typeface="Calibri" pitchFamily="34" charset="0"/>
              </a:endParaRPr>
            </a:p>
          </p:txBody>
        </p:sp>
        <p:pic>
          <p:nvPicPr>
            <p:cNvPr id="18" name="図 17" descr="図1.png"/>
            <p:cNvPicPr>
              <a:picLocks noChangeAspect="1"/>
            </p:cNvPicPr>
            <p:nvPr/>
          </p:nvPicPr>
          <p:blipFill>
            <a:blip r:embed="rId3">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5508104" y="3188568"/>
              <a:ext cx="2111375"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図 18" descr="図1.png"/>
            <p:cNvPicPr>
              <a:picLocks noChangeAspect="1"/>
            </p:cNvPicPr>
            <p:nvPr/>
          </p:nvPicPr>
          <p:blipFill>
            <a:blip r:embed="rId4">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a:off x="1812553" y="3188568"/>
              <a:ext cx="2111375"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図 19" descr="図1.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2700000">
              <a:off x="1825625" y="1550988"/>
              <a:ext cx="2022475"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図 20" descr="図1.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2700000">
              <a:off x="5484812" y="4879976"/>
              <a:ext cx="2111375"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図 21" descr="図1.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8100000">
              <a:off x="5148263" y="1447800"/>
              <a:ext cx="2111375"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図 22" descr="図1.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8100000">
              <a:off x="1595438" y="4975225"/>
              <a:ext cx="2111375"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テキスト ボックス 15"/>
            <p:cNvSpPr txBox="1">
              <a:spLocks noChangeArrowheads="1"/>
            </p:cNvSpPr>
            <p:nvPr/>
          </p:nvSpPr>
          <p:spPr bwMode="auto">
            <a:xfrm>
              <a:off x="5065713" y="2033588"/>
              <a:ext cx="1422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ja-JP" altLang="en-US" sz="2400" b="1">
                  <a:latin typeface="Calibri" pitchFamily="34" charset="0"/>
                </a:rPr>
                <a:t>星周物質</a:t>
              </a:r>
            </a:p>
          </p:txBody>
        </p:sp>
        <p:sp>
          <p:nvSpPr>
            <p:cNvPr id="25" name="テキスト ボックス 1"/>
            <p:cNvSpPr txBox="1">
              <a:spLocks noChangeArrowheads="1"/>
            </p:cNvSpPr>
            <p:nvPr/>
          </p:nvSpPr>
          <p:spPr bwMode="auto">
            <a:xfrm>
              <a:off x="5784850" y="2819400"/>
              <a:ext cx="14208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ja-JP" altLang="en-US" sz="2400" b="1"/>
                <a:t>←衝撃波</a:t>
              </a:r>
            </a:p>
          </p:txBody>
        </p:sp>
        <p:pic>
          <p:nvPicPr>
            <p:cNvPr id="26" name="図 25" descr="図1.png"/>
            <p:cNvPicPr>
              <a:picLocks noChangeAspect="1"/>
            </p:cNvPicPr>
            <p:nvPr/>
          </p:nvPicPr>
          <p:blipFill>
            <a:blip r:embed="rId6" cstate="print">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rot="16200000">
              <a:off x="3694311" y="1317797"/>
              <a:ext cx="1728192"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図 26" descr="図1.png"/>
            <p:cNvPicPr>
              <a:picLocks noChangeAspect="1"/>
            </p:cNvPicPr>
            <p:nvPr/>
          </p:nvPicPr>
          <p:blipFill>
            <a:blip r:embed="rId6" cstate="print">
              <a:duotone>
                <a:prstClr val="black"/>
                <a:srgbClr val="FF0000">
                  <a:tint val="45000"/>
                  <a:satMod val="400000"/>
                </a:srgbClr>
              </a:duotone>
              <a:extLst>
                <a:ext uri="{28A0092B-C50C-407E-A947-70E740481C1C}">
                  <a14:useLocalDpi xmlns:a14="http://schemas.microsoft.com/office/drawing/2010/main" val="0"/>
                </a:ext>
              </a:extLst>
            </a:blip>
            <a:srcRect/>
            <a:stretch>
              <a:fillRect/>
            </a:stretch>
          </p:blipFill>
          <p:spPr bwMode="auto">
            <a:xfrm rot="16200000">
              <a:off x="3631716" y="4747555"/>
              <a:ext cx="1800199"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8" name="テキスト ボックス 4"/>
          <p:cNvSpPr txBox="1">
            <a:spLocks noChangeArrowheads="1"/>
          </p:cNvSpPr>
          <p:nvPr/>
        </p:nvSpPr>
        <p:spPr bwMode="auto">
          <a:xfrm>
            <a:off x="4355976" y="5014337"/>
            <a:ext cx="2050561" cy="430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en-US" altLang="ja-JP" sz="2200" dirty="0">
                <a:latin typeface="+mn-ea"/>
                <a:ea typeface="+mn-ea"/>
              </a:rPr>
              <a:t>H</a:t>
            </a:r>
            <a:r>
              <a:rPr kumimoji="1" lang="el-GR" altLang="ja-JP" sz="2200" dirty="0">
                <a:latin typeface="+mn-ea"/>
                <a:ea typeface="+mn-ea"/>
              </a:rPr>
              <a:t>α </a:t>
            </a:r>
            <a:r>
              <a:rPr kumimoji="1" lang="en-US" altLang="ja-JP" sz="2200" dirty="0">
                <a:latin typeface="+mn-ea"/>
                <a:ea typeface="+mn-ea"/>
              </a:rPr>
              <a:t>g1</a:t>
            </a:r>
            <a:r>
              <a:rPr kumimoji="1" lang="ja-JP" altLang="en-US" sz="2200" dirty="0">
                <a:latin typeface="+mn-ea"/>
                <a:ea typeface="+mn-ea"/>
              </a:rPr>
              <a:t>・・・</a:t>
            </a:r>
            <a:r>
              <a:rPr kumimoji="1" lang="en-US" altLang="ja-JP" sz="2200" dirty="0">
                <a:latin typeface="+mn-ea"/>
                <a:ea typeface="+mn-ea"/>
              </a:rPr>
              <a:t>600.5</a:t>
            </a:r>
          </a:p>
        </p:txBody>
      </p:sp>
      <p:sp>
        <p:nvSpPr>
          <p:cNvPr id="29" name="テキスト ボックス 2"/>
          <p:cNvSpPr txBox="1">
            <a:spLocks noChangeArrowheads="1"/>
          </p:cNvSpPr>
          <p:nvPr/>
        </p:nvSpPr>
        <p:spPr bwMode="auto">
          <a:xfrm>
            <a:off x="6732240" y="5014337"/>
            <a:ext cx="1710725" cy="430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en-US" altLang="ja-JP" sz="2200" dirty="0" err="1" smtClean="0">
                <a:latin typeface="+mn-ea"/>
                <a:ea typeface="+mn-ea"/>
              </a:rPr>
              <a:t>OⅢ</a:t>
            </a:r>
            <a:r>
              <a:rPr kumimoji="1" lang="ja-JP" altLang="en-US" sz="2200" dirty="0" smtClean="0">
                <a:latin typeface="+mn-ea"/>
                <a:ea typeface="+mn-ea"/>
              </a:rPr>
              <a:t>・</a:t>
            </a:r>
            <a:r>
              <a:rPr kumimoji="1" lang="ja-JP" altLang="en-US" sz="2200" dirty="0">
                <a:latin typeface="+mn-ea"/>
                <a:ea typeface="+mn-ea"/>
              </a:rPr>
              <a:t>・・</a:t>
            </a:r>
            <a:r>
              <a:rPr kumimoji="1" lang="en-US" altLang="ja-JP" sz="2200" dirty="0">
                <a:latin typeface="+mn-ea"/>
                <a:ea typeface="+mn-ea"/>
              </a:rPr>
              <a:t>654.8</a:t>
            </a:r>
          </a:p>
        </p:txBody>
      </p:sp>
      <p:sp>
        <p:nvSpPr>
          <p:cNvPr id="30" name="テキスト ボックス 11"/>
          <p:cNvSpPr txBox="1">
            <a:spLocks noChangeArrowheads="1"/>
          </p:cNvSpPr>
          <p:nvPr/>
        </p:nvSpPr>
        <p:spPr bwMode="auto">
          <a:xfrm>
            <a:off x="4355977" y="5561364"/>
            <a:ext cx="2232248" cy="110799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fontAlgn="ctr" hangingPunct="1"/>
            <a:r>
              <a:rPr lang="en-US" altLang="ja-JP" sz="2200" dirty="0">
                <a:latin typeface="+mn-ea"/>
                <a:ea typeface="+mn-ea"/>
              </a:rPr>
              <a:t>H</a:t>
            </a:r>
            <a:r>
              <a:rPr lang="el-GR" altLang="ja-JP" sz="2200" dirty="0">
                <a:latin typeface="+mn-ea"/>
                <a:ea typeface="+mn-ea"/>
              </a:rPr>
              <a:t>α </a:t>
            </a:r>
            <a:r>
              <a:rPr lang="en-US" altLang="ja-JP" sz="2200" dirty="0">
                <a:latin typeface="+mn-ea"/>
                <a:ea typeface="+mn-ea"/>
              </a:rPr>
              <a:t>g2</a:t>
            </a:r>
            <a:r>
              <a:rPr lang="ja-JP" altLang="en-US" sz="2200" dirty="0">
                <a:latin typeface="+mn-ea"/>
                <a:ea typeface="+mn-ea"/>
              </a:rPr>
              <a:t>・・・</a:t>
            </a:r>
            <a:r>
              <a:rPr lang="en-US" altLang="ja-JP" sz="2200" dirty="0">
                <a:latin typeface="+mn-ea"/>
                <a:ea typeface="+mn-ea"/>
              </a:rPr>
              <a:t>1994.3</a:t>
            </a:r>
          </a:p>
          <a:p>
            <a:pPr eaLnBrk="1" fontAlgn="ctr" hangingPunct="1"/>
            <a:r>
              <a:rPr lang="en-US" altLang="ja-JP" sz="2200" dirty="0">
                <a:latin typeface="+mn-ea"/>
                <a:ea typeface="+mn-ea"/>
              </a:rPr>
              <a:t>Hβ</a:t>
            </a:r>
            <a:r>
              <a:rPr lang="ja-JP" altLang="en-US" sz="2200" dirty="0">
                <a:latin typeface="+mn-ea"/>
                <a:ea typeface="+mn-ea"/>
              </a:rPr>
              <a:t>・・・</a:t>
            </a:r>
            <a:r>
              <a:rPr lang="en-US" altLang="ja-JP" sz="2200" dirty="0">
                <a:latin typeface="+mn-ea"/>
                <a:ea typeface="+mn-ea"/>
              </a:rPr>
              <a:t>2340.0</a:t>
            </a:r>
            <a:endParaRPr lang="ja-JP" altLang="en-US" sz="2200" dirty="0">
              <a:latin typeface="+mn-ea"/>
              <a:ea typeface="+mn-ea"/>
            </a:endParaRPr>
          </a:p>
          <a:p>
            <a:pPr eaLnBrk="1" fontAlgn="ctr" hangingPunct="1"/>
            <a:r>
              <a:rPr lang="en-US" altLang="ja-JP" sz="2200" dirty="0" err="1" smtClean="0">
                <a:latin typeface="+mn-ea"/>
                <a:ea typeface="+mn-ea"/>
              </a:rPr>
              <a:t>HeⅠ</a:t>
            </a:r>
            <a:r>
              <a:rPr lang="ja-JP" altLang="en-US" sz="2200" dirty="0" smtClean="0">
                <a:latin typeface="+mn-ea"/>
                <a:ea typeface="+mn-ea"/>
              </a:rPr>
              <a:t>・</a:t>
            </a:r>
            <a:r>
              <a:rPr lang="ja-JP" altLang="en-US" sz="2200" dirty="0">
                <a:latin typeface="+mn-ea"/>
                <a:ea typeface="+mn-ea"/>
              </a:rPr>
              <a:t>・・</a:t>
            </a:r>
            <a:r>
              <a:rPr lang="en-US" altLang="ja-JP" sz="2200" dirty="0">
                <a:latin typeface="+mn-ea"/>
                <a:ea typeface="+mn-ea"/>
              </a:rPr>
              <a:t>1578.3</a:t>
            </a:r>
            <a:endParaRPr lang="ja-JP" altLang="en-US" sz="2200" dirty="0">
              <a:latin typeface="+mn-ea"/>
              <a:ea typeface="+mn-ea"/>
            </a:endParaRPr>
          </a:p>
        </p:txBody>
      </p:sp>
      <p:sp>
        <p:nvSpPr>
          <p:cNvPr id="31" name="テキスト ボックス 17"/>
          <p:cNvSpPr txBox="1">
            <a:spLocks noChangeArrowheads="1"/>
          </p:cNvSpPr>
          <p:nvPr/>
        </p:nvSpPr>
        <p:spPr bwMode="auto">
          <a:xfrm>
            <a:off x="6732240" y="5733256"/>
            <a:ext cx="2303778" cy="7694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fontAlgn="ctr" hangingPunct="1"/>
            <a:r>
              <a:rPr lang="en-US" altLang="ja-JP" sz="2200" dirty="0">
                <a:latin typeface="+mn-ea"/>
                <a:ea typeface="+mn-ea"/>
              </a:rPr>
              <a:t>Hα g3</a:t>
            </a:r>
            <a:r>
              <a:rPr lang="ja-JP" altLang="en-US" sz="2200" dirty="0">
                <a:latin typeface="+mn-ea"/>
                <a:ea typeface="+mn-ea"/>
              </a:rPr>
              <a:t>・・・</a:t>
            </a:r>
            <a:r>
              <a:rPr lang="en-US" altLang="ja-JP" sz="2200" dirty="0" smtClean="0">
                <a:latin typeface="+mn-ea"/>
                <a:ea typeface="+mn-ea"/>
              </a:rPr>
              <a:t>7254.3</a:t>
            </a:r>
          </a:p>
          <a:p>
            <a:pPr eaLnBrk="1" fontAlgn="ctr" hangingPunct="1"/>
            <a:r>
              <a:rPr kumimoji="1" lang="en-US" altLang="ja-JP" sz="2200" dirty="0" err="1" smtClean="0">
                <a:latin typeface="+mn-ea"/>
                <a:ea typeface="+mn-ea"/>
              </a:rPr>
              <a:t>HeⅠ</a:t>
            </a:r>
            <a:r>
              <a:rPr kumimoji="1" lang="ja-JP" altLang="en-US" sz="2200" dirty="0">
                <a:latin typeface="+mn-ea"/>
                <a:ea typeface="+mn-ea"/>
              </a:rPr>
              <a:t>・・・</a:t>
            </a:r>
            <a:r>
              <a:rPr kumimoji="1" lang="en-US" altLang="ja-JP" sz="2200" dirty="0" smtClean="0">
                <a:latin typeface="+mn-ea"/>
                <a:ea typeface="+mn-ea"/>
              </a:rPr>
              <a:t>8400</a:t>
            </a:r>
            <a:endParaRPr lang="ja-JP" altLang="en-US" sz="2200" dirty="0">
              <a:latin typeface="+mn-ea"/>
              <a:ea typeface="+mn-ea"/>
            </a:endParaRPr>
          </a:p>
        </p:txBody>
      </p:sp>
      <p:cxnSp>
        <p:nvCxnSpPr>
          <p:cNvPr id="4" name="直線コネクタ 3"/>
          <p:cNvCxnSpPr/>
          <p:nvPr/>
        </p:nvCxnSpPr>
        <p:spPr bwMode="auto">
          <a:xfrm>
            <a:off x="4211960" y="260648"/>
            <a:ext cx="0" cy="6463131"/>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08138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0" y="332929"/>
            <a:ext cx="4633663" cy="575791"/>
          </a:xfrm>
        </p:spPr>
        <p:txBody>
          <a:bodyPr/>
          <a:lstStyle/>
          <a:p>
            <a:r>
              <a:rPr kumimoji="1" lang="ja-JP" altLang="en-US" sz="3000" b="1" dirty="0" smtClean="0">
                <a:latin typeface="+mn-ea"/>
                <a:ea typeface="+mn-ea"/>
              </a:rPr>
              <a:t>（</a:t>
            </a:r>
            <a:r>
              <a:rPr kumimoji="1" lang="en-US" altLang="ja-JP" sz="3000" b="1" dirty="0" smtClean="0">
                <a:latin typeface="+mn-ea"/>
                <a:ea typeface="+mn-ea"/>
              </a:rPr>
              <a:t>1</a:t>
            </a:r>
            <a:r>
              <a:rPr kumimoji="1" lang="ja-JP" altLang="en-US" sz="3000" b="1" dirty="0" smtClean="0">
                <a:latin typeface="+mn-ea"/>
                <a:ea typeface="+mn-ea"/>
              </a:rPr>
              <a:t>）</a:t>
            </a:r>
            <a:r>
              <a:rPr kumimoji="1" lang="en-US" altLang="ja-JP" sz="3000" b="1" dirty="0" smtClean="0">
                <a:latin typeface="+mn-ea"/>
                <a:ea typeface="+mn-ea"/>
              </a:rPr>
              <a:t>600km/s</a:t>
            </a:r>
            <a:r>
              <a:rPr kumimoji="1" lang="ja-JP" altLang="en-US" sz="3000" b="1" dirty="0" smtClean="0">
                <a:latin typeface="+mn-ea"/>
                <a:ea typeface="+mn-ea"/>
              </a:rPr>
              <a:t>の</a:t>
            </a:r>
            <a:r>
              <a:rPr kumimoji="1" lang="en-US" altLang="ja-JP" sz="3000" b="1" dirty="0" smtClean="0">
                <a:latin typeface="+mn-ea"/>
                <a:ea typeface="+mn-ea"/>
              </a:rPr>
              <a:t>Hα</a:t>
            </a:r>
            <a:r>
              <a:rPr kumimoji="1" lang="ja-JP" altLang="en-US" sz="3000" b="1" dirty="0" smtClean="0">
                <a:latin typeface="+mn-ea"/>
                <a:ea typeface="+mn-ea"/>
              </a:rPr>
              <a:t>について</a:t>
            </a:r>
          </a:p>
        </p:txBody>
      </p:sp>
      <p:sp>
        <p:nvSpPr>
          <p:cNvPr id="19459" name="コンテンツ プレースホルダー 3"/>
          <p:cNvSpPr>
            <a:spLocks noGrp="1"/>
          </p:cNvSpPr>
          <p:nvPr>
            <p:ph idx="1"/>
          </p:nvPr>
        </p:nvSpPr>
        <p:spPr>
          <a:xfrm>
            <a:off x="179387" y="1124744"/>
            <a:ext cx="4176589" cy="4032448"/>
          </a:xfrm>
        </p:spPr>
        <p:txBody>
          <a:bodyPr/>
          <a:lstStyle/>
          <a:p>
            <a:r>
              <a:rPr kumimoji="1" lang="ja-JP" altLang="en-US" sz="2600" dirty="0" smtClean="0">
                <a:latin typeface="+mn-ea"/>
              </a:rPr>
              <a:t>分光装置</a:t>
            </a:r>
            <a:r>
              <a:rPr kumimoji="1" lang="en-US" altLang="ja-JP" sz="2600" dirty="0" err="1" smtClean="0">
                <a:latin typeface="+mn-ea"/>
              </a:rPr>
              <a:t>HOWPol</a:t>
            </a:r>
            <a:r>
              <a:rPr kumimoji="1" lang="ja-JP" altLang="en-US" sz="2600" dirty="0" smtClean="0">
                <a:latin typeface="+mn-ea"/>
              </a:rPr>
              <a:t>の速度分解能により</a:t>
            </a:r>
            <a:r>
              <a:rPr kumimoji="1" lang="en-US" altLang="ja-JP" sz="2600" dirty="0" smtClean="0">
                <a:latin typeface="+mn-ea"/>
              </a:rPr>
              <a:t>650km/s</a:t>
            </a:r>
            <a:r>
              <a:rPr kumimoji="1" lang="ja-JP" altLang="en-US" sz="2600" dirty="0" smtClean="0">
                <a:latin typeface="+mn-ea"/>
              </a:rPr>
              <a:t>以下は測定不能。</a:t>
            </a:r>
            <a:endParaRPr kumimoji="1" lang="en-US" altLang="ja-JP" sz="2600" dirty="0" smtClean="0">
              <a:latin typeface="+mn-ea"/>
            </a:endParaRPr>
          </a:p>
          <a:p>
            <a:r>
              <a:rPr kumimoji="1" lang="ja-JP" altLang="en-US" sz="2600" dirty="0" smtClean="0">
                <a:latin typeface="+mn-ea"/>
              </a:rPr>
              <a:t>超新星爆発のシェルの速度</a:t>
            </a:r>
            <a:r>
              <a:rPr kumimoji="1" lang="en-US" altLang="ja-JP" sz="2600" dirty="0" smtClean="0">
                <a:latin typeface="+mn-ea"/>
              </a:rPr>
              <a:t>5000</a:t>
            </a:r>
            <a:r>
              <a:rPr kumimoji="1" lang="ja-JP" altLang="en-US" sz="2600" dirty="0" smtClean="0">
                <a:latin typeface="+mn-ea"/>
              </a:rPr>
              <a:t>～</a:t>
            </a:r>
            <a:r>
              <a:rPr kumimoji="1" lang="en-US" altLang="ja-JP" sz="2600" dirty="0" smtClean="0">
                <a:latin typeface="+mn-ea"/>
              </a:rPr>
              <a:t>10000km/s</a:t>
            </a:r>
            <a:r>
              <a:rPr kumimoji="1" lang="ja-JP" altLang="en-US" sz="2600" dirty="0" smtClean="0">
                <a:latin typeface="+mn-ea"/>
              </a:rPr>
              <a:t>と比べると観測された速度は十分遅い。</a:t>
            </a:r>
            <a:endParaRPr kumimoji="1" lang="en-US" altLang="ja-JP" sz="2600" dirty="0" smtClean="0">
              <a:latin typeface="+mn-ea"/>
            </a:endParaRPr>
          </a:p>
          <a:p>
            <a:r>
              <a:rPr kumimoji="1" lang="ja-JP" altLang="en-US" sz="2600" dirty="0" smtClean="0">
                <a:latin typeface="+mn-ea"/>
              </a:rPr>
              <a:t>星周物質の速度は</a:t>
            </a:r>
            <a:r>
              <a:rPr kumimoji="1" lang="en-US" altLang="ja-JP" sz="2600" dirty="0" smtClean="0">
                <a:latin typeface="+mn-ea"/>
              </a:rPr>
              <a:t>10</a:t>
            </a:r>
            <a:r>
              <a:rPr kumimoji="1" lang="ja-JP" altLang="en-US" sz="2600" dirty="0" smtClean="0">
                <a:latin typeface="+mn-ea"/>
              </a:rPr>
              <a:t>～</a:t>
            </a:r>
            <a:r>
              <a:rPr kumimoji="1" lang="en-US" altLang="ja-JP" sz="2600" dirty="0" smtClean="0">
                <a:latin typeface="+mn-ea"/>
              </a:rPr>
              <a:t>100km/s</a:t>
            </a:r>
            <a:endParaRPr kumimoji="1" lang="ja-JP" altLang="en-US" sz="2600" dirty="0" smtClean="0">
              <a:latin typeface="+mn-ea"/>
            </a:endParaRPr>
          </a:p>
        </p:txBody>
      </p:sp>
      <p:sp>
        <p:nvSpPr>
          <p:cNvPr id="6" name="下矢印 5"/>
          <p:cNvSpPr/>
          <p:nvPr/>
        </p:nvSpPr>
        <p:spPr bwMode="auto">
          <a:xfrm>
            <a:off x="1043608" y="5157440"/>
            <a:ext cx="2119313" cy="431800"/>
          </a:xfrm>
          <a:prstGeom prst="downArrow">
            <a:avLst/>
          </a:prstGeom>
          <a:solidFill>
            <a:schemeClr val="tx2">
              <a:lumMod val="60000"/>
              <a:lumOff val="40000"/>
            </a:schemeClr>
          </a:solidFill>
          <a:ln w="9525" cap="flat" cmpd="sng" algn="ctr">
            <a:solidFill>
              <a:schemeClr val="tx2">
                <a:lumMod val="60000"/>
                <a:lumOff val="40000"/>
              </a:schemeClr>
            </a:solidFill>
            <a:prstDash val="solid"/>
            <a:round/>
            <a:headEnd type="none" w="med" len="med"/>
            <a:tailEnd type="none" w="med" len="med"/>
          </a:ln>
          <a:effectLst/>
        </p:spPr>
        <p:txBody>
          <a:bodyPr/>
          <a:lstStyle/>
          <a:p>
            <a:pPr>
              <a:defRPr/>
            </a:pPr>
            <a:endParaRPr lang="ja-JP" altLang="en-US">
              <a:latin typeface="Arial" pitchFamily="34" charset="0"/>
              <a:ea typeface="ＭＳ Ｐゴシック" pitchFamily="50" charset="-128"/>
            </a:endParaRPr>
          </a:p>
        </p:txBody>
      </p:sp>
      <p:sp>
        <p:nvSpPr>
          <p:cNvPr id="19461" name="テキスト ボックス 6"/>
          <p:cNvSpPr txBox="1">
            <a:spLocks noChangeArrowheads="1"/>
          </p:cNvSpPr>
          <p:nvPr/>
        </p:nvSpPr>
        <p:spPr bwMode="auto">
          <a:xfrm>
            <a:off x="375791" y="5704800"/>
            <a:ext cx="3908177"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ja-JP" altLang="en-US" sz="2600" dirty="0">
                <a:solidFill>
                  <a:srgbClr val="FF0000"/>
                </a:solidFill>
                <a:latin typeface="+mn-ea"/>
                <a:ea typeface="+mn-ea"/>
              </a:rPr>
              <a:t>この</a:t>
            </a:r>
            <a:r>
              <a:rPr kumimoji="1" lang="en-US" altLang="ja-JP" sz="2600" dirty="0">
                <a:solidFill>
                  <a:srgbClr val="FF0000"/>
                </a:solidFill>
                <a:latin typeface="+mn-ea"/>
                <a:ea typeface="+mn-ea"/>
              </a:rPr>
              <a:t>Hα</a:t>
            </a:r>
            <a:r>
              <a:rPr kumimoji="1" lang="ja-JP" altLang="en-US" sz="2600" dirty="0">
                <a:solidFill>
                  <a:srgbClr val="FF0000"/>
                </a:solidFill>
                <a:latin typeface="+mn-ea"/>
                <a:ea typeface="+mn-ea"/>
              </a:rPr>
              <a:t>は超新星周囲</a:t>
            </a:r>
            <a:r>
              <a:rPr kumimoji="1" lang="ja-JP" altLang="en-US" sz="2600" dirty="0" smtClean="0">
                <a:solidFill>
                  <a:srgbClr val="FF0000"/>
                </a:solidFill>
                <a:latin typeface="+mn-ea"/>
                <a:ea typeface="+mn-ea"/>
              </a:rPr>
              <a:t>の</a:t>
            </a:r>
            <a:endParaRPr kumimoji="1" lang="en-US" altLang="ja-JP" sz="2600" dirty="0" smtClean="0">
              <a:solidFill>
                <a:srgbClr val="FF0000"/>
              </a:solidFill>
              <a:latin typeface="+mn-ea"/>
              <a:ea typeface="+mn-ea"/>
            </a:endParaRPr>
          </a:p>
          <a:p>
            <a:pPr eaLnBrk="1" hangingPunct="1"/>
            <a:r>
              <a:rPr kumimoji="1" lang="ja-JP" altLang="en-US" sz="2600" dirty="0" smtClean="0">
                <a:solidFill>
                  <a:srgbClr val="FF0000"/>
                </a:solidFill>
                <a:latin typeface="+mn-ea"/>
                <a:ea typeface="+mn-ea"/>
              </a:rPr>
              <a:t>星</a:t>
            </a:r>
            <a:r>
              <a:rPr kumimoji="1" lang="ja-JP" altLang="en-US" sz="2600" dirty="0">
                <a:solidFill>
                  <a:srgbClr val="FF0000"/>
                </a:solidFill>
                <a:latin typeface="+mn-ea"/>
                <a:ea typeface="+mn-ea"/>
              </a:rPr>
              <a:t>周物質から放出された。</a:t>
            </a:r>
          </a:p>
        </p:txBody>
      </p:sp>
      <p:cxnSp>
        <p:nvCxnSpPr>
          <p:cNvPr id="3" name="直線コネクタ 2"/>
          <p:cNvCxnSpPr/>
          <p:nvPr/>
        </p:nvCxnSpPr>
        <p:spPr bwMode="auto">
          <a:xfrm flipH="1">
            <a:off x="4499992" y="260648"/>
            <a:ext cx="72008" cy="626469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タイトル 1"/>
          <p:cNvSpPr txBox="1">
            <a:spLocks/>
          </p:cNvSpPr>
          <p:nvPr/>
        </p:nvSpPr>
        <p:spPr bwMode="auto">
          <a:xfrm>
            <a:off x="4427984" y="362890"/>
            <a:ext cx="4752528" cy="61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5pPr>
            <a:lvl6pPr marL="4572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6pPr>
            <a:lvl7pPr marL="9144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7pPr>
            <a:lvl8pPr marL="13716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8pPr>
            <a:lvl9pPr marL="18288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9pPr>
          </a:lstStyle>
          <a:p>
            <a:r>
              <a:rPr kumimoji="1" lang="ja-JP" altLang="en-US" sz="3000" b="1" dirty="0" smtClean="0">
                <a:latin typeface="+mn-ea"/>
                <a:ea typeface="+mn-ea"/>
              </a:rPr>
              <a:t>（</a:t>
            </a:r>
            <a:r>
              <a:rPr kumimoji="1" lang="en-US" altLang="ja-JP" sz="3000" b="1" dirty="0" smtClean="0">
                <a:latin typeface="+mn-ea"/>
                <a:ea typeface="+mn-ea"/>
              </a:rPr>
              <a:t>2</a:t>
            </a:r>
            <a:r>
              <a:rPr kumimoji="1" lang="ja-JP" altLang="en-US" sz="3000" b="1" dirty="0" smtClean="0">
                <a:latin typeface="+mn-ea"/>
                <a:ea typeface="+mn-ea"/>
              </a:rPr>
              <a:t>）</a:t>
            </a:r>
            <a:r>
              <a:rPr kumimoji="1" lang="en-US" altLang="ja-JP" sz="3000" b="1" dirty="0" smtClean="0">
                <a:latin typeface="+mn-ea"/>
                <a:ea typeface="+mn-ea"/>
              </a:rPr>
              <a:t>650km/s</a:t>
            </a:r>
            <a:r>
              <a:rPr kumimoji="1" lang="ja-JP" altLang="en-US" sz="3000" b="1" dirty="0" smtClean="0">
                <a:latin typeface="+mn-ea"/>
                <a:ea typeface="+mn-ea"/>
              </a:rPr>
              <a:t>の</a:t>
            </a:r>
            <a:r>
              <a:rPr kumimoji="1" lang="en-US" altLang="ja-JP" sz="3000" b="1" dirty="0" err="1" smtClean="0">
                <a:latin typeface="+mn-ea"/>
                <a:ea typeface="+mn-ea"/>
              </a:rPr>
              <a:t>OⅢ</a:t>
            </a:r>
            <a:r>
              <a:rPr kumimoji="1" lang="ja-JP" altLang="en-US" sz="3000" b="1" dirty="0" smtClean="0">
                <a:latin typeface="+mn-ea"/>
                <a:ea typeface="+mn-ea"/>
              </a:rPr>
              <a:t>について</a:t>
            </a:r>
          </a:p>
        </p:txBody>
      </p:sp>
      <p:sp>
        <p:nvSpPr>
          <p:cNvPr id="9" name="コンテンツ プレースホルダー 2"/>
          <p:cNvSpPr txBox="1">
            <a:spLocks/>
          </p:cNvSpPr>
          <p:nvPr/>
        </p:nvSpPr>
        <p:spPr bwMode="auto">
          <a:xfrm>
            <a:off x="4788024" y="1124744"/>
            <a:ext cx="4176464" cy="3168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a:solidFill>
                  <a:schemeClr val="tx1"/>
                </a:solidFill>
                <a:latin typeface="+mn-lt"/>
                <a:ea typeface="+mn-ea"/>
              </a:defRPr>
            </a:lvl2pPr>
            <a:lvl3pPr marL="1143000" indent="-228600" algn="l" rtl="0" eaLnBrk="0" fontAlgn="base" hangingPunct="0">
              <a:spcBef>
                <a:spcPct val="20000"/>
              </a:spcBef>
              <a:spcAft>
                <a:spcPct val="0"/>
              </a:spcAft>
              <a:buFont typeface="Arial" pitchFamily="34" charset="0"/>
              <a:buChar char="•"/>
              <a:defRPr sz="2400">
                <a:solidFill>
                  <a:schemeClr val="tx1"/>
                </a:solidFill>
                <a:latin typeface="+mn-lt"/>
                <a:ea typeface="+mn-ea"/>
              </a:defRPr>
            </a:lvl3pPr>
            <a:lvl4pPr marL="16002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4pPr>
            <a:lvl5pPr marL="20574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5pPr>
            <a:lvl6pPr marL="25146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6pPr>
            <a:lvl7pPr marL="29718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7pPr>
            <a:lvl8pPr marL="34290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8pPr>
            <a:lvl9pPr marL="38862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9pPr>
          </a:lstStyle>
          <a:p>
            <a:r>
              <a:rPr kumimoji="1" lang="en-US" altLang="ja-JP" sz="2600" dirty="0" err="1" smtClean="0">
                <a:latin typeface="+mn-ea"/>
              </a:rPr>
              <a:t>OⅢ</a:t>
            </a:r>
            <a:r>
              <a:rPr kumimoji="1" lang="ja-JP" altLang="en-US" sz="2600" dirty="0" smtClean="0">
                <a:latin typeface="+mn-ea"/>
              </a:rPr>
              <a:t>は禁制線なのでガスの薄い場所や温度が高い空間から放出されている。</a:t>
            </a:r>
            <a:endParaRPr kumimoji="1" lang="en-US" altLang="ja-JP" sz="2600" dirty="0" smtClean="0">
              <a:latin typeface="+mn-ea"/>
            </a:endParaRPr>
          </a:p>
          <a:p>
            <a:r>
              <a:rPr kumimoji="1" lang="ja-JP" altLang="en-US" sz="2600" dirty="0" smtClean="0">
                <a:latin typeface="+mn-ea"/>
              </a:rPr>
              <a:t>星形成領域でも観測される。</a:t>
            </a:r>
            <a:endParaRPr kumimoji="1" lang="en-US" altLang="ja-JP" sz="2600" dirty="0" smtClean="0">
              <a:latin typeface="+mn-ea"/>
            </a:endParaRPr>
          </a:p>
          <a:p>
            <a:r>
              <a:rPr kumimoji="1" lang="en-US" altLang="ja-JP" sz="2600" dirty="0" smtClean="0">
                <a:latin typeface="+mn-ea"/>
              </a:rPr>
              <a:t>SN2010jl</a:t>
            </a:r>
            <a:r>
              <a:rPr kumimoji="1" lang="ja-JP" altLang="en-US" sz="2600" dirty="0" smtClean="0">
                <a:latin typeface="+mn-ea"/>
              </a:rPr>
              <a:t>は系外銀河内に存在す</a:t>
            </a:r>
            <a:r>
              <a:rPr kumimoji="1" lang="ja-JP" altLang="en-US" sz="2600" dirty="0">
                <a:latin typeface="+mn-ea"/>
              </a:rPr>
              <a:t>る</a:t>
            </a:r>
            <a:r>
              <a:rPr kumimoji="1" lang="ja-JP" altLang="en-US" sz="2600" dirty="0" smtClean="0">
                <a:latin typeface="+mn-ea"/>
              </a:rPr>
              <a:t>。</a:t>
            </a:r>
            <a:endParaRPr kumimoji="1" lang="en-US" altLang="ja-JP" sz="2600" dirty="0" smtClean="0">
              <a:latin typeface="+mn-ea"/>
            </a:endParaRPr>
          </a:p>
        </p:txBody>
      </p:sp>
      <p:sp>
        <p:nvSpPr>
          <p:cNvPr id="10" name="下矢印 9"/>
          <p:cNvSpPr/>
          <p:nvPr/>
        </p:nvSpPr>
        <p:spPr bwMode="auto">
          <a:xfrm>
            <a:off x="5868144" y="4581376"/>
            <a:ext cx="2119313" cy="431800"/>
          </a:xfrm>
          <a:prstGeom prst="downArrow">
            <a:avLst/>
          </a:prstGeom>
          <a:solidFill>
            <a:schemeClr val="tx2">
              <a:lumMod val="60000"/>
              <a:lumOff val="40000"/>
            </a:schemeClr>
          </a:solidFill>
          <a:ln w="9525" cap="flat" cmpd="sng" algn="ctr">
            <a:solidFill>
              <a:schemeClr val="tx2">
                <a:lumMod val="60000"/>
                <a:lumOff val="40000"/>
              </a:schemeClr>
            </a:solidFill>
            <a:prstDash val="solid"/>
            <a:round/>
            <a:headEnd type="none" w="med" len="med"/>
            <a:tailEnd type="none" w="med" len="med"/>
          </a:ln>
          <a:effectLst/>
        </p:spPr>
        <p:txBody>
          <a:bodyPr/>
          <a:lstStyle/>
          <a:p>
            <a:pPr>
              <a:defRPr/>
            </a:pPr>
            <a:endParaRPr lang="ja-JP" altLang="en-US">
              <a:latin typeface="Arial" pitchFamily="34" charset="0"/>
              <a:ea typeface="ＭＳ Ｐゴシック" pitchFamily="50" charset="-128"/>
            </a:endParaRPr>
          </a:p>
        </p:txBody>
      </p:sp>
      <p:sp>
        <p:nvSpPr>
          <p:cNvPr id="11" name="テキスト ボックス 6"/>
          <p:cNvSpPr txBox="1">
            <a:spLocks noChangeArrowheads="1"/>
          </p:cNvSpPr>
          <p:nvPr/>
        </p:nvSpPr>
        <p:spPr bwMode="auto">
          <a:xfrm>
            <a:off x="5215320" y="5301208"/>
            <a:ext cx="3821176"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ja-JP" altLang="en-US" sz="2600" dirty="0">
                <a:solidFill>
                  <a:srgbClr val="FF0000"/>
                </a:solidFill>
                <a:latin typeface="+mn-ea"/>
                <a:ea typeface="+mn-ea"/>
              </a:rPr>
              <a:t>超新星爆発とは</a:t>
            </a:r>
            <a:r>
              <a:rPr kumimoji="1" lang="ja-JP" altLang="en-US" sz="2600" dirty="0" smtClean="0">
                <a:solidFill>
                  <a:srgbClr val="FF0000"/>
                </a:solidFill>
                <a:latin typeface="+mn-ea"/>
                <a:ea typeface="+mn-ea"/>
              </a:rPr>
              <a:t>無関係の</a:t>
            </a:r>
            <a:endParaRPr kumimoji="1" lang="en-US" altLang="ja-JP" sz="2600" dirty="0" smtClean="0">
              <a:solidFill>
                <a:srgbClr val="FF0000"/>
              </a:solidFill>
              <a:latin typeface="+mn-ea"/>
              <a:ea typeface="+mn-ea"/>
            </a:endParaRPr>
          </a:p>
          <a:p>
            <a:pPr eaLnBrk="1" hangingPunct="1"/>
            <a:r>
              <a:rPr kumimoji="1" lang="ja-JP" altLang="en-US" sz="2600" dirty="0" smtClean="0">
                <a:solidFill>
                  <a:srgbClr val="FF0000"/>
                </a:solidFill>
                <a:latin typeface="+mn-ea"/>
                <a:ea typeface="+mn-ea"/>
              </a:rPr>
              <a:t>周囲の星雲</a:t>
            </a:r>
            <a:r>
              <a:rPr kumimoji="1" lang="ja-JP" altLang="en-US" sz="2600" dirty="0">
                <a:solidFill>
                  <a:srgbClr val="FF0000"/>
                </a:solidFill>
                <a:latin typeface="+mn-ea"/>
                <a:ea typeface="+mn-ea"/>
              </a:rPr>
              <a:t>や銀河</a:t>
            </a:r>
            <a:r>
              <a:rPr kumimoji="1" lang="ja-JP" altLang="en-US" sz="2600" dirty="0" smtClean="0">
                <a:solidFill>
                  <a:srgbClr val="FF0000"/>
                </a:solidFill>
                <a:latin typeface="+mn-ea"/>
                <a:ea typeface="+mn-ea"/>
              </a:rPr>
              <a:t>から</a:t>
            </a:r>
            <a:endParaRPr kumimoji="1" lang="en-US" altLang="ja-JP" sz="2600" dirty="0" smtClean="0">
              <a:solidFill>
                <a:srgbClr val="FF0000"/>
              </a:solidFill>
              <a:latin typeface="+mn-ea"/>
              <a:ea typeface="+mn-ea"/>
            </a:endParaRPr>
          </a:p>
          <a:p>
            <a:pPr eaLnBrk="1" hangingPunct="1"/>
            <a:r>
              <a:rPr kumimoji="1" lang="ja-JP" altLang="en-US" sz="2600" dirty="0" smtClean="0">
                <a:solidFill>
                  <a:srgbClr val="FF0000"/>
                </a:solidFill>
                <a:latin typeface="+mn-ea"/>
                <a:ea typeface="+mn-ea"/>
              </a:rPr>
              <a:t>放出されて</a:t>
            </a:r>
            <a:r>
              <a:rPr kumimoji="1" lang="ja-JP" altLang="en-US" sz="2600" dirty="0">
                <a:solidFill>
                  <a:srgbClr val="FF0000"/>
                </a:solidFill>
                <a:latin typeface="+mn-ea"/>
                <a:ea typeface="+mn-ea"/>
              </a:rPr>
              <a:t>いる。</a:t>
            </a:r>
          </a:p>
        </p:txBody>
      </p:sp>
    </p:spTree>
    <p:extLst>
      <p:ext uri="{BB962C8B-B14F-4D97-AF65-F5344CB8AC3E}">
        <p14:creationId xmlns:p14="http://schemas.microsoft.com/office/powerpoint/2010/main" val="22309787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a:xfrm>
            <a:off x="539552" y="404664"/>
            <a:ext cx="8352928" cy="576063"/>
          </a:xfrm>
        </p:spPr>
        <p:txBody>
          <a:bodyPr/>
          <a:lstStyle/>
          <a:p>
            <a:r>
              <a:rPr kumimoji="1" lang="ja-JP" altLang="en-US" sz="3000" b="1" dirty="0" smtClean="0">
                <a:latin typeface="+mn-ea"/>
                <a:ea typeface="+mn-ea"/>
              </a:rPr>
              <a:t>（</a:t>
            </a:r>
            <a:r>
              <a:rPr kumimoji="1" lang="en-US" altLang="ja-JP" sz="3000" b="1" dirty="0" smtClean="0">
                <a:latin typeface="+mn-ea"/>
                <a:ea typeface="+mn-ea"/>
              </a:rPr>
              <a:t>3</a:t>
            </a:r>
            <a:r>
              <a:rPr kumimoji="1" lang="ja-JP" altLang="en-US" sz="3000" b="1" dirty="0" smtClean="0">
                <a:latin typeface="+mn-ea"/>
                <a:ea typeface="+mn-ea"/>
              </a:rPr>
              <a:t>）</a:t>
            </a:r>
            <a:r>
              <a:rPr kumimoji="1" lang="en-US" altLang="ja-JP" sz="3000" b="1" dirty="0" smtClean="0">
                <a:latin typeface="+mn-ea"/>
                <a:ea typeface="+mn-ea"/>
              </a:rPr>
              <a:t>1500,1900,2300km/s</a:t>
            </a:r>
            <a:r>
              <a:rPr kumimoji="1" lang="ja-JP" altLang="en-US" sz="3000" b="1" dirty="0" smtClean="0">
                <a:latin typeface="+mn-ea"/>
                <a:ea typeface="+mn-ea"/>
              </a:rPr>
              <a:t>の</a:t>
            </a:r>
            <a:r>
              <a:rPr kumimoji="1" lang="en-US" altLang="ja-JP" sz="3000" b="1" dirty="0" smtClean="0">
                <a:latin typeface="+mn-ea"/>
                <a:ea typeface="+mn-ea"/>
              </a:rPr>
              <a:t>Hβ,Hα,</a:t>
            </a:r>
            <a:r>
              <a:rPr kumimoji="1" lang="en-US" altLang="ja-JP" sz="3000" b="1" dirty="0" err="1" smtClean="0">
                <a:latin typeface="+mn-ea"/>
                <a:ea typeface="+mn-ea"/>
              </a:rPr>
              <a:t>HeⅠ</a:t>
            </a:r>
            <a:r>
              <a:rPr kumimoji="1" lang="ja-JP" altLang="en-US" sz="3000" b="1" dirty="0" smtClean="0">
                <a:latin typeface="+mn-ea"/>
                <a:ea typeface="+mn-ea"/>
              </a:rPr>
              <a:t>について</a:t>
            </a:r>
          </a:p>
        </p:txBody>
      </p:sp>
      <p:sp>
        <p:nvSpPr>
          <p:cNvPr id="21507" name="コンテンツ プレースホルダー 2"/>
          <p:cNvSpPr>
            <a:spLocks noGrp="1"/>
          </p:cNvSpPr>
          <p:nvPr>
            <p:ph idx="1"/>
          </p:nvPr>
        </p:nvSpPr>
        <p:spPr>
          <a:xfrm>
            <a:off x="251520" y="1124744"/>
            <a:ext cx="8640960" cy="1440160"/>
          </a:xfrm>
        </p:spPr>
        <p:txBody>
          <a:bodyPr/>
          <a:lstStyle/>
          <a:p>
            <a:r>
              <a:rPr kumimoji="1" lang="ja-JP" altLang="en-US" sz="2600" dirty="0" smtClean="0">
                <a:latin typeface="+mn-ea"/>
              </a:rPr>
              <a:t>星周物質の速度と比べると随分と速い。</a:t>
            </a:r>
            <a:endParaRPr kumimoji="1" lang="en-US" altLang="ja-JP" sz="2600" dirty="0" smtClean="0">
              <a:latin typeface="+mn-ea"/>
            </a:endParaRPr>
          </a:p>
          <a:p>
            <a:r>
              <a:rPr kumimoji="1" lang="ja-JP" altLang="en-US" sz="2600" dirty="0" smtClean="0">
                <a:latin typeface="+mn-ea"/>
              </a:rPr>
              <a:t>超新星のシェルの速度と比べると遅いが、星周物質と衝突し減速されると考えられる。</a:t>
            </a:r>
          </a:p>
        </p:txBody>
      </p:sp>
      <p:sp>
        <p:nvSpPr>
          <p:cNvPr id="21509" name="テキスト ボックス 2"/>
          <p:cNvSpPr txBox="1">
            <a:spLocks noChangeArrowheads="1"/>
          </p:cNvSpPr>
          <p:nvPr/>
        </p:nvSpPr>
        <p:spPr bwMode="auto">
          <a:xfrm>
            <a:off x="251520" y="3068960"/>
            <a:ext cx="864096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ja-JP" altLang="en-US" sz="2600" dirty="0">
                <a:solidFill>
                  <a:srgbClr val="FF0000"/>
                </a:solidFill>
              </a:rPr>
              <a:t>シェルと星周物質が衝突して</a:t>
            </a:r>
            <a:r>
              <a:rPr kumimoji="1" lang="ja-JP" altLang="en-US" sz="2600" dirty="0" smtClean="0">
                <a:solidFill>
                  <a:srgbClr val="FF0000"/>
                </a:solidFill>
              </a:rPr>
              <a:t>いる衝撃波</a:t>
            </a:r>
            <a:r>
              <a:rPr kumimoji="1" lang="ja-JP" altLang="en-US" sz="2600" dirty="0">
                <a:solidFill>
                  <a:srgbClr val="FF0000"/>
                </a:solidFill>
              </a:rPr>
              <a:t>部分から放出されている。</a:t>
            </a:r>
          </a:p>
        </p:txBody>
      </p:sp>
      <p:sp>
        <p:nvSpPr>
          <p:cNvPr id="7" name="下矢印 6"/>
          <p:cNvSpPr/>
          <p:nvPr/>
        </p:nvSpPr>
        <p:spPr bwMode="auto">
          <a:xfrm>
            <a:off x="3532807" y="2565152"/>
            <a:ext cx="2119313" cy="431800"/>
          </a:xfrm>
          <a:prstGeom prst="downArrow">
            <a:avLst/>
          </a:prstGeom>
          <a:solidFill>
            <a:schemeClr val="tx2">
              <a:lumMod val="60000"/>
              <a:lumOff val="40000"/>
            </a:schemeClr>
          </a:solidFill>
          <a:ln w="9525" cap="flat" cmpd="sng" algn="ctr">
            <a:solidFill>
              <a:schemeClr val="tx2">
                <a:lumMod val="60000"/>
                <a:lumOff val="40000"/>
              </a:schemeClr>
            </a:solidFill>
            <a:prstDash val="solid"/>
            <a:round/>
            <a:headEnd type="none" w="med" len="med"/>
            <a:tailEnd type="none" w="med" len="med"/>
          </a:ln>
          <a:effectLst/>
        </p:spPr>
        <p:txBody>
          <a:bodyPr/>
          <a:lstStyle/>
          <a:p>
            <a:pPr>
              <a:defRPr/>
            </a:pPr>
            <a:endParaRPr lang="ja-JP" altLang="en-US">
              <a:latin typeface="Arial" pitchFamily="34" charset="0"/>
              <a:ea typeface="ＭＳ Ｐゴシック" pitchFamily="50" charset="-128"/>
            </a:endParaRPr>
          </a:p>
        </p:txBody>
      </p:sp>
      <p:sp>
        <p:nvSpPr>
          <p:cNvPr id="12" name="タイトル 1"/>
          <p:cNvSpPr txBox="1">
            <a:spLocks/>
          </p:cNvSpPr>
          <p:nvPr/>
        </p:nvSpPr>
        <p:spPr bwMode="auto">
          <a:xfrm>
            <a:off x="539552" y="4293097"/>
            <a:ext cx="6840760" cy="64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5pPr>
            <a:lvl6pPr marL="4572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6pPr>
            <a:lvl7pPr marL="9144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7pPr>
            <a:lvl8pPr marL="13716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8pPr>
            <a:lvl9pPr marL="18288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9pPr>
          </a:lstStyle>
          <a:p>
            <a:r>
              <a:rPr kumimoji="1" lang="ja-JP" altLang="en-US" sz="3000" b="1" dirty="0" smtClean="0">
                <a:latin typeface="+mn-ea"/>
                <a:ea typeface="+mn-ea"/>
              </a:rPr>
              <a:t>（</a:t>
            </a:r>
            <a:r>
              <a:rPr kumimoji="1" lang="en-US" altLang="ja-JP" sz="3000" b="1" dirty="0" smtClean="0">
                <a:latin typeface="+mn-ea"/>
                <a:ea typeface="+mn-ea"/>
              </a:rPr>
              <a:t>4</a:t>
            </a:r>
            <a:r>
              <a:rPr kumimoji="1" lang="ja-JP" altLang="en-US" sz="3000" b="1" dirty="0" smtClean="0">
                <a:latin typeface="+mn-ea"/>
                <a:ea typeface="+mn-ea"/>
              </a:rPr>
              <a:t>）</a:t>
            </a:r>
            <a:r>
              <a:rPr kumimoji="1" lang="en-US" altLang="ja-JP" sz="3000" b="1" dirty="0" smtClean="0">
                <a:latin typeface="+mn-ea"/>
                <a:ea typeface="+mn-ea"/>
              </a:rPr>
              <a:t>7200,8400km/s</a:t>
            </a:r>
            <a:r>
              <a:rPr kumimoji="1" lang="ja-JP" altLang="en-US" sz="3000" b="1" dirty="0" smtClean="0">
                <a:latin typeface="+mn-ea"/>
                <a:ea typeface="+mn-ea"/>
              </a:rPr>
              <a:t>の</a:t>
            </a:r>
            <a:r>
              <a:rPr kumimoji="1" lang="en-US" altLang="ja-JP" sz="3000" b="1" dirty="0" smtClean="0">
                <a:latin typeface="+mn-ea"/>
                <a:ea typeface="+mn-ea"/>
              </a:rPr>
              <a:t>Hα,</a:t>
            </a:r>
            <a:r>
              <a:rPr kumimoji="1" lang="en-US" altLang="ja-JP" sz="3000" b="1" dirty="0" err="1" smtClean="0">
                <a:latin typeface="+mn-ea"/>
                <a:ea typeface="+mn-ea"/>
              </a:rPr>
              <a:t>HeⅠ</a:t>
            </a:r>
            <a:r>
              <a:rPr kumimoji="1" lang="ja-JP" altLang="en-US" sz="3000" b="1" dirty="0" smtClean="0">
                <a:latin typeface="+mn-ea"/>
                <a:ea typeface="+mn-ea"/>
              </a:rPr>
              <a:t>について</a:t>
            </a:r>
          </a:p>
        </p:txBody>
      </p:sp>
      <p:sp>
        <p:nvSpPr>
          <p:cNvPr id="13" name="コンテンツ プレースホルダー 2"/>
          <p:cNvSpPr txBox="1">
            <a:spLocks/>
          </p:cNvSpPr>
          <p:nvPr/>
        </p:nvSpPr>
        <p:spPr bwMode="auto">
          <a:xfrm>
            <a:off x="251520" y="4926221"/>
            <a:ext cx="8640960" cy="1743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a:solidFill>
                  <a:schemeClr val="tx1"/>
                </a:solidFill>
                <a:latin typeface="+mn-lt"/>
                <a:ea typeface="+mn-ea"/>
              </a:defRPr>
            </a:lvl2pPr>
            <a:lvl3pPr marL="1143000" indent="-228600" algn="l" rtl="0" eaLnBrk="0" fontAlgn="base" hangingPunct="0">
              <a:spcBef>
                <a:spcPct val="20000"/>
              </a:spcBef>
              <a:spcAft>
                <a:spcPct val="0"/>
              </a:spcAft>
              <a:buFont typeface="Arial" pitchFamily="34" charset="0"/>
              <a:buChar char="•"/>
              <a:defRPr sz="2400">
                <a:solidFill>
                  <a:schemeClr val="tx1"/>
                </a:solidFill>
                <a:latin typeface="+mn-lt"/>
                <a:ea typeface="+mn-ea"/>
              </a:defRPr>
            </a:lvl3pPr>
            <a:lvl4pPr marL="16002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4pPr>
            <a:lvl5pPr marL="20574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5pPr>
            <a:lvl6pPr marL="25146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6pPr>
            <a:lvl7pPr marL="29718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7pPr>
            <a:lvl8pPr marL="34290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8pPr>
            <a:lvl9pPr marL="38862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9pPr>
          </a:lstStyle>
          <a:p>
            <a:pPr>
              <a:defRPr/>
            </a:pPr>
            <a:r>
              <a:rPr kumimoji="1" lang="ja-JP" altLang="en-US" sz="2600" dirty="0" smtClean="0">
                <a:latin typeface="+mn-ea"/>
              </a:rPr>
              <a:t>星周物質によって減速されるはずだが、爆発速度とほぼ等しい。</a:t>
            </a:r>
            <a:endParaRPr kumimoji="1" lang="en-US" altLang="ja-JP" sz="2600" dirty="0" smtClean="0">
              <a:latin typeface="+mn-ea"/>
            </a:endParaRPr>
          </a:p>
          <a:p>
            <a:pPr>
              <a:defRPr/>
            </a:pPr>
            <a:r>
              <a:rPr kumimoji="1" lang="ja-JP" altLang="en-US" sz="2600" dirty="0" smtClean="0">
                <a:latin typeface="+mn-ea"/>
              </a:rPr>
              <a:t>上記の様な不可解な点が挙げられるため、２つの仮説を立てた。</a:t>
            </a:r>
            <a:endParaRPr kumimoji="1" lang="en-US" altLang="ja-JP" sz="2600" dirty="0" smtClean="0">
              <a:latin typeface="+mn-ea"/>
            </a:endParaRPr>
          </a:p>
          <a:p>
            <a:pPr marL="0" indent="0">
              <a:buFont typeface="Arial" charset="0"/>
              <a:buNone/>
              <a:defRPr/>
            </a:pPr>
            <a:endParaRPr kumimoji="1" lang="en-US" altLang="ja-JP" sz="2600" dirty="0" smtClean="0">
              <a:latin typeface="+mn-ea"/>
            </a:endParaRPr>
          </a:p>
          <a:p>
            <a:pPr>
              <a:defRPr/>
            </a:pPr>
            <a:endParaRPr kumimoji="1" lang="en-US" altLang="ja-JP" dirty="0" smtClean="0"/>
          </a:p>
          <a:p>
            <a:pPr>
              <a:defRPr/>
            </a:pPr>
            <a:endParaRPr kumimoji="1" lang="ja-JP" altLang="en-US" dirty="0" smtClean="0"/>
          </a:p>
        </p:txBody>
      </p:sp>
      <p:cxnSp>
        <p:nvCxnSpPr>
          <p:cNvPr id="3" name="直線コネクタ 2"/>
          <p:cNvCxnSpPr/>
          <p:nvPr/>
        </p:nvCxnSpPr>
        <p:spPr bwMode="auto">
          <a:xfrm>
            <a:off x="251520" y="4077072"/>
            <a:ext cx="8640960" cy="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76406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タイトル 1"/>
          <p:cNvSpPr>
            <a:spLocks noGrp="1"/>
          </p:cNvSpPr>
          <p:nvPr>
            <p:ph type="title"/>
          </p:nvPr>
        </p:nvSpPr>
        <p:spPr>
          <a:xfrm>
            <a:off x="1331640" y="260648"/>
            <a:ext cx="1412546" cy="483146"/>
          </a:xfrm>
        </p:spPr>
        <p:txBody>
          <a:bodyPr/>
          <a:lstStyle/>
          <a:p>
            <a:r>
              <a:rPr kumimoji="1" lang="ja-JP" altLang="en-US" sz="3000" b="1" dirty="0" smtClean="0">
                <a:latin typeface="+mn-ea"/>
                <a:ea typeface="+mn-ea"/>
              </a:rPr>
              <a:t>仮説</a:t>
            </a:r>
            <a:r>
              <a:rPr kumimoji="1" lang="en-US" altLang="ja-JP" sz="3000" b="1" dirty="0" smtClean="0">
                <a:latin typeface="+mn-ea"/>
                <a:ea typeface="+mn-ea"/>
              </a:rPr>
              <a:t>1</a:t>
            </a:r>
            <a:endParaRPr kumimoji="1" lang="ja-JP" altLang="en-US" sz="3000" b="1" dirty="0" smtClean="0">
              <a:latin typeface="+mn-ea"/>
              <a:ea typeface="+mn-ea"/>
            </a:endParaRPr>
          </a:p>
        </p:txBody>
      </p:sp>
      <p:sp>
        <p:nvSpPr>
          <p:cNvPr id="23574" name="テキスト ボックス 3"/>
          <p:cNvSpPr txBox="1">
            <a:spLocks noChangeArrowheads="1"/>
          </p:cNvSpPr>
          <p:nvPr/>
        </p:nvSpPr>
        <p:spPr bwMode="auto">
          <a:xfrm>
            <a:off x="65418" y="5448706"/>
            <a:ext cx="6234774"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ja-JP" altLang="en-US" sz="2600" dirty="0">
                <a:solidFill>
                  <a:srgbClr val="FF0000"/>
                </a:solidFill>
              </a:rPr>
              <a:t>星周物質に密度のムラがあり、超新星爆発のシェル</a:t>
            </a:r>
            <a:r>
              <a:rPr kumimoji="1" lang="ja-JP" altLang="en-US" sz="2600" dirty="0" smtClean="0">
                <a:solidFill>
                  <a:srgbClr val="FF0000"/>
                </a:solidFill>
              </a:rPr>
              <a:t>から放射</a:t>
            </a:r>
            <a:r>
              <a:rPr kumimoji="1" lang="ja-JP" altLang="en-US" sz="2600" dirty="0">
                <a:solidFill>
                  <a:srgbClr val="FF0000"/>
                </a:solidFill>
              </a:rPr>
              <a:t>された光がガスの密度が低い部分から漏れ出した。</a:t>
            </a:r>
          </a:p>
        </p:txBody>
      </p:sp>
      <p:grpSp>
        <p:nvGrpSpPr>
          <p:cNvPr id="15" name="グループ化 14"/>
          <p:cNvGrpSpPr/>
          <p:nvPr/>
        </p:nvGrpSpPr>
        <p:grpSpPr>
          <a:xfrm>
            <a:off x="-36513" y="954758"/>
            <a:ext cx="4320481" cy="4058418"/>
            <a:chOff x="992" y="686215"/>
            <a:chExt cx="4844701" cy="4423683"/>
          </a:xfrm>
        </p:grpSpPr>
        <p:grpSp>
          <p:nvGrpSpPr>
            <p:cNvPr id="3" name="グループ化 2"/>
            <p:cNvGrpSpPr/>
            <p:nvPr/>
          </p:nvGrpSpPr>
          <p:grpSpPr>
            <a:xfrm>
              <a:off x="992" y="686215"/>
              <a:ext cx="4844701" cy="4423683"/>
              <a:chOff x="1947863" y="482497"/>
              <a:chExt cx="5367337" cy="5180116"/>
            </a:xfrm>
          </p:grpSpPr>
          <p:sp>
            <p:nvSpPr>
              <p:cNvPr id="2" name="円弧 1"/>
              <p:cNvSpPr/>
              <p:nvPr/>
            </p:nvSpPr>
            <p:spPr bwMode="auto">
              <a:xfrm>
                <a:off x="2390775" y="1884363"/>
                <a:ext cx="2836863" cy="3060700"/>
              </a:xfrm>
              <a:prstGeom prst="arc">
                <a:avLst>
                  <a:gd name="adj1" fmla="val 8383051"/>
                  <a:gd name="adj2" fmla="val 13384618"/>
                </a:avLst>
              </a:prstGeom>
              <a:solidFill>
                <a:schemeClr val="accent1"/>
              </a:solidFill>
              <a:ln w="9525" cap="flat" cmpd="sng" algn="ctr">
                <a:solidFill>
                  <a:schemeClr val="tx1"/>
                </a:solidFill>
                <a:prstDash val="solid"/>
                <a:round/>
                <a:headEnd type="none" w="med" len="med"/>
                <a:tailEnd type="none" w="med" len="med"/>
              </a:ln>
              <a:effectLst/>
            </p:spPr>
            <p:txBody>
              <a:bodyPr/>
              <a:lstStyle/>
              <a:p>
                <a:pPr>
                  <a:defRPr/>
                </a:pPr>
                <a:endParaRPr lang="ja-JP" altLang="en-US">
                  <a:latin typeface="Arial" pitchFamily="34" charset="0"/>
                  <a:ea typeface="ＭＳ Ｐゴシック" pitchFamily="50" charset="-128"/>
                </a:endParaRPr>
              </a:p>
            </p:txBody>
          </p:sp>
          <p:sp>
            <p:nvSpPr>
              <p:cNvPr id="11" name="円/楕円 10"/>
              <p:cNvSpPr/>
              <p:nvPr/>
            </p:nvSpPr>
            <p:spPr bwMode="auto">
              <a:xfrm>
                <a:off x="2252663" y="1125538"/>
                <a:ext cx="4491037" cy="4537075"/>
              </a:xfrm>
              <a:prstGeom prst="ellipse">
                <a:avLst/>
              </a:prstGeom>
              <a:solidFill>
                <a:schemeClr val="accent5">
                  <a:lumMod val="60000"/>
                  <a:lumOff val="40000"/>
                </a:schemeClr>
              </a:solidFill>
              <a:ln w="9525" cap="flat" cmpd="sng" algn="ctr">
                <a:solidFill>
                  <a:schemeClr val="tx1"/>
                </a:solidFill>
                <a:prstDash val="solid"/>
                <a:round/>
                <a:headEnd type="none" w="med" len="med"/>
                <a:tailEnd type="none" w="med" len="med"/>
              </a:ln>
              <a:effectLst/>
            </p:spPr>
            <p:txBody>
              <a:bodyPr/>
              <a:lstStyle/>
              <a:p>
                <a:pPr>
                  <a:defRPr/>
                </a:pPr>
                <a:endParaRPr lang="ja-JP" altLang="en-US">
                  <a:latin typeface="Arial" pitchFamily="34" charset="0"/>
                  <a:ea typeface="ＭＳ Ｐゴシック" pitchFamily="50" charset="-128"/>
                </a:endParaRPr>
              </a:p>
            </p:txBody>
          </p:sp>
          <p:sp>
            <p:nvSpPr>
              <p:cNvPr id="23558" name="円/楕円 11"/>
              <p:cNvSpPr>
                <a:spLocks noChangeArrowheads="1"/>
              </p:cNvSpPr>
              <p:nvPr/>
            </p:nvSpPr>
            <p:spPr bwMode="auto">
              <a:xfrm>
                <a:off x="2768600" y="1665288"/>
                <a:ext cx="3459163" cy="3457575"/>
              </a:xfrm>
              <a:prstGeom prst="ellipse">
                <a:avLst/>
              </a:prstGeom>
              <a:solidFill>
                <a:schemeClr val="bg1"/>
              </a:solidFill>
              <a:ln w="9525" algn="ctr">
                <a:solidFill>
                  <a:schemeClr val="tx1"/>
                </a:solidFill>
                <a:round/>
                <a:headEnd/>
                <a:tailEnd/>
              </a:ln>
            </p:spPr>
            <p:txBody>
              <a:bodyPr/>
              <a:lstStyle/>
              <a:p>
                <a:endParaRPr lang="ja-JP" altLang="en-US"/>
              </a:p>
            </p:txBody>
          </p:sp>
          <p:sp>
            <p:nvSpPr>
              <p:cNvPr id="6" name="雲 5"/>
              <p:cNvSpPr/>
              <p:nvPr/>
            </p:nvSpPr>
            <p:spPr bwMode="auto">
              <a:xfrm>
                <a:off x="3167063" y="2062164"/>
                <a:ext cx="2663825" cy="2663824"/>
              </a:xfrm>
              <a:prstGeom prst="cloud">
                <a:avLst/>
              </a:prstGeom>
              <a:solidFill>
                <a:srgbClr val="FF5050"/>
              </a:solidFill>
              <a:ln w="9525" cap="flat" cmpd="sng" algn="ctr">
                <a:solidFill>
                  <a:schemeClr val="tx1"/>
                </a:solidFill>
                <a:prstDash val="solid"/>
                <a:round/>
                <a:headEnd type="none" w="med" len="med"/>
                <a:tailEnd type="none" w="med" len="med"/>
              </a:ln>
              <a:effectLst/>
            </p:spPr>
            <p:txBody>
              <a:bodyPr/>
              <a:lstStyle/>
              <a:p>
                <a:pPr>
                  <a:defRPr/>
                </a:pPr>
                <a:endParaRPr lang="ja-JP" altLang="en-US">
                  <a:latin typeface="Arial" pitchFamily="34" charset="0"/>
                  <a:ea typeface="ＭＳ Ｐゴシック" pitchFamily="50" charset="-128"/>
                </a:endParaRPr>
              </a:p>
            </p:txBody>
          </p:sp>
          <p:sp>
            <p:nvSpPr>
              <p:cNvPr id="23560" name="テキスト ボックス 6"/>
              <p:cNvSpPr txBox="1">
                <a:spLocks noChangeArrowheads="1"/>
              </p:cNvSpPr>
              <p:nvPr/>
            </p:nvSpPr>
            <p:spPr bwMode="auto">
              <a:xfrm>
                <a:off x="3460353" y="3119438"/>
                <a:ext cx="1731961"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ja-JP" altLang="en-US" sz="2400" b="1" dirty="0"/>
                  <a:t>超新星爆発</a:t>
                </a:r>
              </a:p>
            </p:txBody>
          </p:sp>
          <p:sp>
            <p:nvSpPr>
              <p:cNvPr id="23561" name="右矢印 14"/>
              <p:cNvSpPr>
                <a:spLocks noChangeArrowheads="1"/>
              </p:cNvSpPr>
              <p:nvPr/>
            </p:nvSpPr>
            <p:spPr bwMode="auto">
              <a:xfrm rot="16200000">
                <a:off x="4104481" y="2083595"/>
                <a:ext cx="822325" cy="354012"/>
              </a:xfrm>
              <a:prstGeom prst="rightArrow">
                <a:avLst>
                  <a:gd name="adj1" fmla="val 50000"/>
                  <a:gd name="adj2" fmla="val 50125"/>
                </a:avLst>
              </a:prstGeom>
              <a:solidFill>
                <a:srgbClr val="FF0000"/>
              </a:solidFill>
              <a:ln w="9525" algn="ctr">
                <a:solidFill>
                  <a:schemeClr val="tx1"/>
                </a:solidFill>
                <a:round/>
                <a:headEnd/>
                <a:tailEnd/>
              </a:ln>
            </p:spPr>
            <p:txBody>
              <a:bodyPr/>
              <a:lstStyle/>
              <a:p>
                <a:endParaRPr lang="ja-JP" altLang="en-US"/>
              </a:p>
            </p:txBody>
          </p:sp>
          <p:pic>
            <p:nvPicPr>
              <p:cNvPr id="2356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4053" y="3216917"/>
                <a:ext cx="881063"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63"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21175" y="4129088"/>
                <a:ext cx="390525"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64"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98319" y="3216917"/>
                <a:ext cx="822325"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565" name="テキスト ボックス 15"/>
              <p:cNvSpPr txBox="1">
                <a:spLocks noChangeArrowheads="1"/>
              </p:cNvSpPr>
              <p:nvPr/>
            </p:nvSpPr>
            <p:spPr bwMode="auto">
              <a:xfrm>
                <a:off x="2534074" y="482497"/>
                <a:ext cx="1548016" cy="527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ja-JP" altLang="en-US" sz="2400" b="1" dirty="0" smtClean="0"/>
                  <a:t>星</a:t>
                </a:r>
                <a:r>
                  <a:rPr kumimoji="1" lang="ja-JP" altLang="en-US" sz="2400" b="1" dirty="0"/>
                  <a:t>周</a:t>
                </a:r>
                <a:r>
                  <a:rPr kumimoji="1" lang="ja-JP" altLang="en-US" sz="2400" b="1" dirty="0" smtClean="0"/>
                  <a:t>物質</a:t>
                </a:r>
                <a:endParaRPr kumimoji="1" lang="en-US" altLang="ja-JP" sz="2400" b="1" dirty="0" smtClean="0"/>
              </a:p>
            </p:txBody>
          </p:sp>
          <p:sp>
            <p:nvSpPr>
              <p:cNvPr id="17" name="正方形/長方形 16"/>
              <p:cNvSpPr/>
              <p:nvPr/>
            </p:nvSpPr>
            <p:spPr bwMode="auto">
              <a:xfrm rot="18853830">
                <a:off x="2557463" y="1216025"/>
                <a:ext cx="863600" cy="1511300"/>
              </a:xfrm>
              <a:prstGeom prst="rect">
                <a:avLst/>
              </a:prstGeom>
              <a:solidFill>
                <a:schemeClr val="accent3"/>
              </a:solidFill>
              <a:ln w="9525" cap="flat" cmpd="sng" algn="ctr">
                <a:solidFill>
                  <a:schemeClr val="bg1"/>
                </a:solidFill>
                <a:prstDash val="solid"/>
                <a:round/>
                <a:headEnd type="none" w="med" len="med"/>
                <a:tailEnd type="none" w="med" len="med"/>
              </a:ln>
              <a:effectLst/>
            </p:spPr>
            <p:txBody>
              <a:bodyPr/>
              <a:lstStyle/>
              <a:p>
                <a:pPr>
                  <a:defRPr/>
                </a:pPr>
                <a:endParaRPr lang="ja-JP" altLang="en-US">
                  <a:latin typeface="Arial" pitchFamily="34" charset="0"/>
                  <a:ea typeface="ＭＳ Ｐゴシック" pitchFamily="50" charset="-128"/>
                </a:endParaRPr>
              </a:p>
            </p:txBody>
          </p:sp>
          <p:sp>
            <p:nvSpPr>
              <p:cNvPr id="23567" name="正方形/長方形 18"/>
              <p:cNvSpPr>
                <a:spLocks noChangeArrowheads="1"/>
              </p:cNvSpPr>
              <p:nvPr/>
            </p:nvSpPr>
            <p:spPr bwMode="auto">
              <a:xfrm rot="18799809">
                <a:off x="2469356" y="4507707"/>
                <a:ext cx="1152525" cy="871538"/>
              </a:xfrm>
              <a:prstGeom prst="rect">
                <a:avLst/>
              </a:prstGeom>
              <a:solidFill>
                <a:schemeClr val="bg1"/>
              </a:solidFill>
              <a:ln w="9525" algn="ctr">
                <a:solidFill>
                  <a:schemeClr val="bg1"/>
                </a:solidFill>
                <a:round/>
                <a:headEnd/>
                <a:tailEnd/>
              </a:ln>
            </p:spPr>
            <p:txBody>
              <a:bodyPr/>
              <a:lstStyle/>
              <a:p>
                <a:endParaRPr lang="ja-JP" altLang="en-US"/>
              </a:p>
            </p:txBody>
          </p:sp>
          <p:sp>
            <p:nvSpPr>
              <p:cNvPr id="23568" name="正方形/長方形 20"/>
              <p:cNvSpPr>
                <a:spLocks noChangeArrowheads="1"/>
              </p:cNvSpPr>
              <p:nvPr/>
            </p:nvSpPr>
            <p:spPr bwMode="auto">
              <a:xfrm rot="2472705">
                <a:off x="5519738" y="4402138"/>
                <a:ext cx="1081087" cy="876300"/>
              </a:xfrm>
              <a:prstGeom prst="rect">
                <a:avLst/>
              </a:prstGeom>
              <a:solidFill>
                <a:schemeClr val="bg1"/>
              </a:solidFill>
              <a:ln w="9525" algn="ctr">
                <a:solidFill>
                  <a:schemeClr val="bg1"/>
                </a:solidFill>
                <a:round/>
                <a:headEnd/>
                <a:tailEnd/>
              </a:ln>
            </p:spPr>
            <p:txBody>
              <a:bodyPr/>
              <a:lstStyle/>
              <a:p>
                <a:endParaRPr lang="ja-JP" altLang="en-US"/>
              </a:p>
            </p:txBody>
          </p:sp>
          <p:sp>
            <p:nvSpPr>
              <p:cNvPr id="23569" name="正方形/長方形 22"/>
              <p:cNvSpPr>
                <a:spLocks noChangeArrowheads="1"/>
              </p:cNvSpPr>
              <p:nvPr/>
            </p:nvSpPr>
            <p:spPr bwMode="auto">
              <a:xfrm rot="18787878">
                <a:off x="5486400" y="1489076"/>
                <a:ext cx="777875" cy="863600"/>
              </a:xfrm>
              <a:prstGeom prst="rect">
                <a:avLst/>
              </a:prstGeom>
              <a:solidFill>
                <a:schemeClr val="bg1"/>
              </a:solidFill>
              <a:ln w="9525" algn="ctr">
                <a:solidFill>
                  <a:schemeClr val="bg1"/>
                </a:solidFill>
                <a:round/>
                <a:headEnd/>
                <a:tailEnd/>
              </a:ln>
            </p:spPr>
            <p:txBody>
              <a:bodyPr/>
              <a:lstStyle/>
              <a:p>
                <a:endParaRPr lang="ja-JP" altLang="en-US"/>
              </a:p>
            </p:txBody>
          </p:sp>
          <p:pic>
            <p:nvPicPr>
              <p:cNvPr id="23570" name="Picture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8896266">
                <a:off x="5134769" y="1327944"/>
                <a:ext cx="2039938"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71" name="Picture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8985801">
                <a:off x="1947863" y="4595813"/>
                <a:ext cx="2217737"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72" name="Picture 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667158">
                <a:off x="1990725" y="1704975"/>
                <a:ext cx="2109788"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73" name="Picture 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486355">
                <a:off x="5045075" y="4630738"/>
                <a:ext cx="2270125"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cxnSp>
          <p:nvCxnSpPr>
            <p:cNvPr id="5" name="直線矢印コネクタ 4"/>
            <p:cNvCxnSpPr/>
            <p:nvPr/>
          </p:nvCxnSpPr>
          <p:spPr bwMode="auto">
            <a:xfrm>
              <a:off x="1259632" y="1124744"/>
              <a:ext cx="85671" cy="263993"/>
            </a:xfrm>
            <a:prstGeom prst="straightConnector1">
              <a:avLst/>
            </a:prstGeom>
            <a:noFill/>
            <a:ln w="1270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34" name="直線コネクタ 33"/>
          <p:cNvCxnSpPr/>
          <p:nvPr/>
        </p:nvCxnSpPr>
        <p:spPr bwMode="auto">
          <a:xfrm flipH="1">
            <a:off x="4031940" y="329174"/>
            <a:ext cx="36004" cy="511605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14" name="グループ化 213"/>
          <p:cNvGrpSpPr/>
          <p:nvPr/>
        </p:nvGrpSpPr>
        <p:grpSpPr>
          <a:xfrm>
            <a:off x="4067944" y="836712"/>
            <a:ext cx="5688632" cy="4392488"/>
            <a:chOff x="1209650" y="1628800"/>
            <a:chExt cx="6640216" cy="4968551"/>
          </a:xfrm>
        </p:grpSpPr>
        <p:grpSp>
          <p:nvGrpSpPr>
            <p:cNvPr id="215" name="グループ化 214"/>
            <p:cNvGrpSpPr/>
            <p:nvPr/>
          </p:nvGrpSpPr>
          <p:grpSpPr>
            <a:xfrm>
              <a:off x="1209650" y="1628800"/>
              <a:ext cx="6640216" cy="4968551"/>
              <a:chOff x="1209650" y="1556792"/>
              <a:chExt cx="6640216" cy="4968551"/>
            </a:xfrm>
          </p:grpSpPr>
          <p:sp>
            <p:nvSpPr>
              <p:cNvPr id="218" name="テキスト ボックス 9"/>
              <p:cNvSpPr txBox="1">
                <a:spLocks noChangeArrowheads="1"/>
              </p:cNvSpPr>
              <p:nvPr/>
            </p:nvSpPr>
            <p:spPr bwMode="auto">
              <a:xfrm>
                <a:off x="1209650" y="2780928"/>
                <a:ext cx="554038" cy="216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ja-JP" altLang="en-US" sz="2400" b="1" dirty="0"/>
                  <a:t>超新星からの光</a:t>
                </a:r>
              </a:p>
            </p:txBody>
          </p:sp>
          <p:grpSp>
            <p:nvGrpSpPr>
              <p:cNvPr id="219" name="グループ化 218"/>
              <p:cNvGrpSpPr/>
              <p:nvPr/>
            </p:nvGrpSpPr>
            <p:grpSpPr>
              <a:xfrm>
                <a:off x="1691680" y="1556792"/>
                <a:ext cx="6158186" cy="4968551"/>
                <a:chOff x="1185488" y="1729494"/>
                <a:chExt cx="6317037" cy="5160428"/>
              </a:xfrm>
            </p:grpSpPr>
            <p:sp>
              <p:nvSpPr>
                <p:cNvPr id="220" name="正方形/長方形 219"/>
                <p:cNvSpPr/>
                <p:nvPr/>
              </p:nvSpPr>
              <p:spPr bwMode="auto">
                <a:xfrm>
                  <a:off x="2538413" y="1729494"/>
                  <a:ext cx="3522195" cy="4885619"/>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a:lstStyle/>
                <a:p>
                  <a:pPr>
                    <a:defRPr/>
                  </a:pPr>
                  <a:r>
                    <a:rPr kumimoji="1" lang="ja-JP" altLang="en-US" dirty="0">
                      <a:ea typeface="ＭＳ Ｐゴシック" pitchFamily="50" charset="-128"/>
                    </a:rPr>
                    <a:t>　　　</a:t>
                  </a:r>
                  <a:r>
                    <a:rPr kumimoji="1" lang="ja-JP" altLang="en-US" sz="2400" dirty="0" smtClean="0">
                      <a:ea typeface="ＭＳ Ｐゴシック" pitchFamily="50" charset="-128"/>
                    </a:rPr>
                    <a:t>星周物質の層</a:t>
                  </a:r>
                  <a:endParaRPr kumimoji="1" lang="ja-JP" altLang="en-US" sz="2400" dirty="0">
                    <a:ea typeface="ＭＳ Ｐゴシック" pitchFamily="50" charset="-128"/>
                  </a:endParaRPr>
                </a:p>
                <a:p>
                  <a:pPr>
                    <a:defRPr/>
                  </a:pPr>
                  <a:endParaRPr lang="ja-JP" altLang="en-US" dirty="0">
                    <a:latin typeface="Arial" pitchFamily="34" charset="0"/>
                    <a:ea typeface="ＭＳ Ｐゴシック" pitchFamily="50" charset="-128"/>
                  </a:endParaRPr>
                </a:p>
              </p:txBody>
            </p:sp>
            <p:sp>
              <p:nvSpPr>
                <p:cNvPr id="221" name="円/楕円 220"/>
                <p:cNvSpPr/>
                <p:nvPr/>
              </p:nvSpPr>
              <p:spPr bwMode="auto">
                <a:xfrm>
                  <a:off x="2628900" y="2382838"/>
                  <a:ext cx="430213" cy="390525"/>
                </a:xfrm>
                <a:prstGeom prst="ellipse">
                  <a:avLst/>
                </a:prstGeom>
                <a:solidFill>
                  <a:schemeClr val="tx2">
                    <a:lumMod val="40000"/>
                    <a:lumOff val="60000"/>
                  </a:schemeClr>
                </a:solidFill>
                <a:ln w="9525" cap="flat" cmpd="sng" algn="ctr">
                  <a:solidFill>
                    <a:schemeClr val="tx1"/>
                  </a:solidFill>
                  <a:prstDash val="solid"/>
                  <a:round/>
                  <a:headEnd type="none" w="med" len="med"/>
                  <a:tailEnd type="none" w="med" len="med"/>
                </a:ln>
                <a:effectLst/>
              </p:spPr>
              <p:txBody>
                <a:bodyPr/>
                <a:lstStyle/>
                <a:p>
                  <a:pPr>
                    <a:defRPr/>
                  </a:pPr>
                  <a:endParaRPr lang="ja-JP" altLang="en-US" dirty="0">
                    <a:latin typeface="Arial" pitchFamily="34" charset="0"/>
                    <a:ea typeface="ＭＳ Ｐゴシック" pitchFamily="50" charset="-128"/>
                  </a:endParaRPr>
                </a:p>
              </p:txBody>
            </p:sp>
            <p:sp>
              <p:nvSpPr>
                <p:cNvPr id="222" name="テキスト ボックス 12"/>
                <p:cNvSpPr txBox="1">
                  <a:spLocks noChangeArrowheads="1"/>
                </p:cNvSpPr>
                <p:nvPr/>
              </p:nvSpPr>
              <p:spPr bwMode="auto">
                <a:xfrm>
                  <a:off x="2668588" y="2393950"/>
                  <a:ext cx="3508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en-US" altLang="ja-JP"/>
                    <a:t>H</a:t>
                  </a:r>
                  <a:endParaRPr kumimoji="1" lang="ja-JP" altLang="en-US"/>
                </a:p>
              </p:txBody>
            </p:sp>
            <p:sp>
              <p:nvSpPr>
                <p:cNvPr id="223" name="フリーフォーム 17"/>
                <p:cNvSpPr>
                  <a:spLocks/>
                </p:cNvSpPr>
                <p:nvPr/>
              </p:nvSpPr>
              <p:spPr bwMode="auto">
                <a:xfrm>
                  <a:off x="4946650" y="1941513"/>
                  <a:ext cx="2555875" cy="1854200"/>
                </a:xfrm>
                <a:custGeom>
                  <a:avLst/>
                  <a:gdLst>
                    <a:gd name="T0" fmla="*/ 2557129 w 2555761"/>
                    <a:gd name="T1" fmla="*/ 0 h 1853852"/>
                    <a:gd name="T2" fmla="*/ 2532065 w 2555761"/>
                    <a:gd name="T3" fmla="*/ 75324 h 1853852"/>
                    <a:gd name="T4" fmla="*/ 2456873 w 2555761"/>
                    <a:gd name="T5" fmla="*/ 150649 h 1853852"/>
                    <a:gd name="T6" fmla="*/ 2406733 w 2555761"/>
                    <a:gd name="T7" fmla="*/ 200873 h 1853852"/>
                    <a:gd name="T8" fmla="*/ 2344079 w 2555761"/>
                    <a:gd name="T9" fmla="*/ 238535 h 1853852"/>
                    <a:gd name="T10" fmla="*/ 2256349 w 2555761"/>
                    <a:gd name="T11" fmla="*/ 326409 h 1853852"/>
                    <a:gd name="T12" fmla="*/ 2206209 w 2555761"/>
                    <a:gd name="T13" fmla="*/ 389183 h 1853852"/>
                    <a:gd name="T14" fmla="*/ 2043286 w 2555761"/>
                    <a:gd name="T15" fmla="*/ 514725 h 1853852"/>
                    <a:gd name="T16" fmla="*/ 1968094 w 2555761"/>
                    <a:gd name="T17" fmla="*/ 564943 h 1853852"/>
                    <a:gd name="T18" fmla="*/ 1930492 w 2555761"/>
                    <a:gd name="T19" fmla="*/ 577494 h 1853852"/>
                    <a:gd name="T20" fmla="*/ 1880364 w 2555761"/>
                    <a:gd name="T21" fmla="*/ 590056 h 1853852"/>
                    <a:gd name="T22" fmla="*/ 1830236 w 2555761"/>
                    <a:gd name="T23" fmla="*/ 615156 h 1853852"/>
                    <a:gd name="T24" fmla="*/ 1579571 w 2555761"/>
                    <a:gd name="T25" fmla="*/ 590056 h 1853852"/>
                    <a:gd name="T26" fmla="*/ 1404123 w 2555761"/>
                    <a:gd name="T27" fmla="*/ 527281 h 1853852"/>
                    <a:gd name="T28" fmla="*/ 1316393 w 2555761"/>
                    <a:gd name="T29" fmla="*/ 464507 h 1853852"/>
                    <a:gd name="T30" fmla="*/ 1278791 w 2555761"/>
                    <a:gd name="T31" fmla="*/ 451957 h 1853852"/>
                    <a:gd name="T32" fmla="*/ 1228663 w 2555761"/>
                    <a:gd name="T33" fmla="*/ 414295 h 1853852"/>
                    <a:gd name="T34" fmla="*/ 1203598 w 2555761"/>
                    <a:gd name="T35" fmla="*/ 389183 h 1853852"/>
                    <a:gd name="T36" fmla="*/ 1128394 w 2555761"/>
                    <a:gd name="T37" fmla="*/ 338969 h 1853852"/>
                    <a:gd name="T38" fmla="*/ 1078266 w 2555761"/>
                    <a:gd name="T39" fmla="*/ 301302 h 1853852"/>
                    <a:gd name="T40" fmla="*/ 978010 w 2555761"/>
                    <a:gd name="T41" fmla="*/ 351521 h 1853852"/>
                    <a:gd name="T42" fmla="*/ 890280 w 2555761"/>
                    <a:gd name="T43" fmla="*/ 464507 h 1853852"/>
                    <a:gd name="T44" fmla="*/ 777486 w 2555761"/>
                    <a:gd name="T45" fmla="*/ 539831 h 1853852"/>
                    <a:gd name="T46" fmla="*/ 739883 w 2555761"/>
                    <a:gd name="T47" fmla="*/ 564943 h 1853852"/>
                    <a:gd name="T48" fmla="*/ 639627 w 2555761"/>
                    <a:gd name="T49" fmla="*/ 640268 h 1853852"/>
                    <a:gd name="T50" fmla="*/ 576961 w 2555761"/>
                    <a:gd name="T51" fmla="*/ 690484 h 1853852"/>
                    <a:gd name="T52" fmla="*/ 526821 w 2555761"/>
                    <a:gd name="T53" fmla="*/ 740704 h 1853852"/>
                    <a:gd name="T54" fmla="*/ 426565 w 2555761"/>
                    <a:gd name="T55" fmla="*/ 816028 h 1853852"/>
                    <a:gd name="T56" fmla="*/ 401501 w 2555761"/>
                    <a:gd name="T57" fmla="*/ 853690 h 1853852"/>
                    <a:gd name="T58" fmla="*/ 338835 w 2555761"/>
                    <a:gd name="T59" fmla="*/ 903907 h 1853852"/>
                    <a:gd name="T60" fmla="*/ 313771 w 2555761"/>
                    <a:gd name="T61" fmla="*/ 941571 h 1853852"/>
                    <a:gd name="T62" fmla="*/ 138310 w 2555761"/>
                    <a:gd name="T63" fmla="*/ 1167549 h 1853852"/>
                    <a:gd name="T64" fmla="*/ 100708 w 2555761"/>
                    <a:gd name="T65" fmla="*/ 1255426 h 1853852"/>
                    <a:gd name="T66" fmla="*/ 50580 w 2555761"/>
                    <a:gd name="T67" fmla="*/ 1355859 h 1853852"/>
                    <a:gd name="T68" fmla="*/ 25516 w 2555761"/>
                    <a:gd name="T69" fmla="*/ 1468849 h 1853852"/>
                    <a:gd name="T70" fmla="*/ 12990 w 2555761"/>
                    <a:gd name="T71" fmla="*/ 1506513 h 1853852"/>
                    <a:gd name="T72" fmla="*/ 12990 w 2555761"/>
                    <a:gd name="T73" fmla="*/ 1832924 h 1853852"/>
                    <a:gd name="T74" fmla="*/ 25516 w 2555761"/>
                    <a:gd name="T75" fmla="*/ 1858032 h 185385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555761" h="1853852">
                      <a:moveTo>
                        <a:pt x="2555761" y="0"/>
                      </a:moveTo>
                      <a:cubicBezTo>
                        <a:pt x="2547410" y="25052"/>
                        <a:pt x="2545357" y="53184"/>
                        <a:pt x="2530709" y="75156"/>
                      </a:cubicBezTo>
                      <a:cubicBezTo>
                        <a:pt x="2511057" y="104635"/>
                        <a:pt x="2480605" y="125261"/>
                        <a:pt x="2455553" y="150313"/>
                      </a:cubicBezTo>
                      <a:cubicBezTo>
                        <a:pt x="2438852" y="167014"/>
                        <a:pt x="2425702" y="188265"/>
                        <a:pt x="2405449" y="200417"/>
                      </a:cubicBezTo>
                      <a:cubicBezTo>
                        <a:pt x="2384572" y="212943"/>
                        <a:pt x="2361522" y="222409"/>
                        <a:pt x="2342819" y="237995"/>
                      </a:cubicBezTo>
                      <a:cubicBezTo>
                        <a:pt x="2311066" y="264456"/>
                        <a:pt x="2280958" y="293401"/>
                        <a:pt x="2255137" y="325677"/>
                      </a:cubicBezTo>
                      <a:cubicBezTo>
                        <a:pt x="2238436" y="346554"/>
                        <a:pt x="2225080" y="370618"/>
                        <a:pt x="2205033" y="388307"/>
                      </a:cubicBezTo>
                      <a:cubicBezTo>
                        <a:pt x="2153683" y="433615"/>
                        <a:pt x="2099173" y="475581"/>
                        <a:pt x="2042194" y="513567"/>
                      </a:cubicBezTo>
                      <a:cubicBezTo>
                        <a:pt x="2017142" y="530268"/>
                        <a:pt x="1995601" y="554149"/>
                        <a:pt x="1967038" y="563671"/>
                      </a:cubicBezTo>
                      <a:cubicBezTo>
                        <a:pt x="1954512" y="567847"/>
                        <a:pt x="1942156" y="572571"/>
                        <a:pt x="1929460" y="576198"/>
                      </a:cubicBezTo>
                      <a:cubicBezTo>
                        <a:pt x="1912907" y="580928"/>
                        <a:pt x="1895475" y="582679"/>
                        <a:pt x="1879356" y="588724"/>
                      </a:cubicBezTo>
                      <a:cubicBezTo>
                        <a:pt x="1861872" y="595280"/>
                        <a:pt x="1845953" y="605425"/>
                        <a:pt x="1829252" y="613776"/>
                      </a:cubicBezTo>
                      <a:cubicBezTo>
                        <a:pt x="1745745" y="605425"/>
                        <a:pt x="1661434" y="602983"/>
                        <a:pt x="1578731" y="588724"/>
                      </a:cubicBezTo>
                      <a:cubicBezTo>
                        <a:pt x="1563985" y="586181"/>
                        <a:pt x="1435044" y="541932"/>
                        <a:pt x="1403367" y="526093"/>
                      </a:cubicBezTo>
                      <a:cubicBezTo>
                        <a:pt x="1364594" y="506706"/>
                        <a:pt x="1355402" y="486158"/>
                        <a:pt x="1315685" y="463463"/>
                      </a:cubicBezTo>
                      <a:cubicBezTo>
                        <a:pt x="1304221" y="456912"/>
                        <a:pt x="1290633" y="455112"/>
                        <a:pt x="1278107" y="450937"/>
                      </a:cubicBezTo>
                      <a:cubicBezTo>
                        <a:pt x="1261406" y="438411"/>
                        <a:pt x="1244041" y="426724"/>
                        <a:pt x="1228003" y="413359"/>
                      </a:cubicBezTo>
                      <a:cubicBezTo>
                        <a:pt x="1218930" y="405799"/>
                        <a:pt x="1212398" y="395393"/>
                        <a:pt x="1202950" y="388307"/>
                      </a:cubicBezTo>
                      <a:cubicBezTo>
                        <a:pt x="1178863" y="370242"/>
                        <a:pt x="1151881" y="356268"/>
                        <a:pt x="1127794" y="338203"/>
                      </a:cubicBezTo>
                      <a:lnTo>
                        <a:pt x="1077690" y="300625"/>
                      </a:lnTo>
                      <a:cubicBezTo>
                        <a:pt x="1028687" y="312876"/>
                        <a:pt x="1015462" y="309296"/>
                        <a:pt x="977482" y="350729"/>
                      </a:cubicBezTo>
                      <a:cubicBezTo>
                        <a:pt x="945313" y="385822"/>
                        <a:pt x="929411" y="437056"/>
                        <a:pt x="889800" y="463463"/>
                      </a:cubicBezTo>
                      <a:lnTo>
                        <a:pt x="777066" y="538619"/>
                      </a:lnTo>
                      <a:cubicBezTo>
                        <a:pt x="764540" y="546970"/>
                        <a:pt x="750132" y="553026"/>
                        <a:pt x="739487" y="563671"/>
                      </a:cubicBezTo>
                      <a:cubicBezTo>
                        <a:pt x="667521" y="635638"/>
                        <a:pt x="704866" y="616966"/>
                        <a:pt x="639279" y="638828"/>
                      </a:cubicBezTo>
                      <a:cubicBezTo>
                        <a:pt x="618402" y="655529"/>
                        <a:pt x="596631" y="671170"/>
                        <a:pt x="576649" y="688932"/>
                      </a:cubicBezTo>
                      <a:cubicBezTo>
                        <a:pt x="558996" y="704624"/>
                        <a:pt x="544690" y="723915"/>
                        <a:pt x="526545" y="739036"/>
                      </a:cubicBezTo>
                      <a:cubicBezTo>
                        <a:pt x="494469" y="765766"/>
                        <a:pt x="449498" y="779451"/>
                        <a:pt x="426337" y="814192"/>
                      </a:cubicBezTo>
                      <a:cubicBezTo>
                        <a:pt x="417986" y="826718"/>
                        <a:pt x="411930" y="841125"/>
                        <a:pt x="401285" y="851770"/>
                      </a:cubicBezTo>
                      <a:cubicBezTo>
                        <a:pt x="382380" y="870675"/>
                        <a:pt x="357560" y="882969"/>
                        <a:pt x="338655" y="901874"/>
                      </a:cubicBezTo>
                      <a:cubicBezTo>
                        <a:pt x="328010" y="912519"/>
                        <a:pt x="322417" y="927248"/>
                        <a:pt x="313603" y="939452"/>
                      </a:cubicBezTo>
                      <a:cubicBezTo>
                        <a:pt x="173428" y="1133541"/>
                        <a:pt x="228890" y="1074269"/>
                        <a:pt x="138238" y="1164921"/>
                      </a:cubicBezTo>
                      <a:cubicBezTo>
                        <a:pt x="112169" y="1269198"/>
                        <a:pt x="143912" y="1166100"/>
                        <a:pt x="100660" y="1252603"/>
                      </a:cubicBezTo>
                      <a:cubicBezTo>
                        <a:pt x="39374" y="1375175"/>
                        <a:pt x="108597" y="1265750"/>
                        <a:pt x="50556" y="1352811"/>
                      </a:cubicBezTo>
                      <a:cubicBezTo>
                        <a:pt x="41946" y="1395863"/>
                        <a:pt x="37297" y="1424268"/>
                        <a:pt x="25504" y="1465545"/>
                      </a:cubicBezTo>
                      <a:cubicBezTo>
                        <a:pt x="21877" y="1478241"/>
                        <a:pt x="17153" y="1490598"/>
                        <a:pt x="12978" y="1503124"/>
                      </a:cubicBezTo>
                      <a:cubicBezTo>
                        <a:pt x="-269" y="1662087"/>
                        <a:pt x="-7963" y="1661275"/>
                        <a:pt x="12978" y="1828800"/>
                      </a:cubicBezTo>
                      <a:cubicBezTo>
                        <a:pt x="14136" y="1838064"/>
                        <a:pt x="21329" y="1845501"/>
                        <a:pt x="25504" y="1853852"/>
                      </a:cubicBez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24" name="右矢印 22"/>
                <p:cNvSpPr>
                  <a:spLocks noChangeArrowheads="1"/>
                </p:cNvSpPr>
                <p:nvPr/>
              </p:nvSpPr>
              <p:spPr bwMode="auto">
                <a:xfrm>
                  <a:off x="1185488" y="2463800"/>
                  <a:ext cx="1170360" cy="300038"/>
                </a:xfrm>
                <a:prstGeom prst="rightArrow">
                  <a:avLst>
                    <a:gd name="adj1" fmla="val 50000"/>
                    <a:gd name="adj2" fmla="val 49866"/>
                  </a:avLst>
                </a:prstGeom>
                <a:solidFill>
                  <a:srgbClr val="FFC000"/>
                </a:solidFill>
                <a:ln w="9525" algn="ctr">
                  <a:solidFill>
                    <a:schemeClr val="tx1"/>
                  </a:solidFill>
                  <a:round/>
                  <a:headEnd/>
                  <a:tailEnd/>
                </a:ln>
              </p:spPr>
              <p:txBody>
                <a:bodyPr/>
                <a:lstStyle/>
                <a:p>
                  <a:endParaRPr lang="ja-JP" altLang="en-US"/>
                </a:p>
              </p:txBody>
            </p:sp>
            <p:sp>
              <p:nvSpPr>
                <p:cNvPr id="225" name="右矢印 23"/>
                <p:cNvSpPr>
                  <a:spLocks noChangeArrowheads="1"/>
                </p:cNvSpPr>
                <p:nvPr/>
              </p:nvSpPr>
              <p:spPr bwMode="auto">
                <a:xfrm rot="2118705">
                  <a:off x="2630488" y="2932113"/>
                  <a:ext cx="687387" cy="227012"/>
                </a:xfrm>
                <a:prstGeom prst="rightArrow">
                  <a:avLst>
                    <a:gd name="adj1" fmla="val 50000"/>
                    <a:gd name="adj2" fmla="val 49878"/>
                  </a:avLst>
                </a:prstGeom>
                <a:solidFill>
                  <a:srgbClr val="FF9900"/>
                </a:solidFill>
                <a:ln w="9525" algn="ctr">
                  <a:solidFill>
                    <a:schemeClr val="tx1"/>
                  </a:solidFill>
                  <a:round/>
                  <a:headEnd/>
                  <a:tailEnd/>
                </a:ln>
              </p:spPr>
              <p:txBody>
                <a:bodyPr/>
                <a:lstStyle/>
                <a:p>
                  <a:endParaRPr lang="ja-JP" altLang="en-US"/>
                </a:p>
              </p:txBody>
            </p:sp>
            <p:sp>
              <p:nvSpPr>
                <p:cNvPr id="226" name="爆発 1 225"/>
                <p:cNvSpPr>
                  <a:spLocks noChangeArrowheads="1"/>
                </p:cNvSpPr>
                <p:nvPr/>
              </p:nvSpPr>
              <p:spPr bwMode="auto">
                <a:xfrm>
                  <a:off x="2355850" y="2393950"/>
                  <a:ext cx="365125" cy="400050"/>
                </a:xfrm>
                <a:prstGeom prst="irregularSeal1">
                  <a:avLst/>
                </a:prstGeom>
                <a:solidFill>
                  <a:srgbClr val="FF0000"/>
                </a:solidFill>
                <a:ln w="9525" algn="ctr">
                  <a:solidFill>
                    <a:schemeClr val="tx1"/>
                  </a:solidFill>
                  <a:round/>
                  <a:headEnd/>
                  <a:tailEnd/>
                </a:ln>
              </p:spPr>
              <p:txBody>
                <a:bodyPr/>
                <a:lstStyle/>
                <a:p>
                  <a:endParaRPr lang="ja-JP" altLang="en-US"/>
                </a:p>
              </p:txBody>
            </p:sp>
            <p:sp>
              <p:nvSpPr>
                <p:cNvPr id="227" name="円/楕円 226"/>
                <p:cNvSpPr/>
                <p:nvPr/>
              </p:nvSpPr>
              <p:spPr bwMode="auto">
                <a:xfrm>
                  <a:off x="3484563" y="3300413"/>
                  <a:ext cx="384175" cy="358775"/>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lstStyle/>
                <a:p>
                  <a:pPr>
                    <a:defRPr/>
                  </a:pPr>
                  <a:endParaRPr lang="ja-JP" altLang="en-US">
                    <a:latin typeface="Arial" pitchFamily="34" charset="0"/>
                    <a:ea typeface="ＭＳ Ｐゴシック" pitchFamily="50" charset="-128"/>
                  </a:endParaRPr>
                </a:p>
              </p:txBody>
            </p:sp>
            <p:sp>
              <p:nvSpPr>
                <p:cNvPr id="228" name="テキスト ボックス 3"/>
                <p:cNvSpPr txBox="1">
                  <a:spLocks noChangeArrowheads="1"/>
                </p:cNvSpPr>
                <p:nvPr/>
              </p:nvSpPr>
              <p:spPr bwMode="auto">
                <a:xfrm>
                  <a:off x="3516313" y="3300413"/>
                  <a:ext cx="3524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en-US" altLang="ja-JP"/>
                    <a:t>H</a:t>
                  </a:r>
                  <a:endParaRPr kumimoji="1" lang="ja-JP" altLang="en-US"/>
                </a:p>
              </p:txBody>
            </p:sp>
            <p:sp>
              <p:nvSpPr>
                <p:cNvPr id="229" name="爆発 1 5"/>
                <p:cNvSpPr>
                  <a:spLocks noChangeArrowheads="1"/>
                </p:cNvSpPr>
                <p:nvPr/>
              </p:nvSpPr>
              <p:spPr bwMode="auto">
                <a:xfrm>
                  <a:off x="3263900" y="3165475"/>
                  <a:ext cx="346075" cy="342900"/>
                </a:xfrm>
                <a:prstGeom prst="irregularSeal1">
                  <a:avLst/>
                </a:prstGeom>
                <a:solidFill>
                  <a:srgbClr val="FF0000"/>
                </a:solidFill>
                <a:ln w="9525" algn="ctr">
                  <a:solidFill>
                    <a:schemeClr val="tx1"/>
                  </a:solidFill>
                  <a:round/>
                  <a:headEnd/>
                  <a:tailEnd/>
                </a:ln>
              </p:spPr>
              <p:txBody>
                <a:bodyPr/>
                <a:lstStyle/>
                <a:p>
                  <a:endParaRPr lang="ja-JP" altLang="en-US"/>
                </a:p>
              </p:txBody>
            </p:sp>
            <p:sp>
              <p:nvSpPr>
                <p:cNvPr id="230" name="右矢印 6"/>
                <p:cNvSpPr>
                  <a:spLocks noChangeArrowheads="1"/>
                </p:cNvSpPr>
                <p:nvPr/>
              </p:nvSpPr>
              <p:spPr bwMode="auto">
                <a:xfrm rot="-2353320">
                  <a:off x="3533775" y="2892425"/>
                  <a:ext cx="623888" cy="236538"/>
                </a:xfrm>
                <a:prstGeom prst="rightArrow">
                  <a:avLst>
                    <a:gd name="adj1" fmla="val 50000"/>
                    <a:gd name="adj2" fmla="val 50224"/>
                  </a:avLst>
                </a:prstGeom>
                <a:solidFill>
                  <a:srgbClr val="FF6600"/>
                </a:solidFill>
                <a:ln w="9525" algn="ctr">
                  <a:solidFill>
                    <a:schemeClr val="tx1"/>
                  </a:solidFill>
                  <a:round/>
                  <a:headEnd/>
                  <a:tailEnd/>
                </a:ln>
              </p:spPr>
              <p:txBody>
                <a:bodyPr/>
                <a:lstStyle/>
                <a:p>
                  <a:endParaRPr lang="ja-JP" altLang="en-US"/>
                </a:p>
              </p:txBody>
            </p:sp>
            <p:sp>
              <p:nvSpPr>
                <p:cNvPr id="231" name="円/楕円 230"/>
                <p:cNvSpPr/>
                <p:nvPr/>
              </p:nvSpPr>
              <p:spPr bwMode="auto">
                <a:xfrm>
                  <a:off x="4211638" y="2351088"/>
                  <a:ext cx="369887" cy="346075"/>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lstStyle/>
                <a:p>
                  <a:pPr>
                    <a:defRPr/>
                  </a:pPr>
                  <a:endParaRPr lang="ja-JP" altLang="en-US">
                    <a:latin typeface="Arial" pitchFamily="34" charset="0"/>
                    <a:ea typeface="ＭＳ Ｐゴシック" pitchFamily="50" charset="-128"/>
                  </a:endParaRPr>
                </a:p>
              </p:txBody>
            </p:sp>
            <p:sp>
              <p:nvSpPr>
                <p:cNvPr id="232" name="爆発 1 8"/>
                <p:cNvSpPr>
                  <a:spLocks noChangeArrowheads="1"/>
                </p:cNvSpPr>
                <p:nvPr/>
              </p:nvSpPr>
              <p:spPr bwMode="auto">
                <a:xfrm>
                  <a:off x="3979863" y="2484438"/>
                  <a:ext cx="363537" cy="414337"/>
                </a:xfrm>
                <a:prstGeom prst="irregularSeal1">
                  <a:avLst/>
                </a:prstGeom>
                <a:solidFill>
                  <a:srgbClr val="FF0000"/>
                </a:solidFill>
                <a:ln w="9525" algn="ctr">
                  <a:solidFill>
                    <a:schemeClr val="tx1"/>
                  </a:solidFill>
                  <a:round/>
                  <a:headEnd/>
                  <a:tailEnd/>
                </a:ln>
              </p:spPr>
              <p:txBody>
                <a:bodyPr/>
                <a:lstStyle/>
                <a:p>
                  <a:endParaRPr lang="ja-JP" altLang="en-US"/>
                </a:p>
              </p:txBody>
            </p:sp>
            <p:sp>
              <p:nvSpPr>
                <p:cNvPr id="233" name="テキスト ボックス 9"/>
                <p:cNvSpPr txBox="1">
                  <a:spLocks noChangeArrowheads="1"/>
                </p:cNvSpPr>
                <p:nvPr/>
              </p:nvSpPr>
              <p:spPr bwMode="auto">
                <a:xfrm>
                  <a:off x="4230688" y="2339975"/>
                  <a:ext cx="3508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en-US" altLang="ja-JP"/>
                    <a:t>H</a:t>
                  </a:r>
                  <a:endParaRPr kumimoji="1" lang="ja-JP" altLang="en-US"/>
                </a:p>
              </p:txBody>
            </p:sp>
            <p:sp>
              <p:nvSpPr>
                <p:cNvPr id="234" name="右矢印 12"/>
                <p:cNvSpPr>
                  <a:spLocks noChangeArrowheads="1"/>
                </p:cNvSpPr>
                <p:nvPr/>
              </p:nvSpPr>
              <p:spPr bwMode="auto">
                <a:xfrm rot="476264">
                  <a:off x="4458214" y="2763378"/>
                  <a:ext cx="1930708" cy="346069"/>
                </a:xfrm>
                <a:prstGeom prst="rightArrow">
                  <a:avLst>
                    <a:gd name="adj1" fmla="val 50000"/>
                    <a:gd name="adj2" fmla="val 49782"/>
                  </a:avLst>
                </a:prstGeom>
                <a:solidFill>
                  <a:srgbClr val="FF3300"/>
                </a:solidFill>
                <a:ln w="9525" algn="ctr">
                  <a:solidFill>
                    <a:schemeClr val="tx1"/>
                  </a:solidFill>
                  <a:round/>
                  <a:headEnd/>
                  <a:tailEnd/>
                </a:ln>
              </p:spPr>
              <p:txBody>
                <a:bodyPr/>
                <a:lstStyle/>
                <a:p>
                  <a:endParaRPr lang="ja-JP" altLang="en-US"/>
                </a:p>
              </p:txBody>
            </p:sp>
            <p:sp>
              <p:nvSpPr>
                <p:cNvPr id="235" name="円/楕円 234"/>
                <p:cNvSpPr/>
                <p:nvPr/>
              </p:nvSpPr>
              <p:spPr bwMode="auto">
                <a:xfrm>
                  <a:off x="2668588" y="3792538"/>
                  <a:ext cx="398462" cy="393700"/>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lstStyle/>
                <a:p>
                  <a:pPr>
                    <a:defRPr/>
                  </a:pPr>
                  <a:endParaRPr lang="ja-JP" altLang="en-US">
                    <a:latin typeface="Arial" pitchFamily="34" charset="0"/>
                    <a:ea typeface="ＭＳ Ｐゴシック" pitchFamily="50" charset="-128"/>
                  </a:endParaRPr>
                </a:p>
              </p:txBody>
            </p:sp>
            <p:sp>
              <p:nvSpPr>
                <p:cNvPr id="236" name="テキスト ボックス 14"/>
                <p:cNvSpPr txBox="1">
                  <a:spLocks noChangeArrowheads="1"/>
                </p:cNvSpPr>
                <p:nvPr/>
              </p:nvSpPr>
              <p:spPr bwMode="auto">
                <a:xfrm>
                  <a:off x="2692400" y="3817938"/>
                  <a:ext cx="3508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en-US" altLang="ja-JP"/>
                    <a:t>H</a:t>
                  </a:r>
                  <a:endParaRPr kumimoji="1" lang="ja-JP" altLang="en-US"/>
                </a:p>
              </p:txBody>
            </p:sp>
            <p:sp>
              <p:nvSpPr>
                <p:cNvPr id="237" name="爆発 1 15"/>
                <p:cNvSpPr>
                  <a:spLocks noChangeArrowheads="1"/>
                </p:cNvSpPr>
                <p:nvPr/>
              </p:nvSpPr>
              <p:spPr bwMode="auto">
                <a:xfrm>
                  <a:off x="2339975" y="3810000"/>
                  <a:ext cx="328613" cy="398463"/>
                </a:xfrm>
                <a:prstGeom prst="irregularSeal1">
                  <a:avLst/>
                </a:prstGeom>
                <a:solidFill>
                  <a:srgbClr val="FF0000"/>
                </a:solidFill>
                <a:ln w="9525" algn="ctr">
                  <a:solidFill>
                    <a:schemeClr val="tx1"/>
                  </a:solidFill>
                  <a:round/>
                  <a:headEnd/>
                  <a:tailEnd/>
                </a:ln>
              </p:spPr>
              <p:txBody>
                <a:bodyPr/>
                <a:lstStyle/>
                <a:p>
                  <a:endParaRPr lang="ja-JP" altLang="en-US"/>
                </a:p>
              </p:txBody>
            </p:sp>
            <p:sp>
              <p:nvSpPr>
                <p:cNvPr id="238" name="右矢印 16"/>
                <p:cNvSpPr>
                  <a:spLocks noChangeArrowheads="1"/>
                </p:cNvSpPr>
                <p:nvPr/>
              </p:nvSpPr>
              <p:spPr bwMode="auto">
                <a:xfrm rot="1611822">
                  <a:off x="2727325" y="4352925"/>
                  <a:ext cx="982663" cy="260350"/>
                </a:xfrm>
                <a:prstGeom prst="rightArrow">
                  <a:avLst>
                    <a:gd name="adj1" fmla="val 50000"/>
                    <a:gd name="adj2" fmla="val 50063"/>
                  </a:avLst>
                </a:prstGeom>
                <a:solidFill>
                  <a:srgbClr val="FF9900"/>
                </a:solidFill>
                <a:ln w="9525" algn="ctr">
                  <a:solidFill>
                    <a:schemeClr val="tx1"/>
                  </a:solidFill>
                  <a:round/>
                  <a:headEnd/>
                  <a:tailEnd/>
                </a:ln>
              </p:spPr>
              <p:txBody>
                <a:bodyPr/>
                <a:lstStyle/>
                <a:p>
                  <a:endParaRPr lang="ja-JP" altLang="en-US"/>
                </a:p>
              </p:txBody>
            </p:sp>
            <p:sp>
              <p:nvSpPr>
                <p:cNvPr id="239" name="円/楕円 238"/>
                <p:cNvSpPr/>
                <p:nvPr/>
              </p:nvSpPr>
              <p:spPr bwMode="auto">
                <a:xfrm>
                  <a:off x="3941763" y="4765675"/>
                  <a:ext cx="373062" cy="354013"/>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lstStyle/>
                <a:p>
                  <a:pPr>
                    <a:defRPr/>
                  </a:pPr>
                  <a:endParaRPr lang="ja-JP" altLang="en-US">
                    <a:latin typeface="Arial" pitchFamily="34" charset="0"/>
                    <a:ea typeface="ＭＳ Ｐゴシック" pitchFamily="50" charset="-128"/>
                  </a:endParaRPr>
                </a:p>
              </p:txBody>
            </p:sp>
            <p:sp>
              <p:nvSpPr>
                <p:cNvPr id="240" name="テキスト ボックス 18"/>
                <p:cNvSpPr txBox="1">
                  <a:spLocks noChangeArrowheads="1"/>
                </p:cNvSpPr>
                <p:nvPr/>
              </p:nvSpPr>
              <p:spPr bwMode="auto">
                <a:xfrm>
                  <a:off x="3952875" y="4757738"/>
                  <a:ext cx="3508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en-US" altLang="ja-JP" dirty="0"/>
                    <a:t>H</a:t>
                  </a:r>
                  <a:endParaRPr kumimoji="1" lang="ja-JP" altLang="en-US" dirty="0"/>
                </a:p>
              </p:txBody>
            </p:sp>
            <p:pic>
              <p:nvPicPr>
                <p:cNvPr id="241" name="Picture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25850" y="4614863"/>
                  <a:ext cx="341313" cy="40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2" name="右矢印 19"/>
                <p:cNvSpPr>
                  <a:spLocks noChangeArrowheads="1"/>
                </p:cNvSpPr>
                <p:nvPr/>
              </p:nvSpPr>
              <p:spPr bwMode="auto">
                <a:xfrm rot="-3454322">
                  <a:off x="3779837" y="4111626"/>
                  <a:ext cx="1014413" cy="284162"/>
                </a:xfrm>
                <a:prstGeom prst="rightArrow">
                  <a:avLst>
                    <a:gd name="adj1" fmla="val 50000"/>
                    <a:gd name="adj2" fmla="val 49779"/>
                  </a:avLst>
                </a:prstGeom>
                <a:solidFill>
                  <a:srgbClr val="FF6600"/>
                </a:solidFill>
                <a:ln w="9525" algn="ctr">
                  <a:solidFill>
                    <a:schemeClr val="tx1"/>
                  </a:solidFill>
                  <a:round/>
                  <a:headEnd/>
                  <a:tailEnd/>
                </a:ln>
              </p:spPr>
              <p:txBody>
                <a:bodyPr/>
                <a:lstStyle/>
                <a:p>
                  <a:endParaRPr lang="ja-JP" altLang="en-US"/>
                </a:p>
              </p:txBody>
            </p:sp>
            <p:sp>
              <p:nvSpPr>
                <p:cNvPr id="243" name="円/楕円 242"/>
                <p:cNvSpPr/>
                <p:nvPr/>
              </p:nvSpPr>
              <p:spPr bwMode="auto">
                <a:xfrm>
                  <a:off x="4689475" y="3175000"/>
                  <a:ext cx="371475" cy="369888"/>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lstStyle/>
                <a:p>
                  <a:pPr>
                    <a:defRPr/>
                  </a:pPr>
                  <a:endParaRPr lang="ja-JP" altLang="en-US">
                    <a:latin typeface="Arial" pitchFamily="34" charset="0"/>
                    <a:ea typeface="ＭＳ Ｐゴシック" pitchFamily="50" charset="-128"/>
                  </a:endParaRPr>
                </a:p>
              </p:txBody>
            </p:sp>
            <p:sp>
              <p:nvSpPr>
                <p:cNvPr id="244" name="爆発 1 21"/>
                <p:cNvSpPr>
                  <a:spLocks noChangeArrowheads="1"/>
                </p:cNvSpPr>
                <p:nvPr/>
              </p:nvSpPr>
              <p:spPr bwMode="auto">
                <a:xfrm>
                  <a:off x="4465638" y="3478213"/>
                  <a:ext cx="392112" cy="417512"/>
                </a:xfrm>
                <a:prstGeom prst="irregularSeal1">
                  <a:avLst/>
                </a:prstGeom>
                <a:solidFill>
                  <a:srgbClr val="FF0000"/>
                </a:solidFill>
                <a:ln w="9525" algn="ctr">
                  <a:solidFill>
                    <a:schemeClr val="tx1"/>
                  </a:solidFill>
                  <a:round/>
                  <a:headEnd/>
                  <a:tailEnd/>
                </a:ln>
              </p:spPr>
              <p:txBody>
                <a:bodyPr/>
                <a:lstStyle/>
                <a:p>
                  <a:endParaRPr lang="ja-JP" altLang="en-US"/>
                </a:p>
              </p:txBody>
            </p:sp>
            <p:sp>
              <p:nvSpPr>
                <p:cNvPr id="245" name="テキスト ボックス 22"/>
                <p:cNvSpPr txBox="1">
                  <a:spLocks noChangeArrowheads="1"/>
                </p:cNvSpPr>
                <p:nvPr/>
              </p:nvSpPr>
              <p:spPr bwMode="auto">
                <a:xfrm>
                  <a:off x="4708525" y="3175000"/>
                  <a:ext cx="3524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en-US" altLang="ja-JP"/>
                    <a:t>H</a:t>
                  </a:r>
                  <a:endParaRPr kumimoji="1" lang="ja-JP" altLang="en-US"/>
                </a:p>
              </p:txBody>
            </p:sp>
            <p:sp>
              <p:nvSpPr>
                <p:cNvPr id="246" name="右矢印 23"/>
                <p:cNvSpPr>
                  <a:spLocks noChangeArrowheads="1"/>
                </p:cNvSpPr>
                <p:nvPr/>
              </p:nvSpPr>
              <p:spPr bwMode="auto">
                <a:xfrm rot="3813112">
                  <a:off x="4732337" y="3967163"/>
                  <a:ext cx="893763" cy="274638"/>
                </a:xfrm>
                <a:prstGeom prst="rightArrow">
                  <a:avLst>
                    <a:gd name="adj1" fmla="val 50000"/>
                    <a:gd name="adj2" fmla="val 50050"/>
                  </a:avLst>
                </a:prstGeom>
                <a:solidFill>
                  <a:srgbClr val="FF3300"/>
                </a:solidFill>
                <a:ln w="9525" algn="ctr">
                  <a:solidFill>
                    <a:schemeClr val="tx1"/>
                  </a:solidFill>
                  <a:round/>
                  <a:headEnd/>
                  <a:tailEnd/>
                </a:ln>
              </p:spPr>
              <p:txBody>
                <a:bodyPr/>
                <a:lstStyle/>
                <a:p>
                  <a:endParaRPr lang="ja-JP" altLang="en-US"/>
                </a:p>
              </p:txBody>
            </p:sp>
            <p:sp>
              <p:nvSpPr>
                <p:cNvPr id="247" name="円/楕円 246"/>
                <p:cNvSpPr/>
                <p:nvPr/>
              </p:nvSpPr>
              <p:spPr bwMode="auto">
                <a:xfrm>
                  <a:off x="5400675" y="4778375"/>
                  <a:ext cx="419100" cy="390525"/>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lstStyle/>
                <a:p>
                  <a:pPr>
                    <a:defRPr/>
                  </a:pPr>
                  <a:endParaRPr lang="ja-JP" altLang="en-US">
                    <a:latin typeface="Arial" pitchFamily="34" charset="0"/>
                    <a:ea typeface="ＭＳ Ｐゴシック" pitchFamily="50" charset="-128"/>
                  </a:endParaRPr>
                </a:p>
              </p:txBody>
            </p:sp>
            <p:pic>
              <p:nvPicPr>
                <p:cNvPr id="248" name="Picture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48275" y="4452938"/>
                  <a:ext cx="401638"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9" name="テキスト ボックス 25"/>
                <p:cNvSpPr txBox="1">
                  <a:spLocks noChangeArrowheads="1"/>
                </p:cNvSpPr>
                <p:nvPr/>
              </p:nvSpPr>
              <p:spPr bwMode="auto">
                <a:xfrm>
                  <a:off x="5434013" y="4794250"/>
                  <a:ext cx="3524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en-US" altLang="ja-JP"/>
                    <a:t>H</a:t>
                  </a:r>
                  <a:endParaRPr kumimoji="1" lang="ja-JP" altLang="en-US"/>
                </a:p>
              </p:txBody>
            </p:sp>
            <p:sp>
              <p:nvSpPr>
                <p:cNvPr id="250" name="右矢印 26"/>
                <p:cNvSpPr>
                  <a:spLocks noChangeArrowheads="1"/>
                </p:cNvSpPr>
                <p:nvPr/>
              </p:nvSpPr>
              <p:spPr bwMode="auto">
                <a:xfrm rot="20567001">
                  <a:off x="5685160" y="4396998"/>
                  <a:ext cx="942626" cy="306944"/>
                </a:xfrm>
                <a:prstGeom prst="rightArrow">
                  <a:avLst>
                    <a:gd name="adj1" fmla="val 50000"/>
                    <a:gd name="adj2" fmla="val 50077"/>
                  </a:avLst>
                </a:prstGeom>
                <a:solidFill>
                  <a:srgbClr val="FF0000"/>
                </a:solidFill>
                <a:ln w="9525" algn="ctr">
                  <a:solidFill>
                    <a:schemeClr val="tx1"/>
                  </a:solidFill>
                  <a:round/>
                  <a:headEnd/>
                  <a:tailEnd/>
                </a:ln>
              </p:spPr>
              <p:txBody>
                <a:bodyPr/>
                <a:lstStyle/>
                <a:p>
                  <a:endParaRPr lang="ja-JP" altLang="en-US"/>
                </a:p>
              </p:txBody>
            </p:sp>
            <p:sp>
              <p:nvSpPr>
                <p:cNvPr id="251" name="円/楕円 250"/>
                <p:cNvSpPr/>
                <p:nvPr/>
              </p:nvSpPr>
              <p:spPr bwMode="auto">
                <a:xfrm>
                  <a:off x="2616200" y="5168900"/>
                  <a:ext cx="403225" cy="401638"/>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lstStyle/>
                <a:p>
                  <a:pPr>
                    <a:defRPr/>
                  </a:pPr>
                  <a:endParaRPr lang="ja-JP" altLang="en-US">
                    <a:latin typeface="Arial" pitchFamily="34" charset="0"/>
                    <a:ea typeface="ＭＳ Ｐゴシック" pitchFamily="50" charset="-128"/>
                  </a:endParaRPr>
                </a:p>
              </p:txBody>
            </p:sp>
            <p:pic>
              <p:nvPicPr>
                <p:cNvPr id="252" name="Picture 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47913" y="5192713"/>
                  <a:ext cx="341312" cy="40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3" name="テキスト ボックス 30"/>
                <p:cNvSpPr txBox="1">
                  <a:spLocks noChangeArrowheads="1"/>
                </p:cNvSpPr>
                <p:nvPr/>
              </p:nvSpPr>
              <p:spPr bwMode="auto">
                <a:xfrm>
                  <a:off x="2668588" y="5192713"/>
                  <a:ext cx="3508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en-US" altLang="ja-JP"/>
                    <a:t>H</a:t>
                  </a:r>
                  <a:endParaRPr kumimoji="1" lang="ja-JP" altLang="en-US"/>
                </a:p>
              </p:txBody>
            </p:sp>
            <p:sp>
              <p:nvSpPr>
                <p:cNvPr id="254" name="右矢印 253"/>
                <p:cNvSpPr>
                  <a:spLocks noChangeArrowheads="1"/>
                </p:cNvSpPr>
                <p:nvPr/>
              </p:nvSpPr>
              <p:spPr bwMode="auto">
                <a:xfrm rot="625072">
                  <a:off x="2746375" y="5672138"/>
                  <a:ext cx="1871663" cy="303212"/>
                </a:xfrm>
                <a:prstGeom prst="rightArrow">
                  <a:avLst>
                    <a:gd name="adj1" fmla="val 50000"/>
                    <a:gd name="adj2" fmla="val 50040"/>
                  </a:avLst>
                </a:prstGeom>
                <a:solidFill>
                  <a:srgbClr val="FF9900"/>
                </a:solidFill>
                <a:ln w="9525" algn="ctr">
                  <a:solidFill>
                    <a:schemeClr val="tx1"/>
                  </a:solidFill>
                  <a:round/>
                  <a:headEnd/>
                  <a:tailEnd/>
                </a:ln>
              </p:spPr>
              <p:txBody>
                <a:bodyPr/>
                <a:lstStyle/>
                <a:p>
                  <a:endParaRPr lang="ja-JP" altLang="en-US"/>
                </a:p>
              </p:txBody>
            </p:sp>
            <p:sp>
              <p:nvSpPr>
                <p:cNvPr id="255" name="円/楕円 254"/>
                <p:cNvSpPr/>
                <p:nvPr/>
              </p:nvSpPr>
              <p:spPr bwMode="auto">
                <a:xfrm>
                  <a:off x="4989513" y="5943600"/>
                  <a:ext cx="411162" cy="396875"/>
                </a:xfrm>
                <a:prstGeom prst="ellipse">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lstStyle/>
                <a:p>
                  <a:pPr>
                    <a:defRPr/>
                  </a:pPr>
                  <a:endParaRPr lang="ja-JP" altLang="en-US">
                    <a:latin typeface="Arial" pitchFamily="34" charset="0"/>
                    <a:ea typeface="ＭＳ Ｐゴシック" pitchFamily="50" charset="-128"/>
                  </a:endParaRPr>
                </a:p>
              </p:txBody>
            </p:sp>
            <p:sp>
              <p:nvSpPr>
                <p:cNvPr id="256" name="爆発 1 255"/>
                <p:cNvSpPr>
                  <a:spLocks noChangeArrowheads="1"/>
                </p:cNvSpPr>
                <p:nvPr/>
              </p:nvSpPr>
              <p:spPr bwMode="auto">
                <a:xfrm>
                  <a:off x="4627563" y="5864225"/>
                  <a:ext cx="382587" cy="425450"/>
                </a:xfrm>
                <a:prstGeom prst="irregularSeal1">
                  <a:avLst/>
                </a:prstGeom>
                <a:solidFill>
                  <a:srgbClr val="FF0000"/>
                </a:solidFill>
                <a:ln w="9525" algn="ctr">
                  <a:solidFill>
                    <a:schemeClr val="tx1"/>
                  </a:solidFill>
                  <a:round/>
                  <a:headEnd/>
                  <a:tailEnd/>
                </a:ln>
              </p:spPr>
              <p:txBody>
                <a:bodyPr/>
                <a:lstStyle/>
                <a:p>
                  <a:endParaRPr lang="ja-JP" altLang="en-US"/>
                </a:p>
              </p:txBody>
            </p:sp>
            <p:sp>
              <p:nvSpPr>
                <p:cNvPr id="257" name="テキスト ボックス 9"/>
                <p:cNvSpPr txBox="1">
                  <a:spLocks noChangeArrowheads="1"/>
                </p:cNvSpPr>
                <p:nvPr/>
              </p:nvSpPr>
              <p:spPr bwMode="auto">
                <a:xfrm>
                  <a:off x="5003800" y="5957888"/>
                  <a:ext cx="3508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en-US" altLang="ja-JP"/>
                    <a:t>H</a:t>
                  </a:r>
                  <a:endParaRPr kumimoji="1" lang="ja-JP" altLang="en-US"/>
                </a:p>
              </p:txBody>
            </p:sp>
            <p:sp>
              <p:nvSpPr>
                <p:cNvPr id="258" name="右矢印 257"/>
                <p:cNvSpPr>
                  <a:spLocks noChangeArrowheads="1"/>
                </p:cNvSpPr>
                <p:nvPr/>
              </p:nvSpPr>
              <p:spPr bwMode="auto">
                <a:xfrm rot="20213676">
                  <a:off x="5034041" y="5465909"/>
                  <a:ext cx="1314481" cy="311005"/>
                </a:xfrm>
                <a:prstGeom prst="rightArrow">
                  <a:avLst>
                    <a:gd name="adj1" fmla="val 50000"/>
                    <a:gd name="adj2" fmla="val 49811"/>
                  </a:avLst>
                </a:prstGeom>
                <a:solidFill>
                  <a:srgbClr val="FF6600"/>
                </a:solidFill>
                <a:ln w="9525" algn="ctr">
                  <a:solidFill>
                    <a:schemeClr val="tx1"/>
                  </a:solidFill>
                  <a:round/>
                  <a:headEnd/>
                  <a:tailEnd/>
                </a:ln>
              </p:spPr>
              <p:txBody>
                <a:bodyPr/>
                <a:lstStyle/>
                <a:p>
                  <a:endParaRPr lang="ja-JP" altLang="en-US"/>
                </a:p>
              </p:txBody>
            </p:sp>
            <p:sp>
              <p:nvSpPr>
                <p:cNvPr id="259" name="正方形/長方形 258"/>
                <p:cNvSpPr/>
                <p:nvPr/>
              </p:nvSpPr>
              <p:spPr>
                <a:xfrm>
                  <a:off x="1898126" y="6266581"/>
                  <a:ext cx="4403905" cy="623341"/>
                </a:xfrm>
                <a:prstGeom prst="rect">
                  <a:avLst/>
                </a:prstGeom>
                <a:noFill/>
              </p:spPr>
              <p:txBody>
                <a:bodyPr wrap="none">
                  <a:spAutoFit/>
                </a:bodyPr>
                <a:lstStyle/>
                <a:p>
                  <a:pPr algn="ctr">
                    <a:defRPr/>
                  </a:pPr>
                  <a:r>
                    <a:rPr kumimoji="1" lang="ja-JP" altLang="en-US" sz="3300" b="1" dirty="0">
                      <a:ln w="18000">
                        <a:solidFill>
                          <a:srgbClr val="FF9900"/>
                        </a:solidFill>
                        <a:prstDash val="solid"/>
                        <a:miter lim="800000"/>
                      </a:ln>
                      <a:solidFill>
                        <a:srgbClr val="FF0000"/>
                      </a:solidFill>
                      <a:ea typeface="ＭＳ Ｐゴシック" pitchFamily="50" charset="-128"/>
                    </a:rPr>
                    <a:t>コンプトン散乱を起こす</a:t>
                  </a:r>
                  <a:endParaRPr lang="ja-JP" altLang="en-US" sz="3300" b="1" dirty="0">
                    <a:ln w="18000">
                      <a:solidFill>
                        <a:srgbClr val="FF9900"/>
                      </a:solidFill>
                      <a:prstDash val="solid"/>
                      <a:miter lim="800000"/>
                    </a:ln>
                    <a:solidFill>
                      <a:srgbClr val="FF0000"/>
                    </a:solidFill>
                    <a:ea typeface="ＭＳ Ｐゴシック" pitchFamily="50" charset="-128"/>
                  </a:endParaRPr>
                </a:p>
              </p:txBody>
            </p:sp>
          </p:grpSp>
        </p:grpSp>
        <p:sp>
          <p:nvSpPr>
            <p:cNvPr id="216" name="右矢印 22"/>
            <p:cNvSpPr>
              <a:spLocks noChangeArrowheads="1"/>
            </p:cNvSpPr>
            <p:nvPr/>
          </p:nvSpPr>
          <p:spPr bwMode="auto">
            <a:xfrm>
              <a:off x="1691680" y="3645024"/>
              <a:ext cx="1140930" cy="288882"/>
            </a:xfrm>
            <a:prstGeom prst="rightArrow">
              <a:avLst>
                <a:gd name="adj1" fmla="val 50000"/>
                <a:gd name="adj2" fmla="val 49866"/>
              </a:avLst>
            </a:prstGeom>
            <a:solidFill>
              <a:srgbClr val="FFC000"/>
            </a:solidFill>
            <a:ln w="9525" algn="ctr">
              <a:solidFill>
                <a:schemeClr val="tx1"/>
              </a:solidFill>
              <a:round/>
              <a:headEnd/>
              <a:tailEnd/>
            </a:ln>
          </p:spPr>
          <p:txBody>
            <a:bodyPr/>
            <a:lstStyle/>
            <a:p>
              <a:endParaRPr lang="ja-JP" altLang="en-US"/>
            </a:p>
          </p:txBody>
        </p:sp>
        <p:sp>
          <p:nvSpPr>
            <p:cNvPr id="217" name="右矢印 22"/>
            <p:cNvSpPr>
              <a:spLocks noChangeArrowheads="1"/>
            </p:cNvSpPr>
            <p:nvPr/>
          </p:nvSpPr>
          <p:spPr bwMode="auto">
            <a:xfrm>
              <a:off x="1691680" y="5013176"/>
              <a:ext cx="1140930" cy="288882"/>
            </a:xfrm>
            <a:prstGeom prst="rightArrow">
              <a:avLst>
                <a:gd name="adj1" fmla="val 50000"/>
                <a:gd name="adj2" fmla="val 49866"/>
              </a:avLst>
            </a:prstGeom>
            <a:solidFill>
              <a:srgbClr val="FFC000"/>
            </a:solidFill>
            <a:ln w="9525" algn="ctr">
              <a:solidFill>
                <a:schemeClr val="tx1"/>
              </a:solidFill>
              <a:round/>
              <a:headEnd/>
              <a:tailEnd/>
            </a:ln>
          </p:spPr>
          <p:txBody>
            <a:bodyPr/>
            <a:lstStyle/>
            <a:p>
              <a:endParaRPr lang="ja-JP" altLang="en-US"/>
            </a:p>
          </p:txBody>
        </p:sp>
      </p:grpSp>
      <p:sp>
        <p:nvSpPr>
          <p:cNvPr id="260" name="タイトル 1"/>
          <p:cNvSpPr txBox="1">
            <a:spLocks/>
          </p:cNvSpPr>
          <p:nvPr/>
        </p:nvSpPr>
        <p:spPr bwMode="auto">
          <a:xfrm>
            <a:off x="5940152" y="281558"/>
            <a:ext cx="1412546" cy="483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5pPr>
            <a:lvl6pPr marL="4572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6pPr>
            <a:lvl7pPr marL="9144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7pPr>
            <a:lvl8pPr marL="13716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8pPr>
            <a:lvl9pPr marL="18288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9pPr>
          </a:lstStyle>
          <a:p>
            <a:r>
              <a:rPr kumimoji="1" lang="ja-JP" altLang="en-US" sz="3000" b="1" dirty="0" smtClean="0">
                <a:latin typeface="+mn-ea"/>
                <a:ea typeface="+mn-ea"/>
              </a:rPr>
              <a:t>仮説</a:t>
            </a:r>
            <a:r>
              <a:rPr kumimoji="1" lang="en-US" altLang="ja-JP" sz="3000" b="1" dirty="0" smtClean="0">
                <a:latin typeface="+mn-ea"/>
                <a:ea typeface="+mn-ea"/>
              </a:rPr>
              <a:t>2</a:t>
            </a:r>
          </a:p>
        </p:txBody>
      </p:sp>
      <p:cxnSp>
        <p:nvCxnSpPr>
          <p:cNvPr id="21" name="直線コネクタ 20"/>
          <p:cNvCxnSpPr/>
          <p:nvPr/>
        </p:nvCxnSpPr>
        <p:spPr bwMode="auto">
          <a:xfrm>
            <a:off x="4021370" y="5445224"/>
            <a:ext cx="5015126" cy="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5602309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a:xfrm>
            <a:off x="270425" y="260648"/>
            <a:ext cx="4229567" cy="706090"/>
          </a:xfrm>
        </p:spPr>
        <p:txBody>
          <a:bodyPr/>
          <a:lstStyle/>
          <a:p>
            <a:r>
              <a:rPr kumimoji="1" lang="ja-JP" altLang="en-US" sz="3000" b="1" dirty="0" smtClean="0"/>
              <a:t>コンプトン散乱について</a:t>
            </a:r>
          </a:p>
        </p:txBody>
      </p:sp>
      <p:sp>
        <p:nvSpPr>
          <p:cNvPr id="3" name="コンテンツ プレースホルダー 2"/>
          <p:cNvSpPr>
            <a:spLocks noGrp="1"/>
          </p:cNvSpPr>
          <p:nvPr>
            <p:ph sz="half" idx="1"/>
          </p:nvPr>
        </p:nvSpPr>
        <p:spPr>
          <a:xfrm>
            <a:off x="457200" y="1600200"/>
            <a:ext cx="3683000" cy="1870075"/>
          </a:xfrm>
        </p:spPr>
        <p:txBody>
          <a:bodyPr/>
          <a:lstStyle/>
          <a:p>
            <a:pPr>
              <a:defRPr/>
            </a:pPr>
            <a:r>
              <a:rPr kumimoji="1" lang="ja-JP" altLang="en-US" sz="2600" dirty="0" smtClean="0">
                <a:latin typeface="+mn-ea"/>
              </a:rPr>
              <a:t>別名コンプトン効果。</a:t>
            </a:r>
            <a:endParaRPr kumimoji="1" lang="en-US" altLang="ja-JP" sz="2600" dirty="0" smtClean="0">
              <a:latin typeface="+mn-ea"/>
            </a:endParaRPr>
          </a:p>
          <a:p>
            <a:pPr>
              <a:defRPr/>
            </a:pPr>
            <a:r>
              <a:rPr kumimoji="1" lang="en-US" altLang="ja-JP" sz="2600" dirty="0" smtClean="0">
                <a:latin typeface="+mn-ea"/>
              </a:rPr>
              <a:t>1923</a:t>
            </a:r>
            <a:r>
              <a:rPr kumimoji="1" lang="ja-JP" altLang="en-US" sz="2600" dirty="0" smtClean="0">
                <a:latin typeface="+mn-ea"/>
              </a:rPr>
              <a:t>年にアメリカの物理学者、アーサー・コンプトンにより発見。</a:t>
            </a:r>
            <a:endParaRPr kumimoji="1" lang="en-US" altLang="ja-JP" sz="2600" dirty="0" smtClean="0">
              <a:latin typeface="+mn-ea"/>
            </a:endParaRPr>
          </a:p>
          <a:p>
            <a:pPr marL="0" indent="0">
              <a:buFont typeface="Arial" charset="0"/>
              <a:buNone/>
              <a:defRPr/>
            </a:pPr>
            <a:endParaRPr kumimoji="1" lang="ja-JP" altLang="en-US" sz="3200" dirty="0">
              <a:latin typeface="+mn-ea"/>
            </a:endParaRPr>
          </a:p>
        </p:txBody>
      </p:sp>
      <p:sp>
        <p:nvSpPr>
          <p:cNvPr id="25604" name="コンテンツ プレースホルダー 3"/>
          <p:cNvSpPr>
            <a:spLocks noGrp="1"/>
          </p:cNvSpPr>
          <p:nvPr>
            <p:ph sz="half" idx="2"/>
          </p:nvPr>
        </p:nvSpPr>
        <p:spPr>
          <a:xfrm>
            <a:off x="4211638" y="1619250"/>
            <a:ext cx="4681537" cy="3105150"/>
          </a:xfrm>
        </p:spPr>
        <p:txBody>
          <a:bodyPr/>
          <a:lstStyle/>
          <a:p>
            <a:pPr marL="0" indent="0">
              <a:buFont typeface="Arial" charset="0"/>
              <a:buNone/>
            </a:pPr>
            <a:endParaRPr kumimoji="1" lang="en-US" altLang="ja-JP" smtClean="0"/>
          </a:p>
          <a:p>
            <a:pPr marL="0" indent="0">
              <a:buFont typeface="Arial" charset="0"/>
              <a:buNone/>
            </a:pPr>
            <a:endParaRPr kumimoji="1" lang="ja-JP" altLang="en-US" smtClean="0"/>
          </a:p>
        </p:txBody>
      </p:sp>
      <p:pic>
        <p:nvPicPr>
          <p:cNvPr id="25618" name="Picture 2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313" y="3803650"/>
            <a:ext cx="4984799" cy="1047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 name="グループ化 1"/>
          <p:cNvGrpSpPr/>
          <p:nvPr/>
        </p:nvGrpSpPr>
        <p:grpSpPr>
          <a:xfrm>
            <a:off x="4521200" y="1231900"/>
            <a:ext cx="4630738" cy="3273055"/>
            <a:chOff x="4521200" y="1231900"/>
            <a:chExt cx="4630738" cy="3273055"/>
          </a:xfrm>
        </p:grpSpPr>
        <p:sp>
          <p:nvSpPr>
            <p:cNvPr id="25605" name="テキスト ボックス 4"/>
            <p:cNvSpPr txBox="1">
              <a:spLocks noChangeArrowheads="1"/>
            </p:cNvSpPr>
            <p:nvPr/>
          </p:nvSpPr>
          <p:spPr bwMode="auto">
            <a:xfrm>
              <a:off x="4883150" y="2413000"/>
              <a:ext cx="11303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ja-JP" altLang="en-US" sz="2000" b="1"/>
                <a:t>入射</a:t>
              </a:r>
              <a:r>
                <a:rPr kumimoji="1" lang="en-US" altLang="ja-JP" sz="2000" b="1"/>
                <a:t>X</a:t>
              </a:r>
              <a:r>
                <a:rPr kumimoji="1" lang="ja-JP" altLang="en-US" sz="2000" b="1"/>
                <a:t>線</a:t>
              </a:r>
            </a:p>
          </p:txBody>
        </p:sp>
        <p:sp>
          <p:nvSpPr>
            <p:cNvPr id="25606" name="円/楕円 5"/>
            <p:cNvSpPr>
              <a:spLocks noChangeArrowheads="1"/>
            </p:cNvSpPr>
            <p:nvPr/>
          </p:nvSpPr>
          <p:spPr bwMode="auto">
            <a:xfrm>
              <a:off x="6415088" y="2613025"/>
              <a:ext cx="598487" cy="604838"/>
            </a:xfrm>
            <a:prstGeom prst="ellipse">
              <a:avLst/>
            </a:prstGeom>
            <a:solidFill>
              <a:srgbClr val="FFCC00"/>
            </a:solidFill>
            <a:ln w="9525" algn="ctr">
              <a:solidFill>
                <a:schemeClr val="tx1"/>
              </a:solidFill>
              <a:round/>
              <a:headEnd/>
              <a:tailEnd/>
            </a:ln>
          </p:spPr>
          <p:txBody>
            <a:bodyPr/>
            <a:lstStyle/>
            <a:p>
              <a:endParaRPr lang="ja-JP" altLang="en-US"/>
            </a:p>
          </p:txBody>
        </p:sp>
        <p:sp>
          <p:nvSpPr>
            <p:cNvPr id="7" name="テキスト ボックス 6"/>
            <p:cNvSpPr txBox="1">
              <a:spLocks noRot="1" noChangeAspect="1" noMove="1" noResize="1" noEditPoints="1" noAdjustHandles="1" noChangeArrowheads="1" noChangeShapeType="1" noTextEdit="1"/>
            </p:cNvSpPr>
            <p:nvPr/>
          </p:nvSpPr>
          <p:spPr>
            <a:xfrm>
              <a:off x="6354016" y="2653558"/>
              <a:ext cx="720080" cy="523220"/>
            </a:xfrm>
            <a:prstGeom prst="rect">
              <a:avLst/>
            </a:prstGeom>
            <a:blipFill rotWithShape="1">
              <a:blip r:embed="rId4"/>
              <a:stretch>
                <a:fillRect/>
              </a:stretch>
            </a:blipFill>
          </p:spPr>
          <p:txBody>
            <a:bodyPr/>
            <a:lstStyle/>
            <a:p>
              <a:pPr>
                <a:defRPr/>
              </a:pPr>
              <a:r>
                <a:rPr lang="ja-JP" altLang="en-US">
                  <a:noFill/>
                  <a:ea typeface="ＭＳ Ｐゴシック" pitchFamily="50" charset="-128"/>
                </a:rPr>
                <a:t> </a:t>
              </a:r>
            </a:p>
          </p:txBody>
        </p:sp>
        <p:cxnSp>
          <p:nvCxnSpPr>
            <p:cNvPr id="25608" name="直線コネクタ 8"/>
            <p:cNvCxnSpPr>
              <a:cxnSpLocks noChangeShapeType="1"/>
            </p:cNvCxnSpPr>
            <p:nvPr/>
          </p:nvCxnSpPr>
          <p:spPr bwMode="auto">
            <a:xfrm>
              <a:off x="7110413" y="2921000"/>
              <a:ext cx="1965325" cy="127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5609" name="右矢印 9"/>
            <p:cNvSpPr>
              <a:spLocks noChangeArrowheads="1"/>
            </p:cNvSpPr>
            <p:nvPr/>
          </p:nvSpPr>
          <p:spPr bwMode="auto">
            <a:xfrm>
              <a:off x="4521200" y="2828925"/>
              <a:ext cx="1854200" cy="211138"/>
            </a:xfrm>
            <a:prstGeom prst="rightArrow">
              <a:avLst>
                <a:gd name="adj1" fmla="val 50000"/>
                <a:gd name="adj2" fmla="val 50130"/>
              </a:avLst>
            </a:prstGeom>
            <a:solidFill>
              <a:srgbClr val="0000CC"/>
            </a:solidFill>
            <a:ln w="9525" algn="ctr">
              <a:solidFill>
                <a:schemeClr val="tx1"/>
              </a:solidFill>
              <a:round/>
              <a:headEnd/>
              <a:tailEnd/>
            </a:ln>
          </p:spPr>
          <p:txBody>
            <a:bodyPr/>
            <a:lstStyle/>
            <a:p>
              <a:endParaRPr lang="ja-JP" altLang="en-US"/>
            </a:p>
          </p:txBody>
        </p:sp>
        <p:sp>
          <p:nvSpPr>
            <p:cNvPr id="25610" name="右矢印 10"/>
            <p:cNvSpPr>
              <a:spLocks noChangeArrowheads="1"/>
            </p:cNvSpPr>
            <p:nvPr/>
          </p:nvSpPr>
          <p:spPr bwMode="auto">
            <a:xfrm rot="2598519">
              <a:off x="6794500" y="3711575"/>
              <a:ext cx="2357438" cy="238125"/>
            </a:xfrm>
            <a:prstGeom prst="rightArrow">
              <a:avLst>
                <a:gd name="adj1" fmla="val 50000"/>
                <a:gd name="adj2" fmla="val 50142"/>
              </a:avLst>
            </a:prstGeom>
            <a:solidFill>
              <a:srgbClr val="0000CC"/>
            </a:solidFill>
            <a:ln w="9525" algn="ctr">
              <a:solidFill>
                <a:schemeClr val="tx1"/>
              </a:solidFill>
              <a:round/>
              <a:headEnd/>
              <a:tailEnd/>
            </a:ln>
          </p:spPr>
          <p:txBody>
            <a:bodyPr/>
            <a:lstStyle/>
            <a:p>
              <a:endParaRPr lang="ja-JP" altLang="en-US"/>
            </a:p>
          </p:txBody>
        </p:sp>
        <p:sp>
          <p:nvSpPr>
            <p:cNvPr id="25611" name="テキスト ボックス 11"/>
            <p:cNvSpPr txBox="1">
              <a:spLocks noChangeArrowheads="1"/>
            </p:cNvSpPr>
            <p:nvPr/>
          </p:nvSpPr>
          <p:spPr bwMode="auto">
            <a:xfrm>
              <a:off x="6629400" y="3581400"/>
              <a:ext cx="11255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ja-JP" altLang="en-US" sz="2000" b="1"/>
                <a:t>散乱</a:t>
              </a:r>
              <a:r>
                <a:rPr kumimoji="1" lang="en-US" altLang="ja-JP" sz="2000" b="1"/>
                <a:t>X</a:t>
              </a:r>
              <a:r>
                <a:rPr kumimoji="1" lang="ja-JP" altLang="en-US" sz="2000" b="1"/>
                <a:t>線</a:t>
              </a:r>
            </a:p>
          </p:txBody>
        </p:sp>
        <p:sp>
          <p:nvSpPr>
            <p:cNvPr id="25612" name="右矢印 12"/>
            <p:cNvSpPr>
              <a:spLocks noChangeArrowheads="1"/>
            </p:cNvSpPr>
            <p:nvPr/>
          </p:nvSpPr>
          <p:spPr bwMode="auto">
            <a:xfrm rot="-2781670">
              <a:off x="6813550" y="2055813"/>
              <a:ext cx="1876425" cy="228600"/>
            </a:xfrm>
            <a:prstGeom prst="rightArrow">
              <a:avLst>
                <a:gd name="adj1" fmla="val 50000"/>
                <a:gd name="adj2" fmla="val 49972"/>
              </a:avLst>
            </a:prstGeom>
            <a:solidFill>
              <a:srgbClr val="FFCC00"/>
            </a:solidFill>
            <a:ln w="9525" algn="ctr">
              <a:solidFill>
                <a:schemeClr val="tx1"/>
              </a:solidFill>
              <a:round/>
              <a:headEnd/>
              <a:tailEnd/>
            </a:ln>
          </p:spPr>
          <p:txBody>
            <a:bodyPr/>
            <a:lstStyle/>
            <a:p>
              <a:endParaRPr lang="ja-JP" altLang="en-US"/>
            </a:p>
          </p:txBody>
        </p:sp>
        <p:sp>
          <p:nvSpPr>
            <p:cNvPr id="14" name="円弧 13"/>
            <p:cNvSpPr/>
            <p:nvPr/>
          </p:nvSpPr>
          <p:spPr bwMode="auto">
            <a:xfrm rot="5400000">
              <a:off x="6254750" y="2133600"/>
              <a:ext cx="1873250" cy="1727200"/>
            </a:xfrm>
            <a:prstGeom prst="arc">
              <a:avLst>
                <a:gd name="adj1" fmla="val 16200000"/>
                <a:gd name="adj2" fmla="val 18813693"/>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a:lstStyle/>
            <a:p>
              <a:pPr>
                <a:defRPr/>
              </a:pPr>
              <a:endParaRPr lang="ja-JP" altLang="en-US">
                <a:latin typeface="Arial" pitchFamily="34" charset="0"/>
                <a:ea typeface="ＭＳ Ｐゴシック" pitchFamily="50" charset="-128"/>
              </a:endParaRPr>
            </a:p>
          </p:txBody>
        </p:sp>
        <p:sp>
          <p:nvSpPr>
            <p:cNvPr id="15" name="円弧 14"/>
            <p:cNvSpPr/>
            <p:nvPr/>
          </p:nvSpPr>
          <p:spPr bwMode="auto">
            <a:xfrm>
              <a:off x="6300788" y="1897063"/>
              <a:ext cx="1735137" cy="1944687"/>
            </a:xfrm>
            <a:prstGeom prst="arc">
              <a:avLst>
                <a:gd name="adj1" fmla="val 19061799"/>
                <a:gd name="adj2" fmla="val 0"/>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a:lstStyle/>
            <a:p>
              <a:pPr>
                <a:defRPr/>
              </a:pPr>
              <a:endParaRPr lang="ja-JP" altLang="en-US">
                <a:latin typeface="Arial" pitchFamily="34" charset="0"/>
                <a:ea typeface="ＭＳ Ｐゴシック" pitchFamily="50" charset="-128"/>
              </a:endParaRPr>
            </a:p>
          </p:txBody>
        </p:sp>
        <p:sp>
          <p:nvSpPr>
            <p:cNvPr id="16" name="テキスト ボックス 15"/>
            <p:cNvSpPr txBox="1">
              <a:spLocks noRot="1" noChangeAspect="1" noMove="1" noResize="1" noEditPoints="1" noAdjustHandles="1" noChangeArrowheads="1" noChangeShapeType="1" noTextEdit="1"/>
            </p:cNvSpPr>
            <p:nvPr/>
          </p:nvSpPr>
          <p:spPr>
            <a:xfrm>
              <a:off x="7938839" y="3040145"/>
              <a:ext cx="541367" cy="584775"/>
            </a:xfrm>
            <a:prstGeom prst="rect">
              <a:avLst/>
            </a:prstGeom>
            <a:blipFill rotWithShape="1">
              <a:blip r:embed="rId5"/>
              <a:stretch>
                <a:fillRect/>
              </a:stretch>
            </a:blipFill>
          </p:spPr>
          <p:txBody>
            <a:bodyPr/>
            <a:lstStyle/>
            <a:p>
              <a:pPr>
                <a:defRPr/>
              </a:pPr>
              <a:r>
                <a:rPr lang="ja-JP" altLang="en-US">
                  <a:noFill/>
                  <a:ea typeface="ＭＳ Ｐゴシック" pitchFamily="50" charset="-128"/>
                </a:rPr>
                <a:t> </a:t>
              </a:r>
            </a:p>
          </p:txBody>
        </p:sp>
        <p:sp>
          <p:nvSpPr>
            <p:cNvPr id="17" name="テキスト ボックス 16"/>
            <p:cNvSpPr txBox="1">
              <a:spLocks noRot="1" noChangeAspect="1" noMove="1" noResize="1" noEditPoints="1" noAdjustHandles="1" noChangeArrowheads="1" noChangeShapeType="1" noTextEdit="1"/>
            </p:cNvSpPr>
            <p:nvPr/>
          </p:nvSpPr>
          <p:spPr>
            <a:xfrm>
              <a:off x="7956768" y="2289766"/>
              <a:ext cx="587853" cy="584775"/>
            </a:xfrm>
            <a:prstGeom prst="rect">
              <a:avLst/>
            </a:prstGeom>
            <a:blipFill rotWithShape="1">
              <a:blip r:embed="rId6"/>
              <a:stretch>
                <a:fillRect/>
              </a:stretch>
            </a:blipFill>
          </p:spPr>
          <p:txBody>
            <a:bodyPr/>
            <a:lstStyle/>
            <a:p>
              <a:pPr>
                <a:defRPr/>
              </a:pPr>
              <a:r>
                <a:rPr lang="ja-JP" altLang="en-US">
                  <a:noFill/>
                  <a:ea typeface="ＭＳ Ｐゴシック" pitchFamily="50" charset="-128"/>
                </a:rPr>
                <a:t> </a:t>
              </a:r>
            </a:p>
          </p:txBody>
        </p:sp>
        <p:sp>
          <p:nvSpPr>
            <p:cNvPr id="19" name="テキスト ボックス 18"/>
            <p:cNvSpPr txBox="1">
              <a:spLocks noRot="1" noChangeAspect="1" noMove="1" noResize="1" noEditPoints="1" noAdjustHandles="1" noChangeArrowheads="1" noChangeShapeType="1" noTextEdit="1"/>
            </p:cNvSpPr>
            <p:nvPr/>
          </p:nvSpPr>
          <p:spPr>
            <a:xfrm>
              <a:off x="6971690" y="3901713"/>
              <a:ext cx="588431" cy="603242"/>
            </a:xfrm>
            <a:prstGeom prst="rect">
              <a:avLst/>
            </a:prstGeom>
            <a:blipFill rotWithShape="1">
              <a:blip r:embed="rId7"/>
              <a:stretch>
                <a:fillRect/>
              </a:stretch>
            </a:blipFill>
          </p:spPr>
          <p:txBody>
            <a:bodyPr/>
            <a:lstStyle/>
            <a:p>
              <a:pPr>
                <a:defRPr/>
              </a:pPr>
              <a:r>
                <a:rPr lang="ja-JP" altLang="en-US">
                  <a:noFill/>
                  <a:ea typeface="ＭＳ Ｐゴシック" pitchFamily="50" charset="-128"/>
                </a:rPr>
                <a:t> </a:t>
              </a:r>
            </a:p>
          </p:txBody>
        </p:sp>
        <p:pic>
          <p:nvPicPr>
            <p:cNvPr id="25619" name="Picture 2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89538" y="2884488"/>
              <a:ext cx="517525" cy="58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25620" name="Picture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87738" y="4941888"/>
            <a:ext cx="17922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621" name="Picture 2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57800" y="4941888"/>
            <a:ext cx="1852613"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622" name="Picture 2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088188" y="4941888"/>
            <a:ext cx="957262"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a:spLocks noChangeArrowheads="1"/>
          </p:cNvSpPr>
          <p:nvPr/>
        </p:nvSpPr>
        <p:spPr bwMode="auto">
          <a:xfrm>
            <a:off x="1412875" y="5667375"/>
            <a:ext cx="6547784"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kumimoji="1" lang="ja-JP" altLang="en-US" sz="2600" dirty="0">
                <a:solidFill>
                  <a:srgbClr val="FF0000"/>
                </a:solidFill>
                <a:latin typeface="+mn-ea"/>
                <a:ea typeface="+mn-ea"/>
              </a:rPr>
              <a:t>入射</a:t>
            </a:r>
            <a:r>
              <a:rPr kumimoji="1" lang="en-US" altLang="ja-JP" sz="2600" dirty="0">
                <a:solidFill>
                  <a:srgbClr val="FF0000"/>
                </a:solidFill>
                <a:latin typeface="+mn-ea"/>
                <a:ea typeface="+mn-ea"/>
              </a:rPr>
              <a:t>X</a:t>
            </a:r>
            <a:r>
              <a:rPr kumimoji="1" lang="ja-JP" altLang="en-US" sz="2600" dirty="0">
                <a:solidFill>
                  <a:srgbClr val="FF0000"/>
                </a:solidFill>
                <a:latin typeface="+mn-ea"/>
                <a:ea typeface="+mn-ea"/>
              </a:rPr>
              <a:t>線が電子にエネルギーを</a:t>
            </a:r>
            <a:r>
              <a:rPr kumimoji="1" lang="ja-JP" altLang="en-US" sz="2600" dirty="0" smtClean="0">
                <a:solidFill>
                  <a:srgbClr val="FF0000"/>
                </a:solidFill>
                <a:latin typeface="+mn-ea"/>
                <a:ea typeface="+mn-ea"/>
              </a:rPr>
              <a:t>与えた。</a:t>
            </a:r>
            <a:endParaRPr kumimoji="1" lang="en-US" altLang="ja-JP" sz="2600" dirty="0">
              <a:solidFill>
                <a:srgbClr val="FF0000"/>
              </a:solidFill>
              <a:latin typeface="+mn-ea"/>
              <a:ea typeface="+mn-ea"/>
            </a:endParaRPr>
          </a:p>
          <a:p>
            <a:pPr eaLnBrk="1" hangingPunct="1"/>
            <a:r>
              <a:rPr kumimoji="1" lang="ja-JP" altLang="en-US" sz="2600" dirty="0" smtClean="0">
                <a:solidFill>
                  <a:srgbClr val="FF0000"/>
                </a:solidFill>
                <a:latin typeface="+mn-ea"/>
                <a:ea typeface="+mn-ea"/>
              </a:rPr>
              <a:t>　　　　　　⇒</a:t>
            </a:r>
            <a:r>
              <a:rPr kumimoji="1" lang="ja-JP" altLang="en-US" sz="2600" dirty="0">
                <a:solidFill>
                  <a:srgbClr val="FF0000"/>
                </a:solidFill>
                <a:latin typeface="+mn-ea"/>
                <a:ea typeface="+mn-ea"/>
              </a:rPr>
              <a:t>散乱</a:t>
            </a:r>
            <a:r>
              <a:rPr kumimoji="1" lang="en-US" altLang="ja-JP" sz="2600" dirty="0">
                <a:solidFill>
                  <a:srgbClr val="FF0000"/>
                </a:solidFill>
                <a:latin typeface="+mn-ea"/>
                <a:ea typeface="+mn-ea"/>
              </a:rPr>
              <a:t>X</a:t>
            </a:r>
            <a:r>
              <a:rPr kumimoji="1" lang="ja-JP" altLang="en-US" sz="2600" dirty="0">
                <a:solidFill>
                  <a:srgbClr val="FF0000"/>
                </a:solidFill>
                <a:latin typeface="+mn-ea"/>
                <a:ea typeface="+mn-ea"/>
              </a:rPr>
              <a:t>線はレッドシフト</a:t>
            </a:r>
            <a:r>
              <a:rPr kumimoji="1" lang="ja-JP" altLang="en-US" sz="2600" dirty="0" smtClean="0">
                <a:solidFill>
                  <a:srgbClr val="FF0000"/>
                </a:solidFill>
                <a:latin typeface="+mn-ea"/>
                <a:ea typeface="+mn-ea"/>
              </a:rPr>
              <a:t>した。</a:t>
            </a:r>
            <a:endParaRPr kumimoji="1" lang="en-US" altLang="ja-JP" sz="2600" dirty="0">
              <a:solidFill>
                <a:srgbClr val="FF0000"/>
              </a:solidFill>
              <a:latin typeface="+mn-ea"/>
              <a:ea typeface="+mn-ea"/>
            </a:endParaRPr>
          </a:p>
          <a:p>
            <a:pPr eaLnBrk="1" hangingPunct="1"/>
            <a:r>
              <a:rPr kumimoji="1" lang="ja-JP" altLang="en-US" sz="2600" dirty="0">
                <a:latin typeface="+mn-ea"/>
                <a:ea typeface="+mn-ea"/>
              </a:rPr>
              <a:t>　　　　　</a:t>
            </a:r>
          </a:p>
        </p:txBody>
      </p:sp>
    </p:spTree>
    <p:extLst>
      <p:ext uri="{BB962C8B-B14F-4D97-AF65-F5344CB8AC3E}">
        <p14:creationId xmlns:p14="http://schemas.microsoft.com/office/powerpoint/2010/main" val="2205555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0"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idx="4294967295"/>
          </p:nvPr>
        </p:nvSpPr>
        <p:spPr>
          <a:xfrm>
            <a:off x="323528" y="260648"/>
            <a:ext cx="1872208" cy="562074"/>
          </a:xfrm>
        </p:spPr>
        <p:txBody>
          <a:bodyPr/>
          <a:lstStyle/>
          <a:p>
            <a:pPr eaLnBrk="1" hangingPunct="1"/>
            <a:r>
              <a:rPr lang="ja-JP" altLang="en-US" sz="3300" b="1" dirty="0" smtClean="0"/>
              <a:t>５．</a:t>
            </a:r>
            <a:r>
              <a:rPr lang="ja-JP" sz="3300" b="1" dirty="0" smtClean="0"/>
              <a:t>まとめ</a:t>
            </a:r>
          </a:p>
        </p:txBody>
      </p:sp>
      <p:sp>
        <p:nvSpPr>
          <p:cNvPr id="22531" name="コンテンツ プレースホルダ 2"/>
          <p:cNvSpPr>
            <a:spLocks noGrp="1"/>
          </p:cNvSpPr>
          <p:nvPr>
            <p:ph idx="4294967295"/>
          </p:nvPr>
        </p:nvSpPr>
        <p:spPr>
          <a:xfrm>
            <a:off x="1187624" y="808732"/>
            <a:ext cx="6768752" cy="1036092"/>
          </a:xfrm>
        </p:spPr>
        <p:txBody>
          <a:bodyPr/>
          <a:lstStyle/>
          <a:p>
            <a:pPr marL="0" indent="0" eaLnBrk="1" hangingPunct="1">
              <a:buFont typeface="Arial" charset="0"/>
              <a:buNone/>
            </a:pPr>
            <a:r>
              <a:rPr lang="en-US" altLang="ja-JP" sz="2600" dirty="0" smtClean="0">
                <a:latin typeface="+mn-ea"/>
              </a:rPr>
              <a:t>2</a:t>
            </a:r>
            <a:r>
              <a:rPr lang="ja-JP" altLang="en-US" sz="2600" dirty="0" err="1" smtClean="0">
                <a:latin typeface="+mn-ea"/>
              </a:rPr>
              <a:t>つの</a:t>
            </a:r>
            <a:r>
              <a:rPr lang="ja-JP" altLang="en-US" sz="2600" dirty="0" smtClean="0">
                <a:latin typeface="+mn-ea"/>
              </a:rPr>
              <a:t>超新星はどちらとも</a:t>
            </a:r>
            <a:r>
              <a:rPr lang="en-US" altLang="ja-JP" sz="2600" dirty="0" smtClean="0">
                <a:latin typeface="+mn-ea"/>
              </a:rPr>
              <a:t>Hα</a:t>
            </a:r>
            <a:r>
              <a:rPr lang="ja-JP" altLang="en-US" sz="2600" dirty="0" smtClean="0">
                <a:latin typeface="+mn-ea"/>
              </a:rPr>
              <a:t>を発見</a:t>
            </a:r>
            <a:r>
              <a:rPr lang="ja-JP" altLang="en-US" sz="2600" dirty="0">
                <a:latin typeface="+mn-ea"/>
              </a:rPr>
              <a:t>した</a:t>
            </a:r>
            <a:r>
              <a:rPr lang="ja-JP" altLang="en-US" sz="2600" dirty="0" smtClean="0">
                <a:latin typeface="+mn-ea"/>
              </a:rPr>
              <a:t>。</a:t>
            </a:r>
            <a:endParaRPr lang="en-US" sz="2600" dirty="0" smtClean="0">
              <a:latin typeface="+mn-ea"/>
            </a:endParaRPr>
          </a:p>
          <a:p>
            <a:pPr marL="0" indent="0" eaLnBrk="1" hangingPunct="1">
              <a:buFont typeface="Arial" charset="0"/>
              <a:buNone/>
            </a:pPr>
            <a:r>
              <a:rPr lang="ja-JP" altLang="en-US" sz="2600" dirty="0" smtClean="0">
                <a:latin typeface="+mn-ea"/>
              </a:rPr>
              <a:t>　　　　　    　　　　　　　　　→</a:t>
            </a:r>
            <a:r>
              <a:rPr lang="en-US" altLang="ja-JP" sz="2600" dirty="0" smtClean="0">
                <a:latin typeface="+mn-ea"/>
              </a:rPr>
              <a:t>Ⅱ</a:t>
            </a:r>
            <a:r>
              <a:rPr lang="ja-JP" altLang="en-US" sz="2600" dirty="0" smtClean="0">
                <a:latin typeface="+mn-ea"/>
              </a:rPr>
              <a:t>型とは確認できた。</a:t>
            </a:r>
            <a:endParaRPr lang="en-US" altLang="ja-JP" sz="2600" dirty="0">
              <a:latin typeface="+mn-ea"/>
            </a:endParaRPr>
          </a:p>
          <a:p>
            <a:pPr marL="0" indent="0" eaLnBrk="1" hangingPunct="1">
              <a:buFont typeface="Arial" charset="0"/>
              <a:buNone/>
            </a:pPr>
            <a:endParaRPr lang="en-US" sz="2600" dirty="0" smtClean="0">
              <a:latin typeface="+mn-ea"/>
            </a:endParaRPr>
          </a:p>
          <a:p>
            <a:pPr marL="0" indent="0" eaLnBrk="1" hangingPunct="1">
              <a:buFont typeface="Arial" charset="0"/>
              <a:buNone/>
            </a:pPr>
            <a:endParaRPr lang="en-US" sz="2600" dirty="0" smtClean="0"/>
          </a:p>
          <a:p>
            <a:pPr marL="0" indent="0" eaLnBrk="1" hangingPunct="1">
              <a:buFont typeface="Arial" charset="0"/>
              <a:buNone/>
            </a:pPr>
            <a:r>
              <a:rPr lang="ja-JP" altLang="en-US" sz="2600" dirty="0" smtClean="0"/>
              <a:t>　</a:t>
            </a:r>
            <a:endParaRPr lang="en-US" sz="2600" dirty="0" smtClean="0"/>
          </a:p>
          <a:p>
            <a:pPr marL="0" indent="0">
              <a:buNone/>
            </a:pPr>
            <a:endParaRPr lang="en-US" altLang="ja-JP" sz="2600" dirty="0" smtClean="0"/>
          </a:p>
          <a:p>
            <a:pPr marL="0" indent="0">
              <a:buNone/>
            </a:pPr>
            <a:endParaRPr lang="en-US" altLang="ja-JP" sz="2600" dirty="0"/>
          </a:p>
          <a:p>
            <a:pPr marL="0" indent="0">
              <a:buNone/>
            </a:pPr>
            <a:endParaRPr lang="en-US" altLang="ja-JP" sz="2600" dirty="0" smtClean="0"/>
          </a:p>
          <a:p>
            <a:pPr marL="0" indent="0">
              <a:buNone/>
            </a:pPr>
            <a:endParaRPr lang="en-US" altLang="ja-JP" sz="2600" dirty="0" smtClean="0"/>
          </a:p>
        </p:txBody>
      </p:sp>
      <p:sp>
        <p:nvSpPr>
          <p:cNvPr id="2" name="テキスト ボックス 1"/>
          <p:cNvSpPr txBox="1"/>
          <p:nvPr/>
        </p:nvSpPr>
        <p:spPr>
          <a:xfrm>
            <a:off x="291739" y="1844824"/>
            <a:ext cx="5144357" cy="553998"/>
          </a:xfrm>
          <a:prstGeom prst="rect">
            <a:avLst/>
          </a:prstGeom>
          <a:noFill/>
        </p:spPr>
        <p:txBody>
          <a:bodyPr wrap="none" rtlCol="0">
            <a:spAutoFit/>
          </a:bodyPr>
          <a:lstStyle/>
          <a:p>
            <a:r>
              <a:rPr lang="en-US" altLang="ja-JP" sz="3000" b="1" dirty="0" smtClean="0">
                <a:solidFill>
                  <a:srgbClr val="FF0066"/>
                </a:solidFill>
                <a:latin typeface="+mn-ea"/>
                <a:ea typeface="+mn-ea"/>
              </a:rPr>
              <a:t>2010jj</a:t>
            </a:r>
            <a:r>
              <a:rPr lang="ja-JP" altLang="en-US" sz="3000" dirty="0" smtClean="0">
                <a:solidFill>
                  <a:srgbClr val="FF0066"/>
                </a:solidFill>
              </a:rPr>
              <a:t>　</a:t>
            </a:r>
            <a:r>
              <a:rPr lang="ja-JP" altLang="en-US" sz="2600" dirty="0" smtClean="0"/>
              <a:t>輝</a:t>
            </a:r>
            <a:r>
              <a:rPr lang="ja-JP" altLang="en-US" sz="2600" dirty="0"/>
              <a:t>線同定ができなかった</a:t>
            </a:r>
            <a:r>
              <a:rPr lang="ja-JP" altLang="en-US" sz="2600" dirty="0" smtClean="0"/>
              <a:t>。</a:t>
            </a:r>
            <a:endParaRPr lang="en-US" altLang="ja-JP" sz="2600" dirty="0"/>
          </a:p>
        </p:txBody>
      </p:sp>
      <p:sp>
        <p:nvSpPr>
          <p:cNvPr id="3" name="テキスト ボックス 2"/>
          <p:cNvSpPr txBox="1"/>
          <p:nvPr/>
        </p:nvSpPr>
        <p:spPr>
          <a:xfrm>
            <a:off x="323528" y="2333779"/>
            <a:ext cx="8640960" cy="2031325"/>
          </a:xfrm>
          <a:prstGeom prst="rect">
            <a:avLst/>
          </a:prstGeom>
          <a:noFill/>
        </p:spPr>
        <p:txBody>
          <a:bodyPr wrap="square" rtlCol="0">
            <a:spAutoFit/>
          </a:bodyPr>
          <a:lstStyle/>
          <a:p>
            <a:pPr marL="0" indent="0" eaLnBrk="1" hangingPunct="1">
              <a:buFont typeface="Arial" charset="0"/>
              <a:buNone/>
            </a:pPr>
            <a:r>
              <a:rPr lang="en-US" altLang="ja-JP" sz="3000" b="1" dirty="0" smtClean="0">
                <a:solidFill>
                  <a:srgbClr val="FF0066"/>
                </a:solidFill>
                <a:latin typeface="+mn-ea"/>
                <a:ea typeface="+mn-ea"/>
              </a:rPr>
              <a:t>2010jl</a:t>
            </a:r>
            <a:r>
              <a:rPr lang="ja-JP" altLang="en-US" dirty="0">
                <a:solidFill>
                  <a:srgbClr val="FF0066"/>
                </a:solidFill>
              </a:rPr>
              <a:t> </a:t>
            </a:r>
            <a:r>
              <a:rPr lang="ja-JP" altLang="en-US" dirty="0" smtClean="0">
                <a:solidFill>
                  <a:srgbClr val="FF0066"/>
                </a:solidFill>
              </a:rPr>
              <a:t>    </a:t>
            </a:r>
            <a:r>
              <a:rPr lang="ja-JP" altLang="en-US" sz="2600" dirty="0" smtClean="0"/>
              <a:t>・ </a:t>
            </a:r>
            <a:r>
              <a:rPr lang="ja-JP" altLang="en-US" sz="2600" dirty="0" smtClean="0">
                <a:latin typeface="+mn-ea"/>
                <a:ea typeface="+mn-ea"/>
              </a:rPr>
              <a:t>存在元素を確認。</a:t>
            </a:r>
            <a:endParaRPr lang="en-US" altLang="ja-JP" sz="2600" dirty="0">
              <a:latin typeface="+mn-ea"/>
              <a:ea typeface="+mn-ea"/>
            </a:endParaRPr>
          </a:p>
          <a:p>
            <a:pPr marL="0" indent="0" eaLnBrk="1" hangingPunct="1">
              <a:buFont typeface="Arial" charset="0"/>
              <a:buNone/>
            </a:pPr>
            <a:r>
              <a:rPr lang="en-US" altLang="ja-JP" sz="2600" dirty="0" smtClean="0">
                <a:latin typeface="+mn-ea"/>
                <a:ea typeface="+mn-ea"/>
              </a:rPr>
              <a:t>             </a:t>
            </a:r>
            <a:r>
              <a:rPr lang="ja-JP" altLang="en-US" sz="2600" dirty="0" smtClean="0">
                <a:latin typeface="+mn-ea"/>
                <a:ea typeface="+mn-ea"/>
              </a:rPr>
              <a:t>・ </a:t>
            </a:r>
            <a:r>
              <a:rPr lang="en-US" altLang="ja-JP" sz="2600" dirty="0" smtClean="0">
                <a:latin typeface="+mn-ea"/>
                <a:ea typeface="+mn-ea"/>
              </a:rPr>
              <a:t>Hα</a:t>
            </a:r>
            <a:r>
              <a:rPr lang="ja-JP" altLang="en-US" sz="2600" dirty="0" smtClean="0">
                <a:latin typeface="+mn-ea"/>
                <a:ea typeface="+mn-ea"/>
              </a:rPr>
              <a:t>は</a:t>
            </a:r>
            <a:r>
              <a:rPr lang="en-US" altLang="ja-JP" sz="2600" dirty="0">
                <a:latin typeface="+mn-ea"/>
                <a:ea typeface="+mn-ea"/>
              </a:rPr>
              <a:t>3</a:t>
            </a:r>
            <a:r>
              <a:rPr lang="ja-JP" altLang="en-US" sz="2600" dirty="0" err="1">
                <a:latin typeface="+mn-ea"/>
                <a:ea typeface="+mn-ea"/>
              </a:rPr>
              <a:t>つの</a:t>
            </a:r>
            <a:r>
              <a:rPr lang="ja-JP" altLang="en-US" sz="2600" dirty="0">
                <a:latin typeface="+mn-ea"/>
                <a:ea typeface="+mn-ea"/>
              </a:rPr>
              <a:t>成分に</a:t>
            </a:r>
            <a:r>
              <a:rPr lang="ja-JP" altLang="en-US" sz="2600" dirty="0" smtClean="0">
                <a:latin typeface="+mn-ea"/>
                <a:ea typeface="+mn-ea"/>
              </a:rPr>
              <a:t>分離。</a:t>
            </a:r>
            <a:r>
              <a:rPr lang="ja-JP" altLang="en-US" sz="2600" dirty="0">
                <a:latin typeface="+mn-ea"/>
                <a:ea typeface="+mn-ea"/>
              </a:rPr>
              <a:t>　</a:t>
            </a:r>
            <a:endParaRPr lang="en-US" altLang="ja-JP" sz="2600" dirty="0">
              <a:latin typeface="+mn-ea"/>
              <a:ea typeface="+mn-ea"/>
            </a:endParaRPr>
          </a:p>
          <a:p>
            <a:pPr marL="0" indent="0" eaLnBrk="1" hangingPunct="1">
              <a:buFont typeface="Arial" charset="0"/>
              <a:buNone/>
            </a:pPr>
            <a:r>
              <a:rPr lang="en-US" altLang="ja-JP" sz="2600" dirty="0">
                <a:latin typeface="+mn-ea"/>
                <a:ea typeface="+mn-ea"/>
              </a:rPr>
              <a:t> </a:t>
            </a:r>
            <a:r>
              <a:rPr lang="en-US" altLang="ja-JP" sz="2600" dirty="0" smtClean="0">
                <a:latin typeface="+mn-ea"/>
                <a:ea typeface="+mn-ea"/>
              </a:rPr>
              <a:t>            </a:t>
            </a:r>
            <a:r>
              <a:rPr lang="ja-JP" altLang="en-US" sz="2600" dirty="0" smtClean="0">
                <a:latin typeface="+mn-ea"/>
                <a:ea typeface="+mn-ea"/>
              </a:rPr>
              <a:t>・ それぞれの輝線から、</a:t>
            </a:r>
            <a:r>
              <a:rPr lang="ja-JP" altLang="ja-JP" sz="2600" dirty="0" smtClean="0">
                <a:latin typeface="+mn-ea"/>
                <a:ea typeface="+mn-ea"/>
              </a:rPr>
              <a:t>膨張</a:t>
            </a:r>
            <a:r>
              <a:rPr lang="ja-JP" altLang="ja-JP" sz="2600" dirty="0">
                <a:latin typeface="+mn-ea"/>
                <a:ea typeface="+mn-ea"/>
              </a:rPr>
              <a:t>速度を</a:t>
            </a:r>
            <a:r>
              <a:rPr lang="ja-JP" altLang="ja-JP" sz="2600" dirty="0" smtClean="0">
                <a:latin typeface="+mn-ea"/>
                <a:ea typeface="+mn-ea"/>
              </a:rPr>
              <a:t>算出し、輝線の</a:t>
            </a:r>
            <a:endParaRPr lang="en-US" altLang="ja-JP" sz="2600" dirty="0" smtClean="0">
              <a:latin typeface="+mn-ea"/>
              <a:ea typeface="+mn-ea"/>
            </a:endParaRPr>
          </a:p>
          <a:p>
            <a:pPr marL="0" indent="0">
              <a:buNone/>
            </a:pPr>
            <a:r>
              <a:rPr lang="en-US" altLang="ja-JP" sz="2600" dirty="0" smtClean="0">
                <a:latin typeface="+mn-ea"/>
                <a:ea typeface="+mn-ea"/>
              </a:rPr>
              <a:t>                 </a:t>
            </a:r>
            <a:r>
              <a:rPr lang="ja-JP" altLang="ja-JP" sz="2600" dirty="0" smtClean="0">
                <a:latin typeface="+mn-ea"/>
                <a:ea typeface="+mn-ea"/>
              </a:rPr>
              <a:t>起源</a:t>
            </a:r>
            <a:r>
              <a:rPr lang="ja-JP" altLang="ja-JP" sz="2600" dirty="0">
                <a:latin typeface="+mn-ea"/>
                <a:ea typeface="+mn-ea"/>
              </a:rPr>
              <a:t>を</a:t>
            </a:r>
            <a:r>
              <a:rPr lang="ja-JP" altLang="en-US" sz="2600" dirty="0">
                <a:latin typeface="+mn-ea"/>
                <a:ea typeface="+mn-ea"/>
              </a:rPr>
              <a:t>考察した</a:t>
            </a:r>
            <a:r>
              <a:rPr lang="ja-JP" altLang="en-US" sz="2600" dirty="0" smtClean="0">
                <a:latin typeface="+mn-ea"/>
                <a:ea typeface="+mn-ea"/>
              </a:rPr>
              <a:t>。　　　　　　　　　　　　　　　</a:t>
            </a:r>
            <a:r>
              <a:rPr lang="ja-JP" altLang="en-US" sz="2600" dirty="0">
                <a:latin typeface="+mn-ea"/>
                <a:ea typeface="+mn-ea"/>
              </a:rPr>
              <a:t>　</a:t>
            </a:r>
            <a:endParaRPr lang="ja-JP" altLang="ja-JP" sz="2600" dirty="0">
              <a:latin typeface="+mn-ea"/>
              <a:ea typeface="+mn-ea"/>
            </a:endParaRPr>
          </a:p>
          <a:p>
            <a:endParaRPr kumimoji="1" lang="ja-JP" altLang="en-US" dirty="0">
              <a:latin typeface="+mn-ea"/>
              <a:ea typeface="+mn-ea"/>
            </a:endParaRPr>
          </a:p>
        </p:txBody>
      </p:sp>
      <p:sp>
        <p:nvSpPr>
          <p:cNvPr id="4" name="テキスト ボックス 3"/>
          <p:cNvSpPr txBox="1"/>
          <p:nvPr/>
        </p:nvSpPr>
        <p:spPr>
          <a:xfrm>
            <a:off x="251520" y="4293096"/>
            <a:ext cx="8784976" cy="2769989"/>
          </a:xfrm>
          <a:prstGeom prst="rect">
            <a:avLst/>
          </a:prstGeom>
          <a:noFill/>
        </p:spPr>
        <p:txBody>
          <a:bodyPr wrap="square" rtlCol="0">
            <a:spAutoFit/>
          </a:bodyPr>
          <a:lstStyle/>
          <a:p>
            <a:pPr marL="0" indent="0">
              <a:buNone/>
            </a:pPr>
            <a:r>
              <a:rPr lang="ja-JP" altLang="ja-JP" sz="2600" dirty="0" smtClean="0">
                <a:latin typeface="+mn-ea"/>
                <a:ea typeface="+mn-ea"/>
              </a:rPr>
              <a:t>今後の課題</a:t>
            </a:r>
            <a:r>
              <a:rPr lang="ja-JP" altLang="en-US" sz="2600" dirty="0">
                <a:latin typeface="+mn-ea"/>
                <a:ea typeface="+mn-ea"/>
              </a:rPr>
              <a:t>・・・・・・</a:t>
            </a:r>
            <a:r>
              <a:rPr lang="ja-JP" altLang="ja-JP" sz="2600" dirty="0" smtClean="0">
                <a:latin typeface="+mn-ea"/>
                <a:ea typeface="+mn-ea"/>
              </a:rPr>
              <a:t>考察</a:t>
            </a:r>
            <a:r>
              <a:rPr lang="ja-JP" altLang="ja-JP" sz="2600" dirty="0">
                <a:latin typeface="+mn-ea"/>
                <a:ea typeface="+mn-ea"/>
              </a:rPr>
              <a:t>での</a:t>
            </a:r>
            <a:r>
              <a:rPr lang="ja-JP" altLang="ja-JP" sz="2600" dirty="0">
                <a:solidFill>
                  <a:srgbClr val="FF0066"/>
                </a:solidFill>
                <a:latin typeface="+mn-ea"/>
                <a:ea typeface="+mn-ea"/>
              </a:rPr>
              <a:t>仮説の</a:t>
            </a:r>
            <a:r>
              <a:rPr lang="ja-JP" altLang="ja-JP" sz="2600" dirty="0" smtClean="0">
                <a:solidFill>
                  <a:srgbClr val="FF0066"/>
                </a:solidFill>
                <a:latin typeface="+mn-ea"/>
                <a:ea typeface="+mn-ea"/>
              </a:rPr>
              <a:t>立証</a:t>
            </a:r>
            <a:r>
              <a:rPr lang="ja-JP" altLang="ja-JP" sz="2600" dirty="0" smtClean="0">
                <a:latin typeface="+mn-ea"/>
                <a:ea typeface="+mn-ea"/>
              </a:rPr>
              <a:t>、</a:t>
            </a:r>
            <a:r>
              <a:rPr lang="ja-JP" altLang="ja-JP" sz="2600" dirty="0">
                <a:latin typeface="+mn-ea"/>
                <a:ea typeface="+mn-ea"/>
              </a:rPr>
              <a:t>または新たな</a:t>
            </a:r>
            <a:r>
              <a:rPr lang="ja-JP" altLang="ja-JP" sz="2600" dirty="0" smtClean="0">
                <a:latin typeface="+mn-ea"/>
                <a:ea typeface="+mn-ea"/>
              </a:rPr>
              <a:t>考察</a:t>
            </a:r>
            <a:r>
              <a:rPr lang="en-US" altLang="ja-JP" sz="2600" dirty="0" smtClean="0">
                <a:latin typeface="+mn-ea"/>
                <a:ea typeface="+mn-ea"/>
              </a:rPr>
              <a:t>.</a:t>
            </a:r>
            <a:r>
              <a:rPr lang="ja-JP" altLang="en-US" sz="2600" dirty="0" err="1" smtClean="0">
                <a:latin typeface="+mn-ea"/>
                <a:ea typeface="+mn-ea"/>
              </a:rPr>
              <a:t>。</a:t>
            </a:r>
            <a:endParaRPr lang="ja-JP" altLang="ja-JP" sz="2600" dirty="0">
              <a:latin typeface="+mn-ea"/>
              <a:ea typeface="+mn-ea"/>
            </a:endParaRPr>
          </a:p>
          <a:p>
            <a:pPr marL="0" indent="0">
              <a:buNone/>
            </a:pPr>
            <a:endParaRPr lang="en-US" altLang="ja-JP" sz="2600" dirty="0" smtClean="0">
              <a:latin typeface="+mn-ea"/>
              <a:ea typeface="+mn-ea"/>
            </a:endParaRPr>
          </a:p>
          <a:p>
            <a:pPr marL="0" indent="0">
              <a:buNone/>
            </a:pPr>
            <a:r>
              <a:rPr lang="ja-JP" altLang="ja-JP" sz="2600" dirty="0" smtClean="0">
                <a:latin typeface="+mn-ea"/>
                <a:ea typeface="+mn-ea"/>
              </a:rPr>
              <a:t>「</a:t>
            </a:r>
            <a:r>
              <a:rPr lang="ja-JP" altLang="ja-JP" sz="2600" dirty="0">
                <a:latin typeface="+mn-ea"/>
                <a:ea typeface="+mn-ea"/>
              </a:rPr>
              <a:t>君が天文学者になる</a:t>
            </a:r>
            <a:r>
              <a:rPr lang="en-US" altLang="ja-JP" sz="2600" dirty="0">
                <a:latin typeface="+mn-ea"/>
                <a:ea typeface="+mn-ea"/>
              </a:rPr>
              <a:t>4</a:t>
            </a:r>
            <a:r>
              <a:rPr lang="ja-JP" altLang="ja-JP" sz="2600" dirty="0">
                <a:latin typeface="+mn-ea"/>
                <a:ea typeface="+mn-ea"/>
              </a:rPr>
              <a:t>日間</a:t>
            </a:r>
            <a:r>
              <a:rPr lang="en-US" altLang="ja-JP" sz="2600" dirty="0">
                <a:latin typeface="+mn-ea"/>
                <a:ea typeface="+mn-ea"/>
              </a:rPr>
              <a:t>in</a:t>
            </a:r>
            <a:r>
              <a:rPr lang="ja-JP" altLang="ja-JP" sz="2600" dirty="0">
                <a:latin typeface="+mn-ea"/>
                <a:ea typeface="+mn-ea"/>
              </a:rPr>
              <a:t>広島」と「広島発！ 天文学者になって宇宙を旅しよう」のスタッフの皆さんにはとてもお世話になりました</a:t>
            </a:r>
            <a:r>
              <a:rPr lang="ja-JP" altLang="ja-JP" sz="2600" dirty="0" smtClean="0">
                <a:latin typeface="+mn-ea"/>
                <a:ea typeface="+mn-ea"/>
              </a:rPr>
              <a:t>。</a:t>
            </a:r>
            <a:endParaRPr lang="en-US" altLang="ja-JP" sz="2600" dirty="0" smtClean="0">
              <a:latin typeface="+mn-ea"/>
              <a:ea typeface="+mn-ea"/>
            </a:endParaRPr>
          </a:p>
          <a:p>
            <a:pPr marL="0" indent="0">
              <a:buNone/>
            </a:pPr>
            <a:r>
              <a:rPr lang="ja-JP" altLang="ja-JP" sz="2600" dirty="0" smtClean="0">
                <a:latin typeface="+mn-ea"/>
                <a:ea typeface="+mn-ea"/>
              </a:rPr>
              <a:t>本当</a:t>
            </a:r>
            <a:r>
              <a:rPr lang="ja-JP" altLang="ja-JP" sz="2600" dirty="0">
                <a:latin typeface="+mn-ea"/>
                <a:ea typeface="+mn-ea"/>
              </a:rPr>
              <a:t>にありがとうございました。</a:t>
            </a:r>
            <a:endParaRPr lang="ja-JP" altLang="en-US" sz="2600" dirty="0">
              <a:latin typeface="+mn-ea"/>
              <a:ea typeface="+mn-ea"/>
            </a:endParaRPr>
          </a:p>
          <a:p>
            <a:endParaRPr kumimoji="1" lang="ja-JP" altLang="en-US" dirty="0"/>
          </a:p>
        </p:txBody>
      </p:sp>
    </p:spTree>
    <p:extLst>
      <p:ext uri="{BB962C8B-B14F-4D97-AF65-F5344CB8AC3E}">
        <p14:creationId xmlns:p14="http://schemas.microsoft.com/office/powerpoint/2010/main" val="4081634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idx="4294967295"/>
          </p:nvPr>
        </p:nvSpPr>
        <p:spPr>
          <a:xfrm>
            <a:off x="827584" y="850702"/>
            <a:ext cx="1656184" cy="562074"/>
          </a:xfrm>
        </p:spPr>
        <p:txBody>
          <a:bodyPr/>
          <a:lstStyle/>
          <a:p>
            <a:pPr eaLnBrk="1" hangingPunct="1"/>
            <a:r>
              <a:rPr lang="ja-JP" altLang="en-US" sz="3000" b="1" dirty="0" smtClean="0"/>
              <a:t>（</a:t>
            </a:r>
            <a:r>
              <a:rPr lang="en-US" altLang="ja-JP" sz="3000" b="1" dirty="0" smtClean="0"/>
              <a:t>1</a:t>
            </a:r>
            <a:r>
              <a:rPr lang="ja-JP" altLang="en-US" sz="3000" b="1" dirty="0" smtClean="0"/>
              <a:t>）</a:t>
            </a:r>
            <a:r>
              <a:rPr lang="ja-JP" sz="3000" b="1" dirty="0" smtClean="0"/>
              <a:t>動機</a:t>
            </a:r>
            <a:endParaRPr lang="ja-JP" sz="3000" b="1" dirty="0"/>
          </a:p>
        </p:txBody>
      </p:sp>
      <p:sp>
        <p:nvSpPr>
          <p:cNvPr id="4099" name="コンテンツ プレースホルダ 2"/>
          <p:cNvSpPr>
            <a:spLocks noGrp="1"/>
          </p:cNvSpPr>
          <p:nvPr>
            <p:ph idx="4294967295"/>
          </p:nvPr>
        </p:nvSpPr>
        <p:spPr>
          <a:xfrm>
            <a:off x="0" y="692696"/>
            <a:ext cx="8784976" cy="3096344"/>
          </a:xfrm>
        </p:spPr>
        <p:txBody>
          <a:bodyPr/>
          <a:lstStyle/>
          <a:p>
            <a:pPr algn="ctr" eaLnBrk="1" hangingPunct="1">
              <a:buFont typeface="Arial" pitchFamily="34" charset="0"/>
              <a:buNone/>
            </a:pPr>
            <a:endParaRPr lang="en-US" dirty="0"/>
          </a:p>
          <a:p>
            <a:pPr algn="ctr" eaLnBrk="1" hangingPunct="1">
              <a:buFont typeface="Arial" pitchFamily="34" charset="0"/>
              <a:buNone/>
            </a:pPr>
            <a:r>
              <a:rPr lang="ja-JP" altLang="en-US" sz="2600" dirty="0">
                <a:solidFill>
                  <a:srgbClr val="FF0066"/>
                </a:solidFill>
              </a:rPr>
              <a:t>ブラックホール誕生の</a:t>
            </a:r>
            <a:r>
              <a:rPr lang="ja-JP" altLang="en-US" sz="2600" dirty="0" smtClean="0">
                <a:solidFill>
                  <a:srgbClr val="FF0066"/>
                </a:solidFill>
              </a:rPr>
              <a:t>手がかり</a:t>
            </a:r>
            <a:r>
              <a:rPr lang="ja-JP" altLang="en-US" sz="2600" dirty="0" smtClean="0"/>
              <a:t>の発見。</a:t>
            </a:r>
            <a:endParaRPr lang="en-US" altLang="ja-JP" sz="2600" dirty="0" smtClean="0"/>
          </a:p>
          <a:p>
            <a:pPr algn="ctr" eaLnBrk="1" hangingPunct="1">
              <a:buFont typeface="Arial" pitchFamily="34" charset="0"/>
              <a:buNone/>
            </a:pPr>
            <a:r>
              <a:rPr lang="ja-JP" altLang="en-US" sz="2600" dirty="0"/>
              <a:t>↓</a:t>
            </a:r>
            <a:endParaRPr lang="en-US" sz="2600" dirty="0"/>
          </a:p>
          <a:p>
            <a:pPr algn="ctr" eaLnBrk="1" hangingPunct="1">
              <a:buFont typeface="Arial" pitchFamily="34" charset="0"/>
              <a:buNone/>
            </a:pPr>
            <a:r>
              <a:rPr lang="ja-JP" altLang="en-US" sz="2600" dirty="0" smtClean="0"/>
              <a:t>　　　</a:t>
            </a:r>
            <a:r>
              <a:rPr lang="ja-JP" altLang="en-US" sz="2600" dirty="0" smtClean="0">
                <a:solidFill>
                  <a:srgbClr val="FF0066"/>
                </a:solidFill>
              </a:rPr>
              <a:t>重力</a:t>
            </a:r>
            <a:r>
              <a:rPr lang="ja-JP" altLang="en-US" sz="2600" dirty="0">
                <a:solidFill>
                  <a:srgbClr val="FF0066"/>
                </a:solidFill>
              </a:rPr>
              <a:t>崩壊型</a:t>
            </a:r>
            <a:r>
              <a:rPr lang="ja-JP" altLang="en-US" sz="2600" dirty="0" smtClean="0">
                <a:solidFill>
                  <a:srgbClr val="FF0066"/>
                </a:solidFill>
              </a:rPr>
              <a:t>超新星（</a:t>
            </a:r>
            <a:r>
              <a:rPr lang="en-US" altLang="ja-JP" sz="2600" dirty="0" smtClean="0">
                <a:solidFill>
                  <a:srgbClr val="FF0066"/>
                </a:solidFill>
              </a:rPr>
              <a:t>Ⅱ</a:t>
            </a:r>
            <a:r>
              <a:rPr lang="ja-JP" altLang="en-US" sz="2600" dirty="0" smtClean="0">
                <a:solidFill>
                  <a:srgbClr val="FF0066"/>
                </a:solidFill>
              </a:rPr>
              <a:t>型）</a:t>
            </a:r>
            <a:r>
              <a:rPr lang="ja-JP" altLang="en-US" sz="2600" dirty="0" smtClean="0"/>
              <a:t>を調べる。</a:t>
            </a:r>
            <a:endParaRPr lang="en-US" altLang="ja-JP" sz="2600" dirty="0"/>
          </a:p>
          <a:p>
            <a:pPr algn="ctr" eaLnBrk="1" hangingPunct="1">
              <a:buFont typeface="Arial" pitchFamily="34" charset="0"/>
              <a:buNone/>
            </a:pPr>
            <a:r>
              <a:rPr lang="ja-JP" altLang="en-US" sz="2600" dirty="0" smtClean="0"/>
              <a:t>↓</a:t>
            </a:r>
            <a:endParaRPr lang="en-US" sz="2600" dirty="0"/>
          </a:p>
          <a:p>
            <a:pPr eaLnBrk="1" hangingPunct="1">
              <a:buFont typeface="Arial" pitchFamily="34" charset="0"/>
              <a:buNone/>
            </a:pPr>
            <a:r>
              <a:rPr lang="ja-JP" altLang="en-US" sz="2600" dirty="0" smtClean="0"/>
              <a:t>            ・ 同じ</a:t>
            </a:r>
            <a:r>
              <a:rPr lang="ja-JP" altLang="en-US" sz="2600" dirty="0"/>
              <a:t>型の超新星の元素</a:t>
            </a:r>
            <a:r>
              <a:rPr lang="ja-JP" altLang="en-US" sz="2600" dirty="0" smtClean="0"/>
              <a:t>合成、膨張</a:t>
            </a:r>
            <a:r>
              <a:rPr lang="ja-JP" altLang="en-US" sz="2600" dirty="0"/>
              <a:t>速度を</a:t>
            </a:r>
            <a:r>
              <a:rPr lang="ja-JP" altLang="en-US" sz="2600" dirty="0" smtClean="0"/>
              <a:t>調べる。</a:t>
            </a:r>
            <a:endParaRPr lang="en-US" altLang="ja-JP" sz="2600" dirty="0" smtClean="0"/>
          </a:p>
          <a:p>
            <a:pPr eaLnBrk="1" hangingPunct="1">
              <a:buFont typeface="Arial" pitchFamily="34" charset="0"/>
              <a:buNone/>
            </a:pPr>
            <a:r>
              <a:rPr lang="ja-JP" altLang="en-US" sz="2600" dirty="0" smtClean="0"/>
              <a:t>            ・ 共通点</a:t>
            </a:r>
            <a:r>
              <a:rPr lang="ja-JP" altLang="en-US" sz="2600" dirty="0"/>
              <a:t>・相違点を見つけ、爆発起源を知るため。</a:t>
            </a:r>
            <a:endParaRPr lang="en-US" sz="2600" dirty="0"/>
          </a:p>
        </p:txBody>
      </p:sp>
      <p:sp>
        <p:nvSpPr>
          <p:cNvPr id="4" name="コンテンツ プレースホルダ 2"/>
          <p:cNvSpPr txBox="1">
            <a:spLocks/>
          </p:cNvSpPr>
          <p:nvPr/>
        </p:nvSpPr>
        <p:spPr bwMode="auto">
          <a:xfrm>
            <a:off x="394841" y="4840561"/>
            <a:ext cx="8713663" cy="1900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a:solidFill>
                  <a:schemeClr val="tx1"/>
                </a:solidFill>
                <a:latin typeface="+mn-lt"/>
                <a:ea typeface="+mn-ea"/>
              </a:defRPr>
            </a:lvl2pPr>
            <a:lvl3pPr marL="1143000" indent="-228600" algn="l" rtl="0" eaLnBrk="0" fontAlgn="base" hangingPunct="0">
              <a:spcBef>
                <a:spcPct val="20000"/>
              </a:spcBef>
              <a:spcAft>
                <a:spcPct val="0"/>
              </a:spcAft>
              <a:buFont typeface="Arial" pitchFamily="34" charset="0"/>
              <a:buChar char="•"/>
              <a:defRPr sz="2400">
                <a:solidFill>
                  <a:schemeClr val="tx1"/>
                </a:solidFill>
                <a:latin typeface="+mn-lt"/>
                <a:ea typeface="+mn-ea"/>
              </a:defRPr>
            </a:lvl3pPr>
            <a:lvl4pPr marL="16002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4pPr>
            <a:lvl5pPr marL="20574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5pPr>
            <a:lvl6pPr marL="25146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6pPr>
            <a:lvl7pPr marL="29718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7pPr>
            <a:lvl8pPr marL="34290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8pPr>
            <a:lvl9pPr marL="3886200" indent="-228600" algn="l" rtl="0" eaLnBrk="0" fontAlgn="base" hangingPunct="0">
              <a:spcBef>
                <a:spcPct val="20000"/>
              </a:spcBef>
              <a:spcAft>
                <a:spcPct val="0"/>
              </a:spcAft>
              <a:buFont typeface="Arial" pitchFamily="34" charset="0"/>
              <a:buChar char="»"/>
              <a:defRPr sz="2000">
                <a:solidFill>
                  <a:schemeClr val="tx1"/>
                </a:solidFill>
                <a:latin typeface="+mn-lt"/>
                <a:ea typeface="+mn-ea"/>
              </a:defRPr>
            </a:lvl9pPr>
          </a:lstStyle>
          <a:p>
            <a:pPr eaLnBrk="1" hangingPunct="1">
              <a:buFont typeface="Arial" pitchFamily="34" charset="0"/>
              <a:buNone/>
            </a:pPr>
            <a:r>
              <a:rPr lang="ja-JP" altLang="en-US" sz="2600" dirty="0" smtClean="0"/>
              <a:t>・ 大質量の恒星が一生を終えるときの大規模な爆発現象。</a:t>
            </a:r>
            <a:endParaRPr lang="en-US" sz="2600" dirty="0" smtClean="0"/>
          </a:p>
          <a:p>
            <a:pPr eaLnBrk="1" hangingPunct="1">
              <a:buFont typeface="Arial" pitchFamily="34" charset="0"/>
              <a:buNone/>
            </a:pPr>
            <a:r>
              <a:rPr lang="ja-JP" altLang="en-US" sz="2600" dirty="0" smtClean="0"/>
              <a:t>・ 白色矮星に連星のガスが流れ込み、ある一定の質量に達すると核融合反応が起こり、爆発。</a:t>
            </a:r>
            <a:endParaRPr lang="en-US" sz="2600" dirty="0"/>
          </a:p>
        </p:txBody>
      </p:sp>
      <p:sp>
        <p:nvSpPr>
          <p:cNvPr id="5" name="タイトル 1"/>
          <p:cNvSpPr txBox="1">
            <a:spLocks/>
          </p:cNvSpPr>
          <p:nvPr/>
        </p:nvSpPr>
        <p:spPr bwMode="auto">
          <a:xfrm>
            <a:off x="683568" y="4307086"/>
            <a:ext cx="3106688" cy="634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5pPr>
            <a:lvl6pPr marL="4572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6pPr>
            <a:lvl7pPr marL="9144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7pPr>
            <a:lvl8pPr marL="13716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8pPr>
            <a:lvl9pPr marL="18288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9pPr>
          </a:lstStyle>
          <a:p>
            <a:pPr eaLnBrk="1" hangingPunct="1"/>
            <a:r>
              <a:rPr lang="ja-JP" altLang="en-US" sz="3000" b="1" dirty="0" smtClean="0"/>
              <a:t>（</a:t>
            </a:r>
            <a:r>
              <a:rPr lang="en-US" altLang="ja-JP" sz="3000" b="1" dirty="0" smtClean="0"/>
              <a:t>2</a:t>
            </a:r>
            <a:r>
              <a:rPr lang="ja-JP" altLang="en-US" sz="3000" b="1" dirty="0" smtClean="0"/>
              <a:t>）</a:t>
            </a:r>
            <a:r>
              <a:rPr lang="ja-JP" sz="3000" b="1" dirty="0" smtClean="0"/>
              <a:t>超新星とは</a:t>
            </a:r>
            <a:endParaRPr lang="ja-JP" sz="3000" b="1" dirty="0"/>
          </a:p>
        </p:txBody>
      </p:sp>
      <p:sp>
        <p:nvSpPr>
          <p:cNvPr id="2" name="テキスト ボックス 1"/>
          <p:cNvSpPr txBox="1"/>
          <p:nvPr/>
        </p:nvSpPr>
        <p:spPr>
          <a:xfrm>
            <a:off x="323528" y="380564"/>
            <a:ext cx="2315057" cy="600164"/>
          </a:xfrm>
          <a:prstGeom prst="rect">
            <a:avLst/>
          </a:prstGeom>
          <a:noFill/>
        </p:spPr>
        <p:txBody>
          <a:bodyPr wrap="none" rtlCol="0">
            <a:spAutoFit/>
          </a:bodyPr>
          <a:lstStyle/>
          <a:p>
            <a:r>
              <a:rPr kumimoji="1" lang="ja-JP" altLang="en-US" sz="3300" b="1" dirty="0" smtClean="0"/>
              <a:t>１．はじめに</a:t>
            </a:r>
            <a:endParaRPr kumimoji="1" lang="ja-JP" altLang="en-US" sz="33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idx="4294967295"/>
          </p:nvPr>
        </p:nvSpPr>
        <p:spPr>
          <a:xfrm>
            <a:off x="673100" y="476672"/>
            <a:ext cx="3898900" cy="490066"/>
          </a:xfrm>
        </p:spPr>
        <p:txBody>
          <a:bodyPr/>
          <a:lstStyle/>
          <a:p>
            <a:pPr eaLnBrk="1" hangingPunct="1"/>
            <a:r>
              <a:rPr lang="ja-JP" altLang="en-US" sz="3000" b="1" dirty="0" smtClean="0"/>
              <a:t>（</a:t>
            </a:r>
            <a:r>
              <a:rPr lang="en-US" altLang="ja-JP" sz="3000" b="1" dirty="0" smtClean="0"/>
              <a:t>3</a:t>
            </a:r>
            <a:r>
              <a:rPr lang="ja-JP" altLang="en-US" sz="3000" b="1" dirty="0" smtClean="0"/>
              <a:t>）</a:t>
            </a:r>
            <a:r>
              <a:rPr lang="ja-JP" sz="3000" b="1" dirty="0" smtClean="0"/>
              <a:t>重力</a:t>
            </a:r>
            <a:r>
              <a:rPr lang="ja-JP" sz="3000" b="1" dirty="0"/>
              <a:t>崩壊型超新星</a:t>
            </a:r>
          </a:p>
        </p:txBody>
      </p:sp>
      <p:grpSp>
        <p:nvGrpSpPr>
          <p:cNvPr id="2" name="グループ化 1"/>
          <p:cNvGrpSpPr/>
          <p:nvPr/>
        </p:nvGrpSpPr>
        <p:grpSpPr>
          <a:xfrm>
            <a:off x="300385" y="1628800"/>
            <a:ext cx="8808119" cy="5184304"/>
            <a:chOff x="179388" y="2060848"/>
            <a:chExt cx="9097962" cy="5022577"/>
          </a:xfrm>
        </p:grpSpPr>
        <p:grpSp>
          <p:nvGrpSpPr>
            <p:cNvPr id="11268" name="Group 4"/>
            <p:cNvGrpSpPr>
              <a:grpSpLocks/>
            </p:cNvGrpSpPr>
            <p:nvPr/>
          </p:nvGrpSpPr>
          <p:grpSpPr bwMode="auto">
            <a:xfrm>
              <a:off x="179388" y="2060848"/>
              <a:ext cx="3097212" cy="2808015"/>
              <a:chOff x="0" y="-239576"/>
              <a:chExt cx="3168355" cy="3119894"/>
            </a:xfrm>
          </p:grpSpPr>
          <p:sp>
            <p:nvSpPr>
              <p:cNvPr id="11269" name="雲 16"/>
              <p:cNvSpPr>
                <a:spLocks/>
              </p:cNvSpPr>
              <p:nvPr/>
            </p:nvSpPr>
            <p:spPr bwMode="auto">
              <a:xfrm>
                <a:off x="0" y="-239576"/>
                <a:ext cx="3168355" cy="3119894"/>
              </a:xfrm>
              <a:custGeom>
                <a:avLst/>
                <a:gdLst>
                  <a:gd name="T0" fmla="*/ 3899 w 43200"/>
                  <a:gd name="T1" fmla="*/ 14370 h 43200"/>
                  <a:gd name="T2" fmla="*/ 10591 w 43200"/>
                  <a:gd name="T3" fmla="*/ 3941 h 43200"/>
                  <a:gd name="T4" fmla="*/ 14005 w 43200"/>
                  <a:gd name="T5" fmla="*/ 5202 h 43200"/>
                  <a:gd name="T6" fmla="*/ 22456 w 43200"/>
                  <a:gd name="T7" fmla="*/ 3431 h 43200"/>
                  <a:gd name="T8" fmla="*/ 26362 w 43200"/>
                  <a:gd name="T9" fmla="*/ 141 h 43200"/>
                  <a:gd name="T10" fmla="*/ 29832 w 43200"/>
                  <a:gd name="T11" fmla="*/ 2480 h 43200"/>
                  <a:gd name="T12" fmla="*/ 38318 w 43200"/>
                  <a:gd name="T13" fmla="*/ 5575 h 43200"/>
                  <a:gd name="T14" fmla="*/ 42250 w 43200"/>
                  <a:gd name="T15" fmla="*/ 12594 h 43200"/>
                  <a:gd name="T16" fmla="*/ 41818 w 43200"/>
                  <a:gd name="T17" fmla="*/ 15459 h 43200"/>
                  <a:gd name="T18" fmla="*/ 37404 w 43200"/>
                  <a:gd name="T19" fmla="*/ 30203 h 43200"/>
                  <a:gd name="T20" fmla="*/ 31619 w 43200"/>
                  <a:gd name="T21" fmla="*/ 38007 h 43200"/>
                  <a:gd name="T22" fmla="*/ 28556 w 43200"/>
                  <a:gd name="T23" fmla="*/ 36813 h 43200"/>
                  <a:gd name="T24" fmla="*/ 16480 w 43200"/>
                  <a:gd name="T25" fmla="*/ 39263 h 43200"/>
                  <a:gd name="T26" fmla="*/ 12503 w 43200"/>
                  <a:gd name="T27" fmla="*/ 40771 h 43200"/>
                  <a:gd name="T28" fmla="*/ 5803 w 43200"/>
                  <a:gd name="T29" fmla="*/ 35469 h 43200"/>
                  <a:gd name="T30" fmla="*/ 936 w 43200"/>
                  <a:gd name="T31" fmla="*/ 29592 h 43200"/>
                  <a:gd name="T32" fmla="*/ 2113 w 43200"/>
                  <a:gd name="T33" fmla="*/ 25547 h 43200"/>
                  <a:gd name="T34" fmla="*/ 3863 w 43200"/>
                  <a:gd name="T35" fmla="*/ 14504 h 43200"/>
                  <a:gd name="T36" fmla="*/ 4693 w 43200"/>
                  <a:gd name="T37" fmla="*/ 26177 h 43200"/>
                  <a:gd name="T38" fmla="*/ 2160 w 43200"/>
                  <a:gd name="T39" fmla="*/ 25379 h 43200"/>
                  <a:gd name="T40" fmla="*/ 6927 w 43200"/>
                  <a:gd name="T41" fmla="*/ 34898 h 43200"/>
                  <a:gd name="T42" fmla="*/ 16478 w 43200"/>
                  <a:gd name="T43" fmla="*/ 39090 h 43200"/>
                  <a:gd name="T44" fmla="*/ 15809 w 43200"/>
                  <a:gd name="T45" fmla="*/ 37350 h 43200"/>
                  <a:gd name="T46" fmla="*/ 28826 w 43200"/>
                  <a:gd name="T47" fmla="*/ 34750 h 43200"/>
                  <a:gd name="T48" fmla="*/ 34129 w 43200"/>
                  <a:gd name="T49" fmla="*/ 22954 h 43200"/>
                  <a:gd name="T50" fmla="*/ 37381 w 43200"/>
                  <a:gd name="T51" fmla="*/ 30027 h 43200"/>
                  <a:gd name="T52" fmla="*/ 41798 w 43200"/>
                  <a:gd name="T53" fmla="*/ 15354 h 43200"/>
                  <a:gd name="T54" fmla="*/ 40350 w 43200"/>
                  <a:gd name="T55" fmla="*/ 18030 h 43200"/>
                  <a:gd name="T56" fmla="*/ 38324 w 43200"/>
                  <a:gd name="T57" fmla="*/ 5425 h 43200"/>
                  <a:gd name="T58" fmla="*/ 38400 w 43200"/>
                  <a:gd name="T59" fmla="*/ 6690 h 43200"/>
                  <a:gd name="T60" fmla="*/ 29078 w 43200"/>
                  <a:gd name="T61" fmla="*/ 3952 h 43200"/>
                  <a:gd name="T62" fmla="*/ 22141 w 43200"/>
                  <a:gd name="T63" fmla="*/ 4720 h 43200"/>
                  <a:gd name="T64" fmla="*/ 22500 w 43200"/>
                  <a:gd name="T65" fmla="*/ 3330 h 43200"/>
                  <a:gd name="T66" fmla="*/ 14000 w 43200"/>
                  <a:gd name="T67" fmla="*/ 5191 h 43200"/>
                  <a:gd name="T68" fmla="*/ 4127 w 43200"/>
                  <a:gd name="T69" fmla="*/ 15789 h 43200"/>
                  <a:gd name="T70" fmla="*/ 3900 w 43200"/>
                  <a:gd name="T71" fmla="*/ 14369 h 432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5954 w 43200"/>
                  <a:gd name="T109" fmla="*/ 6524 h 43200"/>
                  <a:gd name="T110" fmla="*/ 34174 w 43200"/>
                  <a:gd name="T111" fmla="*/ 34674 h 4320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rgbClr val="DCE6F2"/>
              </a:solidFill>
              <a:ln w="25400" cmpd="sng">
                <a:solidFill>
                  <a:schemeClr val="bg1"/>
                </a:solidFill>
                <a:miter lim="800000"/>
                <a:headEnd/>
                <a:tailEnd/>
              </a:ln>
            </p:spPr>
            <p:txBody>
              <a:bodyPr anchor="ctr"/>
              <a:lstStyle/>
              <a:p>
                <a:endParaRPr lang="ja-JP" altLang="en-US"/>
              </a:p>
            </p:txBody>
          </p:sp>
          <p:sp>
            <p:nvSpPr>
              <p:cNvPr id="11270" name="円/楕円 6"/>
              <p:cNvSpPr>
                <a:spLocks noChangeArrowheads="1"/>
              </p:cNvSpPr>
              <p:nvPr/>
            </p:nvSpPr>
            <p:spPr bwMode="auto">
              <a:xfrm>
                <a:off x="573259" y="160454"/>
                <a:ext cx="2016964" cy="2143096"/>
              </a:xfrm>
              <a:prstGeom prst="ellipse">
                <a:avLst/>
              </a:prstGeom>
              <a:solidFill>
                <a:srgbClr val="92D05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lang="ja-JP" altLang="en-US">
                  <a:solidFill>
                    <a:srgbClr val="FFFFFF"/>
                  </a:solidFill>
                  <a:latin typeface="Calibri" pitchFamily="34" charset="0"/>
                </a:endParaRPr>
              </a:p>
            </p:txBody>
          </p:sp>
          <p:sp>
            <p:nvSpPr>
              <p:cNvPr id="11271" name="円/楕円 4"/>
              <p:cNvSpPr>
                <a:spLocks noChangeArrowheads="1"/>
              </p:cNvSpPr>
              <p:nvPr/>
            </p:nvSpPr>
            <p:spPr bwMode="auto">
              <a:xfrm>
                <a:off x="957733" y="560481"/>
                <a:ext cx="1224470" cy="1312904"/>
              </a:xfrm>
              <a:prstGeom prst="ellipse">
                <a:avLst/>
              </a:prstGeom>
              <a:solidFill>
                <a:srgbClr val="98480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r>
                  <a:rPr lang="en-US" dirty="0">
                    <a:solidFill>
                      <a:srgbClr val="FFFFFF"/>
                    </a:solidFill>
                    <a:latin typeface="Calibri" pitchFamily="34" charset="0"/>
                  </a:rPr>
                  <a:t>Fe</a:t>
                </a:r>
                <a:endParaRPr lang="ja-JP" altLang="en-US" dirty="0">
                  <a:solidFill>
                    <a:srgbClr val="FFFFFF"/>
                  </a:solidFill>
                  <a:latin typeface="Calibri" pitchFamily="34" charset="0"/>
                </a:endParaRPr>
              </a:p>
            </p:txBody>
          </p:sp>
          <p:sp>
            <p:nvSpPr>
              <p:cNvPr id="11272" name="テキスト ボックス 18"/>
              <p:cNvSpPr txBox="1">
                <a:spLocks noChangeArrowheads="1"/>
              </p:cNvSpPr>
              <p:nvPr/>
            </p:nvSpPr>
            <p:spPr bwMode="auto">
              <a:xfrm>
                <a:off x="515761" y="936104"/>
                <a:ext cx="644219" cy="423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ja-JP" altLang="en-US" dirty="0">
                    <a:solidFill>
                      <a:schemeClr val="bg1"/>
                    </a:solidFill>
                    <a:latin typeface="Calibri" pitchFamily="34" charset="0"/>
                  </a:rPr>
                  <a:t>Ｍｇ</a:t>
                </a:r>
              </a:p>
            </p:txBody>
          </p:sp>
          <p:sp>
            <p:nvSpPr>
              <p:cNvPr id="11273" name="テキスト ボックス 19"/>
              <p:cNvSpPr txBox="1">
                <a:spLocks noChangeArrowheads="1"/>
              </p:cNvSpPr>
              <p:nvPr/>
            </p:nvSpPr>
            <p:spPr bwMode="auto">
              <a:xfrm>
                <a:off x="864096" y="1728191"/>
                <a:ext cx="3561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ja-JP" altLang="en-US">
                    <a:solidFill>
                      <a:schemeClr val="bg1"/>
                    </a:solidFill>
                    <a:latin typeface="Calibri" pitchFamily="34" charset="0"/>
                  </a:rPr>
                  <a:t>Ｃ</a:t>
                </a:r>
                <a:endParaRPr lang="en-US">
                  <a:solidFill>
                    <a:schemeClr val="bg1"/>
                  </a:solidFill>
                  <a:latin typeface="Calibri" pitchFamily="34" charset="0"/>
                </a:endParaRPr>
              </a:p>
            </p:txBody>
          </p:sp>
          <p:sp>
            <p:nvSpPr>
              <p:cNvPr id="11274" name="テキスト ボックス 20"/>
              <p:cNvSpPr txBox="1">
                <a:spLocks noChangeArrowheads="1"/>
              </p:cNvSpPr>
              <p:nvPr/>
            </p:nvSpPr>
            <p:spPr bwMode="auto">
              <a:xfrm>
                <a:off x="1656185" y="1872207"/>
                <a:ext cx="3369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en-US">
                    <a:solidFill>
                      <a:schemeClr val="bg1"/>
                    </a:solidFill>
                    <a:latin typeface="Calibri" pitchFamily="34" charset="0"/>
                  </a:rPr>
                  <a:t>O</a:t>
                </a:r>
              </a:p>
            </p:txBody>
          </p:sp>
          <p:sp>
            <p:nvSpPr>
              <p:cNvPr id="11275" name="テキスト ボックス 22"/>
              <p:cNvSpPr txBox="1">
                <a:spLocks noChangeArrowheads="1"/>
              </p:cNvSpPr>
              <p:nvPr/>
            </p:nvSpPr>
            <p:spPr bwMode="auto">
              <a:xfrm>
                <a:off x="2088234" y="720080"/>
                <a:ext cx="4443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en-US">
                    <a:solidFill>
                      <a:schemeClr val="bg1"/>
                    </a:solidFill>
                    <a:latin typeface="Calibri" pitchFamily="34" charset="0"/>
                  </a:rPr>
                  <a:t>He</a:t>
                </a:r>
              </a:p>
            </p:txBody>
          </p:sp>
          <p:sp>
            <p:nvSpPr>
              <p:cNvPr id="11276" name="テキスト ボックス 23"/>
              <p:cNvSpPr txBox="1">
                <a:spLocks noChangeArrowheads="1"/>
              </p:cNvSpPr>
              <p:nvPr/>
            </p:nvSpPr>
            <p:spPr bwMode="auto">
              <a:xfrm>
                <a:off x="1440161" y="160453"/>
                <a:ext cx="44916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en-US" dirty="0">
                    <a:solidFill>
                      <a:schemeClr val="bg1"/>
                    </a:solidFill>
                    <a:latin typeface="Calibri" pitchFamily="34" charset="0"/>
                  </a:rPr>
                  <a:t>Ne</a:t>
                </a:r>
              </a:p>
            </p:txBody>
          </p:sp>
          <p:sp>
            <p:nvSpPr>
              <p:cNvPr id="11277" name="テキスト ボックス 24"/>
              <p:cNvSpPr txBox="1">
                <a:spLocks noChangeArrowheads="1"/>
              </p:cNvSpPr>
              <p:nvPr/>
            </p:nvSpPr>
            <p:spPr bwMode="auto">
              <a:xfrm>
                <a:off x="2448274" y="288031"/>
                <a:ext cx="3289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en-US">
                    <a:latin typeface="Calibri" pitchFamily="34" charset="0"/>
                  </a:rPr>
                  <a:t>H</a:t>
                </a:r>
                <a:endParaRPr lang="ja-JP" altLang="en-US">
                  <a:latin typeface="Calibri" pitchFamily="34" charset="0"/>
                </a:endParaRPr>
              </a:p>
            </p:txBody>
          </p:sp>
          <p:sp>
            <p:nvSpPr>
              <p:cNvPr id="11278" name="テキスト ボックス 25"/>
              <p:cNvSpPr txBox="1">
                <a:spLocks noChangeArrowheads="1"/>
              </p:cNvSpPr>
              <p:nvPr/>
            </p:nvSpPr>
            <p:spPr bwMode="auto">
              <a:xfrm>
                <a:off x="360039" y="1944213"/>
                <a:ext cx="3289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en-US">
                    <a:latin typeface="Calibri" pitchFamily="34" charset="0"/>
                  </a:rPr>
                  <a:t>H</a:t>
                </a:r>
                <a:endParaRPr lang="ja-JP" altLang="en-US">
                  <a:latin typeface="Calibri" pitchFamily="34" charset="0"/>
                </a:endParaRPr>
              </a:p>
            </p:txBody>
          </p:sp>
          <p:sp>
            <p:nvSpPr>
              <p:cNvPr id="11279" name="テキスト ボックス 26"/>
              <p:cNvSpPr txBox="1">
                <a:spLocks noChangeArrowheads="1"/>
              </p:cNvSpPr>
              <p:nvPr/>
            </p:nvSpPr>
            <p:spPr bwMode="auto">
              <a:xfrm>
                <a:off x="1512169" y="2376262"/>
                <a:ext cx="3289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en-US">
                    <a:latin typeface="Calibri" pitchFamily="34" charset="0"/>
                  </a:rPr>
                  <a:t>H</a:t>
                </a:r>
                <a:endParaRPr lang="ja-JP" altLang="en-US">
                  <a:latin typeface="Calibri" pitchFamily="34" charset="0"/>
                </a:endParaRPr>
              </a:p>
            </p:txBody>
          </p:sp>
          <p:sp>
            <p:nvSpPr>
              <p:cNvPr id="11280" name="テキスト ボックス 27"/>
              <p:cNvSpPr txBox="1">
                <a:spLocks noChangeArrowheads="1"/>
              </p:cNvSpPr>
              <p:nvPr/>
            </p:nvSpPr>
            <p:spPr bwMode="auto">
              <a:xfrm>
                <a:off x="432047" y="432049"/>
                <a:ext cx="3289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en-US">
                    <a:latin typeface="Calibri" pitchFamily="34" charset="0"/>
                  </a:rPr>
                  <a:t>H</a:t>
                </a:r>
                <a:endParaRPr lang="ja-JP" altLang="en-US">
                  <a:latin typeface="Calibri" pitchFamily="34" charset="0"/>
                </a:endParaRPr>
              </a:p>
            </p:txBody>
          </p:sp>
        </p:grpSp>
        <p:sp>
          <p:nvSpPr>
            <p:cNvPr id="11281" name="右矢印 29"/>
            <p:cNvSpPr>
              <a:spLocks noChangeArrowheads="1"/>
            </p:cNvSpPr>
            <p:nvPr/>
          </p:nvSpPr>
          <p:spPr bwMode="auto">
            <a:xfrm>
              <a:off x="3563938" y="2924175"/>
              <a:ext cx="1079500" cy="1081088"/>
            </a:xfrm>
            <a:prstGeom prst="rightArrow">
              <a:avLst>
                <a:gd name="adj1" fmla="val 50000"/>
                <a:gd name="adj2" fmla="val 50000"/>
              </a:avLst>
            </a:prstGeom>
            <a:solidFill>
              <a:srgbClr val="E46C0A"/>
            </a:solidFill>
            <a:ln w="25400" cmpd="sng">
              <a:solidFill>
                <a:schemeClr val="bg1"/>
              </a:solidFill>
              <a:miter lim="800000"/>
              <a:headEnd/>
              <a:tailEnd/>
            </a:ln>
          </p:spPr>
          <p:txBody>
            <a:bodyPr anchor="ctr"/>
            <a:lstStyle/>
            <a:p>
              <a:pPr algn="ctr"/>
              <a:endParaRPr lang="ja-JP" altLang="en-US">
                <a:solidFill>
                  <a:srgbClr val="FFFFFF"/>
                </a:solidFill>
                <a:latin typeface="Calibri" pitchFamily="34" charset="0"/>
              </a:endParaRPr>
            </a:p>
          </p:txBody>
        </p:sp>
        <p:grpSp>
          <p:nvGrpSpPr>
            <p:cNvPr id="11282" name="Group 18"/>
            <p:cNvGrpSpPr>
              <a:grpSpLocks/>
            </p:cNvGrpSpPr>
            <p:nvPr/>
          </p:nvGrpSpPr>
          <p:grpSpPr bwMode="auto">
            <a:xfrm>
              <a:off x="4787900" y="2701919"/>
              <a:ext cx="1368425" cy="1374781"/>
              <a:chOff x="0" y="-222179"/>
              <a:chExt cx="1368152" cy="1374307"/>
            </a:xfrm>
          </p:grpSpPr>
          <p:sp>
            <p:nvSpPr>
              <p:cNvPr id="11283" name="円/楕円 32"/>
              <p:cNvSpPr>
                <a:spLocks noChangeArrowheads="1"/>
              </p:cNvSpPr>
              <p:nvPr/>
            </p:nvSpPr>
            <p:spPr bwMode="auto">
              <a:xfrm>
                <a:off x="0" y="-222179"/>
                <a:ext cx="1368152" cy="1374307"/>
              </a:xfrm>
              <a:prstGeom prst="ellipse">
                <a:avLst/>
              </a:prstGeom>
              <a:solidFill>
                <a:srgbClr val="92D05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lang="ja-JP" altLang="en-US">
                  <a:latin typeface="Calibri" pitchFamily="34" charset="0"/>
                </a:endParaRPr>
              </a:p>
            </p:txBody>
          </p:sp>
          <p:sp>
            <p:nvSpPr>
              <p:cNvPr id="11284" name="円/楕円 33"/>
              <p:cNvSpPr>
                <a:spLocks noChangeArrowheads="1"/>
              </p:cNvSpPr>
              <p:nvPr/>
            </p:nvSpPr>
            <p:spPr bwMode="auto">
              <a:xfrm>
                <a:off x="431714" y="288950"/>
                <a:ext cx="504724" cy="431651"/>
              </a:xfrm>
              <a:prstGeom prst="ellipse">
                <a:avLst/>
              </a:prstGeom>
              <a:solidFill>
                <a:srgbClr val="98480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lang="ja-JP" altLang="en-US" sz="1400">
                  <a:latin typeface="Calibri" pitchFamily="34" charset="0"/>
                </a:endParaRPr>
              </a:p>
            </p:txBody>
          </p:sp>
          <p:cxnSp>
            <p:nvCxnSpPr>
              <p:cNvPr id="11285" name="直線矢印コネクタ 45"/>
              <p:cNvCxnSpPr>
                <a:cxnSpLocks noChangeShapeType="1"/>
                <a:stCxn id="11283" idx="7"/>
                <a:endCxn id="11284" idx="7"/>
              </p:cNvCxnSpPr>
              <p:nvPr/>
            </p:nvCxnSpPr>
            <p:spPr bwMode="auto">
              <a:xfrm flipH="1">
                <a:off x="862523" y="-20916"/>
                <a:ext cx="305268" cy="373080"/>
              </a:xfrm>
              <a:prstGeom prst="straightConnector1">
                <a:avLst/>
              </a:prstGeom>
              <a:noFill/>
              <a:ln w="25400" cmpd="sng">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1286" name="直線矢印コネクタ 47"/>
              <p:cNvCxnSpPr>
                <a:cxnSpLocks noChangeShapeType="1"/>
                <a:stCxn id="11283" idx="3"/>
                <a:endCxn id="11284" idx="3"/>
              </p:cNvCxnSpPr>
              <p:nvPr/>
            </p:nvCxnSpPr>
            <p:spPr bwMode="auto">
              <a:xfrm flipV="1">
                <a:off x="200361" y="657387"/>
                <a:ext cx="305268" cy="293479"/>
              </a:xfrm>
              <a:prstGeom prst="straightConnector1">
                <a:avLst/>
              </a:prstGeom>
              <a:noFill/>
              <a:ln w="25400" cmpd="sng">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1287" name="直線矢印コネクタ 48"/>
              <p:cNvCxnSpPr>
                <a:cxnSpLocks noChangeShapeType="1"/>
                <a:stCxn id="11283" idx="1"/>
                <a:endCxn id="11284" idx="1"/>
              </p:cNvCxnSpPr>
              <p:nvPr/>
            </p:nvCxnSpPr>
            <p:spPr bwMode="auto">
              <a:xfrm>
                <a:off x="200361" y="-20916"/>
                <a:ext cx="305268" cy="373080"/>
              </a:xfrm>
              <a:prstGeom prst="straightConnector1">
                <a:avLst/>
              </a:prstGeom>
              <a:noFill/>
              <a:ln w="25400" cmpd="sng">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1288" name="直線矢印コネクタ 49"/>
              <p:cNvCxnSpPr>
                <a:cxnSpLocks noChangeShapeType="1"/>
                <a:stCxn id="11283" idx="5"/>
                <a:endCxn id="11284" idx="5"/>
              </p:cNvCxnSpPr>
              <p:nvPr/>
            </p:nvCxnSpPr>
            <p:spPr bwMode="auto">
              <a:xfrm flipH="1" flipV="1">
                <a:off x="862523" y="657387"/>
                <a:ext cx="305268" cy="293479"/>
              </a:xfrm>
              <a:prstGeom prst="straightConnector1">
                <a:avLst/>
              </a:prstGeom>
              <a:noFill/>
              <a:ln w="25400" cmpd="sng">
                <a:solidFill>
                  <a:srgbClr val="FF0000"/>
                </a:solidFill>
                <a:round/>
                <a:headEnd/>
                <a:tailEnd type="arrow" w="med" len="med"/>
              </a:ln>
              <a:extLst>
                <a:ext uri="{909E8E84-426E-40DD-AFC4-6F175D3DCCD1}">
                  <a14:hiddenFill xmlns:a14="http://schemas.microsoft.com/office/drawing/2010/main">
                    <a:noFill/>
                  </a14:hiddenFill>
                </a:ext>
              </a:extLst>
            </p:spPr>
          </p:cxnSp>
        </p:grpSp>
        <p:sp>
          <p:nvSpPr>
            <p:cNvPr id="11289" name="右矢印 92"/>
            <p:cNvSpPr>
              <a:spLocks noChangeArrowheads="1"/>
            </p:cNvSpPr>
            <p:nvPr/>
          </p:nvSpPr>
          <p:spPr bwMode="auto">
            <a:xfrm rot="7598805">
              <a:off x="4120356" y="4058444"/>
              <a:ext cx="1081088" cy="1079500"/>
            </a:xfrm>
            <a:prstGeom prst="rightArrow">
              <a:avLst>
                <a:gd name="adj1" fmla="val 50000"/>
                <a:gd name="adj2" fmla="val 49999"/>
              </a:avLst>
            </a:prstGeom>
            <a:solidFill>
              <a:srgbClr val="E46C0A"/>
            </a:solidFill>
            <a:ln w="25400" cmpd="sng">
              <a:solidFill>
                <a:schemeClr val="bg1"/>
              </a:solidFill>
              <a:miter lim="800000"/>
              <a:headEnd/>
              <a:tailEnd/>
            </a:ln>
          </p:spPr>
          <p:txBody>
            <a:bodyPr anchor="ctr"/>
            <a:lstStyle/>
            <a:p>
              <a:pPr algn="ctr"/>
              <a:endParaRPr lang="ja-JP" altLang="en-US">
                <a:solidFill>
                  <a:srgbClr val="FFFFFF"/>
                </a:solidFill>
                <a:latin typeface="Calibri" pitchFamily="34" charset="0"/>
              </a:endParaRPr>
            </a:p>
          </p:txBody>
        </p:sp>
        <p:grpSp>
          <p:nvGrpSpPr>
            <p:cNvPr id="11290" name="Group 26"/>
            <p:cNvGrpSpPr>
              <a:grpSpLocks/>
            </p:cNvGrpSpPr>
            <p:nvPr/>
          </p:nvGrpSpPr>
          <p:grpSpPr bwMode="auto">
            <a:xfrm>
              <a:off x="2124075" y="5229225"/>
              <a:ext cx="1943100" cy="1223963"/>
              <a:chOff x="0" y="0"/>
              <a:chExt cx="1944216" cy="1224136"/>
            </a:xfrm>
          </p:grpSpPr>
          <p:sp>
            <p:nvSpPr>
              <p:cNvPr id="11291" name="円/楕円 117"/>
              <p:cNvSpPr>
                <a:spLocks noChangeArrowheads="1"/>
              </p:cNvSpPr>
              <p:nvPr/>
            </p:nvSpPr>
            <p:spPr bwMode="auto">
              <a:xfrm>
                <a:off x="792618" y="360414"/>
                <a:ext cx="432048" cy="431861"/>
              </a:xfrm>
              <a:prstGeom prst="ellipse">
                <a:avLst/>
              </a:prstGeom>
              <a:solidFill>
                <a:srgbClr val="92D05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lang="ja-JP" altLang="en-US">
                  <a:latin typeface="Calibri" pitchFamily="34" charset="0"/>
                </a:endParaRPr>
              </a:p>
            </p:txBody>
          </p:sp>
          <p:sp>
            <p:nvSpPr>
              <p:cNvPr id="11292" name="円/楕円 118"/>
              <p:cNvSpPr>
                <a:spLocks noChangeArrowheads="1"/>
              </p:cNvSpPr>
              <p:nvPr/>
            </p:nvSpPr>
            <p:spPr bwMode="auto">
              <a:xfrm>
                <a:off x="935575" y="503309"/>
                <a:ext cx="144545" cy="144482"/>
              </a:xfrm>
              <a:prstGeom prst="ellipse">
                <a:avLst/>
              </a:prstGeom>
              <a:solidFill>
                <a:srgbClr val="98480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lang="ja-JP" altLang="en-US" sz="1400">
                  <a:latin typeface="Calibri" pitchFamily="34" charset="0"/>
                </a:endParaRPr>
              </a:p>
            </p:txBody>
          </p:sp>
          <p:sp>
            <p:nvSpPr>
              <p:cNvPr id="11293" name="下カーブ矢印 123"/>
              <p:cNvSpPr>
                <a:spLocks noChangeArrowheads="1"/>
              </p:cNvSpPr>
              <p:nvPr/>
            </p:nvSpPr>
            <p:spPr bwMode="auto">
              <a:xfrm>
                <a:off x="216024" y="0"/>
                <a:ext cx="792618" cy="360414"/>
              </a:xfrm>
              <a:prstGeom prst="curvedDownArrow">
                <a:avLst>
                  <a:gd name="adj1" fmla="val 24995"/>
                  <a:gd name="adj2" fmla="val 50001"/>
                  <a:gd name="adj3" fmla="val 25000"/>
                </a:avLst>
              </a:prstGeom>
              <a:solidFill>
                <a:srgbClr val="D99694"/>
              </a:solidFill>
              <a:ln w="25400" cmpd="sng">
                <a:solidFill>
                  <a:schemeClr val="bg1"/>
                </a:solidFill>
                <a:miter lim="800000"/>
                <a:headEnd/>
                <a:tailEnd/>
              </a:ln>
            </p:spPr>
            <p:txBody>
              <a:bodyPr anchor="ctr"/>
              <a:lstStyle/>
              <a:p>
                <a:pPr algn="ctr"/>
                <a:endParaRPr lang="ja-JP" altLang="en-US">
                  <a:latin typeface="Calibri" pitchFamily="34" charset="0"/>
                </a:endParaRPr>
              </a:p>
            </p:txBody>
          </p:sp>
          <p:sp>
            <p:nvSpPr>
              <p:cNvPr id="11294" name="下カーブ矢印 127"/>
              <p:cNvSpPr>
                <a:spLocks noChangeArrowheads="1"/>
              </p:cNvSpPr>
              <p:nvPr/>
            </p:nvSpPr>
            <p:spPr bwMode="auto">
              <a:xfrm rot="10800000">
                <a:off x="935575" y="792275"/>
                <a:ext cx="778322" cy="431861"/>
              </a:xfrm>
              <a:prstGeom prst="curvedDownArrow">
                <a:avLst>
                  <a:gd name="adj1" fmla="val 25006"/>
                  <a:gd name="adj2" fmla="val 50004"/>
                  <a:gd name="adj3" fmla="val 25000"/>
                </a:avLst>
              </a:prstGeom>
              <a:solidFill>
                <a:srgbClr val="D99694"/>
              </a:solidFill>
              <a:ln w="25400" cmpd="sng">
                <a:solidFill>
                  <a:schemeClr val="bg1"/>
                </a:solidFill>
                <a:miter lim="800000"/>
                <a:headEnd/>
                <a:tailEnd/>
              </a:ln>
            </p:spPr>
            <p:txBody>
              <a:bodyPr anchor="ctr"/>
              <a:lstStyle/>
              <a:p>
                <a:pPr algn="ctr"/>
                <a:endParaRPr lang="ja-JP" altLang="en-US">
                  <a:latin typeface="Calibri" pitchFamily="34" charset="0"/>
                </a:endParaRPr>
              </a:p>
            </p:txBody>
          </p:sp>
          <p:sp>
            <p:nvSpPr>
              <p:cNvPr id="11295" name="フローチャート : 結合子 128"/>
              <p:cNvSpPr>
                <a:spLocks noChangeArrowheads="1"/>
              </p:cNvSpPr>
              <p:nvPr/>
            </p:nvSpPr>
            <p:spPr bwMode="auto">
              <a:xfrm>
                <a:off x="1440690" y="287379"/>
                <a:ext cx="216024" cy="215931"/>
              </a:xfrm>
              <a:prstGeom prst="flowChartConnector">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lang="ja-JP" altLang="en-US">
                  <a:solidFill>
                    <a:srgbClr val="FFFFFF"/>
                  </a:solidFill>
                  <a:latin typeface="Calibri" pitchFamily="34" charset="0"/>
                </a:endParaRPr>
              </a:p>
            </p:txBody>
          </p:sp>
          <p:sp>
            <p:nvSpPr>
              <p:cNvPr id="11296" name="フローチャート : 判断 129"/>
              <p:cNvSpPr>
                <a:spLocks noChangeArrowheads="1"/>
              </p:cNvSpPr>
              <p:nvPr/>
            </p:nvSpPr>
            <p:spPr bwMode="auto">
              <a:xfrm>
                <a:off x="1656714" y="431861"/>
                <a:ext cx="287502" cy="288966"/>
              </a:xfrm>
              <a:prstGeom prst="flowChartDecision">
                <a:avLst/>
              </a:prstGeom>
              <a:solidFill>
                <a:srgbClr val="FFC000"/>
              </a:solidFill>
              <a:ln w="25400" cmpd="sng">
                <a:solidFill>
                  <a:schemeClr val="bg1"/>
                </a:solidFill>
                <a:miter lim="800000"/>
                <a:headEnd/>
                <a:tailEnd/>
              </a:ln>
            </p:spPr>
            <p:txBody>
              <a:bodyPr anchor="ctr"/>
              <a:lstStyle/>
              <a:p>
                <a:pPr algn="ctr"/>
                <a:endParaRPr lang="ja-JP" altLang="en-US">
                  <a:solidFill>
                    <a:srgbClr val="FFFFFF"/>
                  </a:solidFill>
                  <a:latin typeface="Calibri" pitchFamily="34" charset="0"/>
                </a:endParaRPr>
              </a:p>
            </p:txBody>
          </p:sp>
          <p:sp>
            <p:nvSpPr>
              <p:cNvPr id="11297" name="フローチャート : 結合子 130"/>
              <p:cNvSpPr>
                <a:spLocks noChangeArrowheads="1"/>
              </p:cNvSpPr>
              <p:nvPr/>
            </p:nvSpPr>
            <p:spPr bwMode="auto">
              <a:xfrm>
                <a:off x="0" y="431861"/>
                <a:ext cx="216024" cy="215931"/>
              </a:xfrm>
              <a:prstGeom prst="flowChartConnector">
                <a:avLst/>
              </a:prstGeom>
              <a:solidFill>
                <a:srgbClr val="0070C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lang="ja-JP" altLang="en-US">
                  <a:solidFill>
                    <a:srgbClr val="FFFFFF"/>
                  </a:solidFill>
                  <a:latin typeface="Calibri" pitchFamily="34" charset="0"/>
                </a:endParaRPr>
              </a:p>
            </p:txBody>
          </p:sp>
          <p:sp>
            <p:nvSpPr>
              <p:cNvPr id="11298" name="フローチャート : 判断 131"/>
              <p:cNvSpPr>
                <a:spLocks noChangeArrowheads="1"/>
              </p:cNvSpPr>
              <p:nvPr/>
            </p:nvSpPr>
            <p:spPr bwMode="auto">
              <a:xfrm>
                <a:off x="216024" y="647792"/>
                <a:ext cx="287503" cy="288966"/>
              </a:xfrm>
              <a:prstGeom prst="flowChartDecision">
                <a:avLst/>
              </a:prstGeom>
              <a:solidFill>
                <a:srgbClr val="FFC000"/>
              </a:solidFill>
              <a:ln w="25400" cmpd="sng">
                <a:solidFill>
                  <a:schemeClr val="bg1"/>
                </a:solidFill>
                <a:miter lim="800000"/>
                <a:headEnd/>
                <a:tailEnd/>
              </a:ln>
            </p:spPr>
            <p:txBody>
              <a:bodyPr anchor="ctr"/>
              <a:lstStyle/>
              <a:p>
                <a:pPr algn="ctr"/>
                <a:endParaRPr lang="ja-JP" altLang="en-US">
                  <a:solidFill>
                    <a:srgbClr val="FFFFFF"/>
                  </a:solidFill>
                  <a:latin typeface="Calibri" pitchFamily="34" charset="0"/>
                </a:endParaRPr>
              </a:p>
            </p:txBody>
          </p:sp>
        </p:grpSp>
        <p:sp>
          <p:nvSpPr>
            <p:cNvPr id="11299" name="右矢印 134"/>
            <p:cNvSpPr>
              <a:spLocks noChangeArrowheads="1"/>
            </p:cNvSpPr>
            <p:nvPr/>
          </p:nvSpPr>
          <p:spPr bwMode="auto">
            <a:xfrm>
              <a:off x="4356100" y="5445125"/>
              <a:ext cx="1079500" cy="1079500"/>
            </a:xfrm>
            <a:prstGeom prst="rightArrow">
              <a:avLst>
                <a:gd name="adj1" fmla="val 50000"/>
                <a:gd name="adj2" fmla="val 50000"/>
              </a:avLst>
            </a:prstGeom>
            <a:solidFill>
              <a:srgbClr val="E46C0A"/>
            </a:solidFill>
            <a:ln w="25400" cmpd="sng">
              <a:solidFill>
                <a:schemeClr val="bg1"/>
              </a:solidFill>
              <a:miter lim="800000"/>
              <a:headEnd/>
              <a:tailEnd/>
            </a:ln>
          </p:spPr>
          <p:txBody>
            <a:bodyPr anchor="ctr"/>
            <a:lstStyle/>
            <a:p>
              <a:pPr algn="ctr"/>
              <a:endParaRPr lang="ja-JP" altLang="en-US">
                <a:solidFill>
                  <a:srgbClr val="FFFFFF"/>
                </a:solidFill>
                <a:latin typeface="Calibri" pitchFamily="34" charset="0"/>
              </a:endParaRPr>
            </a:p>
          </p:txBody>
        </p:sp>
        <p:grpSp>
          <p:nvGrpSpPr>
            <p:cNvPr id="11300" name="Group 36"/>
            <p:cNvGrpSpPr>
              <a:grpSpLocks/>
            </p:cNvGrpSpPr>
            <p:nvPr/>
          </p:nvGrpSpPr>
          <p:grpSpPr bwMode="auto">
            <a:xfrm>
              <a:off x="5651500" y="3933825"/>
              <a:ext cx="2881313" cy="2735263"/>
              <a:chOff x="0" y="0"/>
              <a:chExt cx="2880320" cy="2736304"/>
            </a:xfrm>
          </p:grpSpPr>
          <p:sp>
            <p:nvSpPr>
              <p:cNvPr id="11301" name="円/楕円 136"/>
              <p:cNvSpPr>
                <a:spLocks noChangeArrowheads="1"/>
              </p:cNvSpPr>
              <p:nvPr/>
            </p:nvSpPr>
            <p:spPr bwMode="auto">
              <a:xfrm>
                <a:off x="0" y="0"/>
                <a:ext cx="2880320" cy="2736304"/>
              </a:xfrm>
              <a:prstGeom prst="ellipse">
                <a:avLst/>
              </a:prstGeom>
              <a:solidFill>
                <a:srgbClr val="92D05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lang="ja-JP" altLang="en-US">
                  <a:latin typeface="Calibri" pitchFamily="34" charset="0"/>
                </a:endParaRPr>
              </a:p>
            </p:txBody>
          </p:sp>
          <p:sp>
            <p:nvSpPr>
              <p:cNvPr id="11302" name="円/楕円 137"/>
              <p:cNvSpPr>
                <a:spLocks noChangeArrowheads="1"/>
              </p:cNvSpPr>
              <p:nvPr/>
            </p:nvSpPr>
            <p:spPr bwMode="auto">
              <a:xfrm>
                <a:off x="936302" y="863929"/>
                <a:ext cx="1061672" cy="1025915"/>
              </a:xfrm>
              <a:prstGeom prst="ellipse">
                <a:avLst/>
              </a:prstGeom>
              <a:solidFill>
                <a:srgbClr val="984807"/>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p>
                <a:pPr algn="ctr"/>
                <a:endParaRPr lang="ja-JP" altLang="en-US" sz="1400">
                  <a:latin typeface="Calibri" pitchFamily="34" charset="0"/>
                </a:endParaRPr>
              </a:p>
            </p:txBody>
          </p:sp>
          <p:cxnSp>
            <p:nvCxnSpPr>
              <p:cNvPr id="11303" name="直線矢印コネクタ 138"/>
              <p:cNvCxnSpPr>
                <a:cxnSpLocks noChangeShapeType="1"/>
              </p:cNvCxnSpPr>
              <p:nvPr/>
            </p:nvCxnSpPr>
            <p:spPr bwMode="auto">
              <a:xfrm rot="5400000" flipH="1" flipV="1">
                <a:off x="1870003" y="417083"/>
                <a:ext cx="605068" cy="571303"/>
              </a:xfrm>
              <a:prstGeom prst="straightConnector1">
                <a:avLst/>
              </a:prstGeom>
              <a:noFill/>
              <a:ln w="25400" cmpd="sng">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1304" name="直線矢印コネクタ 139"/>
              <p:cNvCxnSpPr>
                <a:cxnSpLocks noChangeShapeType="1"/>
              </p:cNvCxnSpPr>
              <p:nvPr/>
            </p:nvCxnSpPr>
            <p:spPr bwMode="auto">
              <a:xfrm rot="16200000" flipH="1" flipV="1">
                <a:off x="476658" y="1676501"/>
                <a:ext cx="605068" cy="714129"/>
              </a:xfrm>
              <a:prstGeom prst="straightConnector1">
                <a:avLst/>
              </a:prstGeom>
              <a:noFill/>
              <a:ln w="25400" cmpd="sng">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1305" name="直線矢印コネクタ 140"/>
              <p:cNvCxnSpPr>
                <a:cxnSpLocks noChangeShapeType="1"/>
              </p:cNvCxnSpPr>
              <p:nvPr/>
            </p:nvCxnSpPr>
            <p:spPr bwMode="auto">
              <a:xfrm rot="5400000" flipH="1">
                <a:off x="476658" y="345669"/>
                <a:ext cx="605068" cy="714129"/>
              </a:xfrm>
              <a:prstGeom prst="straightConnector1">
                <a:avLst/>
              </a:prstGeom>
              <a:noFill/>
              <a:ln w="25400" cmpd="sng">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1306" name="直線矢印コネクタ 141"/>
              <p:cNvCxnSpPr>
                <a:cxnSpLocks noChangeShapeType="1"/>
              </p:cNvCxnSpPr>
              <p:nvPr/>
            </p:nvCxnSpPr>
            <p:spPr bwMode="auto">
              <a:xfrm rot="16200000" flipH="1">
                <a:off x="1870003" y="1747914"/>
                <a:ext cx="605068" cy="571303"/>
              </a:xfrm>
              <a:prstGeom prst="straightConnector1">
                <a:avLst/>
              </a:prstGeom>
              <a:noFill/>
              <a:ln w="25400" cmpd="sng">
                <a:solidFill>
                  <a:srgbClr val="FF0000"/>
                </a:solidFill>
                <a:round/>
                <a:headEnd/>
                <a:tailEnd type="arrow" w="med" len="med"/>
              </a:ln>
              <a:extLst>
                <a:ext uri="{909E8E84-426E-40DD-AFC4-6F175D3DCCD1}">
                  <a14:hiddenFill xmlns:a14="http://schemas.microsoft.com/office/drawing/2010/main">
                    <a:noFill/>
                  </a14:hiddenFill>
                </a:ext>
              </a:extLst>
            </p:spPr>
          </p:cxnSp>
        </p:grpSp>
        <p:pic>
          <p:nvPicPr>
            <p:cNvPr id="11307" name="正方形/長方形 15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5025" y="4090988"/>
              <a:ext cx="3870325" cy="299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08" name="正方形/長方形 15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3313" y="3717925"/>
              <a:ext cx="4364037"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テキスト ボックス 2"/>
          <p:cNvSpPr txBox="1"/>
          <p:nvPr/>
        </p:nvSpPr>
        <p:spPr>
          <a:xfrm>
            <a:off x="4965282" y="476672"/>
            <a:ext cx="3999206" cy="1692771"/>
          </a:xfrm>
          <a:prstGeom prst="rect">
            <a:avLst/>
          </a:prstGeom>
          <a:noFill/>
        </p:spPr>
        <p:txBody>
          <a:bodyPr wrap="square" rtlCol="0">
            <a:spAutoFit/>
          </a:bodyPr>
          <a:lstStyle/>
          <a:p>
            <a:r>
              <a:rPr kumimoji="1" lang="ja-JP" altLang="en-US" sz="2600" dirty="0" smtClean="0">
                <a:latin typeface="+mn-ea"/>
                <a:ea typeface="+mn-ea"/>
              </a:rPr>
              <a:t>核融合反応によって</a:t>
            </a:r>
            <a:r>
              <a:rPr kumimoji="1" lang="en-US" altLang="ja-JP" sz="2600" dirty="0" smtClean="0">
                <a:latin typeface="+mn-ea"/>
                <a:ea typeface="+mn-ea"/>
              </a:rPr>
              <a:t>Fe</a:t>
            </a:r>
            <a:r>
              <a:rPr kumimoji="1" lang="ja-JP" altLang="en-US" sz="2600" dirty="0" err="1" smtClean="0">
                <a:latin typeface="+mn-ea"/>
                <a:ea typeface="+mn-ea"/>
              </a:rPr>
              <a:t>まで</a:t>
            </a:r>
            <a:r>
              <a:rPr kumimoji="1" lang="ja-JP" altLang="en-US" sz="2600" dirty="0" smtClean="0">
                <a:latin typeface="+mn-ea"/>
                <a:ea typeface="+mn-ea"/>
              </a:rPr>
              <a:t>生成されると、収縮されて重力崩壊が起き、爆発を起こす。</a:t>
            </a:r>
            <a:endParaRPr kumimoji="1" lang="en-US" altLang="ja-JP" sz="2600" dirty="0" smtClean="0">
              <a:latin typeface="+mn-ea"/>
              <a:ea typeface="+mn-ea"/>
            </a:endParaRPr>
          </a:p>
        </p:txBody>
      </p:sp>
    </p:spTree>
    <p:extLst>
      <p:ext uri="{BB962C8B-B14F-4D97-AF65-F5344CB8AC3E}">
        <p14:creationId xmlns:p14="http://schemas.microsoft.com/office/powerpoint/2010/main" val="2924096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idx="4294967295"/>
          </p:nvPr>
        </p:nvSpPr>
        <p:spPr>
          <a:xfrm>
            <a:off x="107504" y="188342"/>
            <a:ext cx="3354860" cy="576362"/>
          </a:xfrm>
        </p:spPr>
        <p:txBody>
          <a:bodyPr/>
          <a:lstStyle/>
          <a:p>
            <a:pPr eaLnBrk="1" hangingPunct="1"/>
            <a:r>
              <a:rPr lang="ja-JP" altLang="en-US" sz="3000" b="1" dirty="0" smtClean="0"/>
              <a:t>（</a:t>
            </a:r>
            <a:r>
              <a:rPr lang="en-US" altLang="ja-JP" sz="3000" b="1" dirty="0" smtClean="0"/>
              <a:t>4</a:t>
            </a:r>
            <a:r>
              <a:rPr lang="ja-JP" altLang="en-US" sz="3000" b="1" dirty="0" smtClean="0"/>
              <a:t>）</a:t>
            </a:r>
            <a:r>
              <a:rPr lang="ja-JP" sz="3000" b="1" dirty="0" smtClean="0"/>
              <a:t>超新星</a:t>
            </a:r>
            <a:r>
              <a:rPr lang="ja-JP" sz="3000" b="1" dirty="0"/>
              <a:t>の分類</a:t>
            </a:r>
          </a:p>
        </p:txBody>
      </p:sp>
      <p:grpSp>
        <p:nvGrpSpPr>
          <p:cNvPr id="3" name="グループ化 2"/>
          <p:cNvGrpSpPr/>
          <p:nvPr/>
        </p:nvGrpSpPr>
        <p:grpSpPr>
          <a:xfrm>
            <a:off x="247866" y="228966"/>
            <a:ext cx="8212566" cy="4358552"/>
            <a:chOff x="223772" y="1181620"/>
            <a:chExt cx="8711274" cy="5293019"/>
          </a:xfrm>
        </p:grpSpPr>
        <p:grpSp>
          <p:nvGrpSpPr>
            <p:cNvPr id="2" name="グループ化 1"/>
            <p:cNvGrpSpPr/>
            <p:nvPr/>
          </p:nvGrpSpPr>
          <p:grpSpPr>
            <a:xfrm>
              <a:off x="223772" y="1181620"/>
              <a:ext cx="8711274" cy="5293019"/>
              <a:chOff x="134938" y="1390650"/>
              <a:chExt cx="8711274" cy="5293019"/>
            </a:xfrm>
          </p:grpSpPr>
          <p:grpSp>
            <p:nvGrpSpPr>
              <p:cNvPr id="6147" name="Group 3"/>
              <p:cNvGrpSpPr>
                <a:grpSpLocks/>
              </p:cNvGrpSpPr>
              <p:nvPr/>
            </p:nvGrpSpPr>
            <p:grpSpPr bwMode="auto">
              <a:xfrm>
                <a:off x="134938" y="1390650"/>
                <a:ext cx="8711274" cy="4317052"/>
                <a:chOff x="0" y="0"/>
                <a:chExt cx="13717" cy="6798"/>
              </a:xfrm>
            </p:grpSpPr>
            <p:sp>
              <p:nvSpPr>
                <p:cNvPr id="6148" name="テキスト ボックス 68"/>
                <p:cNvSpPr txBox="1">
                  <a:spLocks noChangeArrowheads="1"/>
                </p:cNvSpPr>
                <p:nvPr/>
              </p:nvSpPr>
              <p:spPr bwMode="auto">
                <a:xfrm>
                  <a:off x="0" y="5857"/>
                  <a:ext cx="1295" cy="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algn="ctr" eaLnBrk="1" hangingPunct="1"/>
                  <a:r>
                    <a:rPr lang="en-US" sz="2800" dirty="0" err="1">
                      <a:latin typeface="Calibri" pitchFamily="34" charset="0"/>
                    </a:rPr>
                    <a:t>Ib</a:t>
                  </a:r>
                  <a:r>
                    <a:rPr lang="ja-JP" altLang="en-US" sz="2800" dirty="0">
                      <a:latin typeface="Calibri" pitchFamily="34" charset="0"/>
                    </a:rPr>
                    <a:t>型</a:t>
                  </a:r>
                </a:p>
              </p:txBody>
            </p:sp>
            <p:sp>
              <p:nvSpPr>
                <p:cNvPr id="6149" name="正方形/長方形 151"/>
                <p:cNvSpPr>
                  <a:spLocks noChangeArrowheads="1"/>
                </p:cNvSpPr>
                <p:nvPr/>
              </p:nvSpPr>
              <p:spPr bwMode="auto">
                <a:xfrm>
                  <a:off x="22" y="5940"/>
                  <a:ext cx="1302" cy="807"/>
                </a:xfrm>
                <a:prstGeom prst="rect">
                  <a:avLst/>
                </a:prstGeom>
                <a:noFill/>
                <a:ln w="25400" cmpd="sng">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a:solidFill>
                      <a:srgbClr val="FFFFFF"/>
                    </a:solidFill>
                    <a:latin typeface="Calibri" pitchFamily="34" charset="0"/>
                  </a:endParaRPr>
                </a:p>
              </p:txBody>
            </p:sp>
            <p:sp>
              <p:nvSpPr>
                <p:cNvPr id="6150" name="テキスト ボックス 178"/>
                <p:cNvSpPr txBox="1">
                  <a:spLocks noChangeArrowheads="1"/>
                </p:cNvSpPr>
                <p:nvPr/>
              </p:nvSpPr>
              <p:spPr bwMode="auto">
                <a:xfrm>
                  <a:off x="70" y="5197"/>
                  <a:ext cx="655" cy="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ja-JP" altLang="en-US">
                      <a:latin typeface="Calibri" pitchFamily="34" charset="0"/>
                    </a:rPr>
                    <a:t>無</a:t>
                  </a:r>
                </a:p>
              </p:txBody>
            </p:sp>
            <p:sp>
              <p:nvSpPr>
                <p:cNvPr id="6151" name="テキスト ボックス 3"/>
                <p:cNvSpPr txBox="1">
                  <a:spLocks noChangeArrowheads="1"/>
                </p:cNvSpPr>
                <p:nvPr/>
              </p:nvSpPr>
              <p:spPr bwMode="auto">
                <a:xfrm>
                  <a:off x="5970" y="0"/>
                  <a:ext cx="2014" cy="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algn="ctr" eaLnBrk="1" hangingPunct="1"/>
                  <a:r>
                    <a:rPr lang="ja-JP" altLang="en-US" sz="2600" dirty="0">
                      <a:latin typeface="Calibri" pitchFamily="34" charset="0"/>
                    </a:rPr>
                    <a:t>超新星</a:t>
                  </a:r>
                </a:p>
              </p:txBody>
            </p:sp>
            <p:cxnSp>
              <p:nvCxnSpPr>
                <p:cNvPr id="6152" name="図形 18"/>
                <p:cNvCxnSpPr>
                  <a:cxnSpLocks noChangeShapeType="1"/>
                </p:cNvCxnSpPr>
                <p:nvPr/>
              </p:nvCxnSpPr>
              <p:spPr bwMode="auto">
                <a:xfrm rot="16200000" flipH="1">
                  <a:off x="8127" y="-259"/>
                  <a:ext cx="211" cy="2510"/>
                </a:xfrm>
                <a:prstGeom prst="bentConnector2">
                  <a:avLst/>
                </a:prstGeom>
                <a:noFill/>
                <a:ln w="9525" cmpd="sng">
                  <a:solidFill>
                    <a:srgbClr val="4A7EBB"/>
                  </a:solidFill>
                  <a:miter lim="800000"/>
                  <a:headEnd/>
                  <a:tailEnd/>
                </a:ln>
                <a:extLst>
                  <a:ext uri="{909E8E84-426E-40DD-AFC4-6F175D3DCCD1}">
                    <a14:hiddenFill xmlns:a14="http://schemas.microsoft.com/office/drawing/2010/main">
                      <a:noFill/>
                    </a14:hiddenFill>
                  </a:ext>
                </a:extLst>
              </p:spPr>
            </p:cxnSp>
            <p:cxnSp>
              <p:nvCxnSpPr>
                <p:cNvPr id="6153" name="図形 20"/>
                <p:cNvCxnSpPr>
                  <a:cxnSpLocks noChangeShapeType="1"/>
                  <a:stCxn id="6151" idx="2"/>
                </p:cNvCxnSpPr>
                <p:nvPr/>
              </p:nvCxnSpPr>
              <p:spPr bwMode="auto">
                <a:xfrm rot="5400000">
                  <a:off x="5615" y="-231"/>
                  <a:ext cx="207" cy="2517"/>
                </a:xfrm>
                <a:prstGeom prst="bentConnector2">
                  <a:avLst/>
                </a:prstGeom>
                <a:noFill/>
                <a:ln w="9525" cmpd="sng">
                  <a:solidFill>
                    <a:srgbClr val="4A7EBB"/>
                  </a:solidFill>
                  <a:miter lim="800000"/>
                  <a:headEnd/>
                  <a:tailEnd/>
                </a:ln>
                <a:extLst>
                  <a:ext uri="{909E8E84-426E-40DD-AFC4-6F175D3DCCD1}">
                    <a14:hiddenFill xmlns:a14="http://schemas.microsoft.com/office/drawing/2010/main">
                      <a:noFill/>
                    </a14:hiddenFill>
                  </a:ext>
                </a:extLst>
              </p:spPr>
            </p:cxnSp>
            <p:cxnSp>
              <p:nvCxnSpPr>
                <p:cNvPr id="6154" name="直線矢印コネクタ 29"/>
                <p:cNvCxnSpPr>
                  <a:cxnSpLocks noChangeShapeType="1"/>
                </p:cNvCxnSpPr>
                <p:nvPr/>
              </p:nvCxnSpPr>
              <p:spPr bwMode="auto">
                <a:xfrm rot="5400000">
                  <a:off x="4118" y="1469"/>
                  <a:ext cx="680" cy="3"/>
                </a:xfrm>
                <a:prstGeom prst="straightConnector1">
                  <a:avLst/>
                </a:prstGeom>
                <a:noFill/>
                <a:ln w="9525" cmpd="sng">
                  <a:solidFill>
                    <a:srgbClr val="4A7EBB"/>
                  </a:solidFill>
                  <a:round/>
                  <a:headEnd/>
                  <a:tailEnd type="arrow" w="med" len="med"/>
                </a:ln>
                <a:extLst>
                  <a:ext uri="{909E8E84-426E-40DD-AFC4-6F175D3DCCD1}">
                    <a14:hiddenFill xmlns:a14="http://schemas.microsoft.com/office/drawing/2010/main">
                      <a:noFill/>
                    </a14:hiddenFill>
                  </a:ext>
                </a:extLst>
              </p:spPr>
            </p:cxnSp>
            <p:sp>
              <p:nvSpPr>
                <p:cNvPr id="6155" name="テキスト ボックス 30"/>
                <p:cNvSpPr txBox="1">
                  <a:spLocks noChangeArrowheads="1"/>
                </p:cNvSpPr>
                <p:nvPr/>
              </p:nvSpPr>
              <p:spPr bwMode="auto">
                <a:xfrm>
                  <a:off x="3556" y="1703"/>
                  <a:ext cx="1701" cy="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algn="ctr" eaLnBrk="1" hangingPunct="1"/>
                  <a:r>
                    <a:rPr lang="en-US" altLang="ja-JP" sz="2600" dirty="0">
                      <a:latin typeface="Calibri" pitchFamily="34" charset="0"/>
                    </a:rPr>
                    <a:t>Ⅰ</a:t>
                  </a:r>
                  <a:r>
                    <a:rPr lang="ja-JP" altLang="en-US" sz="2600" dirty="0" smtClean="0">
                      <a:latin typeface="Calibri" pitchFamily="34" charset="0"/>
                    </a:rPr>
                    <a:t>型</a:t>
                  </a:r>
                  <a:endParaRPr lang="ja-JP" altLang="en-US" sz="2600" dirty="0">
                    <a:latin typeface="Calibri" pitchFamily="34" charset="0"/>
                  </a:endParaRPr>
                </a:p>
              </p:txBody>
            </p:sp>
            <p:sp>
              <p:nvSpPr>
                <p:cNvPr id="6156" name="テキスト ボックス 31"/>
                <p:cNvSpPr txBox="1">
                  <a:spLocks noChangeArrowheads="1"/>
                </p:cNvSpPr>
                <p:nvPr/>
              </p:nvSpPr>
              <p:spPr bwMode="auto">
                <a:xfrm>
                  <a:off x="8682" y="1701"/>
                  <a:ext cx="1448" cy="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algn="ctr" eaLnBrk="1" hangingPunct="1"/>
                  <a:r>
                    <a:rPr lang="en-US" altLang="ja-JP" sz="2600" dirty="0">
                      <a:latin typeface="Calibri" pitchFamily="34" charset="0"/>
                    </a:rPr>
                    <a:t>Ⅱ</a:t>
                  </a:r>
                  <a:r>
                    <a:rPr lang="ja-JP" altLang="en-US" sz="2600" dirty="0" smtClean="0">
                      <a:latin typeface="Calibri" pitchFamily="34" charset="0"/>
                    </a:rPr>
                    <a:t>型</a:t>
                  </a:r>
                  <a:endParaRPr lang="ja-JP" altLang="en-US" sz="2600" dirty="0">
                    <a:latin typeface="Calibri" pitchFamily="34" charset="0"/>
                  </a:endParaRPr>
                </a:p>
              </p:txBody>
            </p:sp>
            <p:cxnSp>
              <p:nvCxnSpPr>
                <p:cNvPr id="6157" name="図形 32"/>
                <p:cNvCxnSpPr>
                  <a:cxnSpLocks noChangeShapeType="1"/>
                </p:cNvCxnSpPr>
                <p:nvPr/>
              </p:nvCxnSpPr>
              <p:spPr bwMode="auto">
                <a:xfrm rot="5400000">
                  <a:off x="3154" y="1340"/>
                  <a:ext cx="212" cy="2513"/>
                </a:xfrm>
                <a:prstGeom prst="bentConnector2">
                  <a:avLst/>
                </a:prstGeom>
                <a:noFill/>
                <a:ln w="9525" cmpd="sng">
                  <a:solidFill>
                    <a:srgbClr val="4A7EBB"/>
                  </a:solidFill>
                  <a:miter lim="800000"/>
                  <a:headEnd/>
                  <a:tailEnd/>
                </a:ln>
                <a:extLst>
                  <a:ext uri="{909E8E84-426E-40DD-AFC4-6F175D3DCCD1}">
                    <a14:hiddenFill xmlns:a14="http://schemas.microsoft.com/office/drawing/2010/main">
                      <a:noFill/>
                    </a14:hiddenFill>
                  </a:ext>
                </a:extLst>
              </p:spPr>
            </p:cxnSp>
            <p:cxnSp>
              <p:nvCxnSpPr>
                <p:cNvPr id="6158" name="直線矢印コネクタ 34"/>
                <p:cNvCxnSpPr>
                  <a:cxnSpLocks noChangeShapeType="1"/>
                </p:cNvCxnSpPr>
                <p:nvPr/>
              </p:nvCxnSpPr>
              <p:spPr bwMode="auto">
                <a:xfrm rot="5400000">
                  <a:off x="4010" y="3231"/>
                  <a:ext cx="1020" cy="2"/>
                </a:xfrm>
                <a:prstGeom prst="straightConnector1">
                  <a:avLst/>
                </a:prstGeom>
                <a:noFill/>
                <a:ln w="9525" cmpd="sng">
                  <a:solidFill>
                    <a:srgbClr val="4A7EBB"/>
                  </a:solidFill>
                  <a:round/>
                  <a:headEnd/>
                  <a:tailEnd type="arrow" w="med" len="med"/>
                </a:ln>
                <a:extLst>
                  <a:ext uri="{909E8E84-426E-40DD-AFC4-6F175D3DCCD1}">
                    <a14:hiddenFill xmlns:a14="http://schemas.microsoft.com/office/drawing/2010/main">
                      <a:noFill/>
                    </a14:hiddenFill>
                  </a:ext>
                </a:extLst>
              </p:spPr>
            </p:cxnSp>
            <p:cxnSp>
              <p:nvCxnSpPr>
                <p:cNvPr id="6159" name="直線矢印コネクタ 37"/>
                <p:cNvCxnSpPr>
                  <a:cxnSpLocks noChangeShapeType="1"/>
                </p:cNvCxnSpPr>
                <p:nvPr/>
              </p:nvCxnSpPr>
              <p:spPr bwMode="auto">
                <a:xfrm rot="5400000">
                  <a:off x="9150" y="1469"/>
                  <a:ext cx="680" cy="3"/>
                </a:xfrm>
                <a:prstGeom prst="straightConnector1">
                  <a:avLst/>
                </a:prstGeom>
                <a:noFill/>
                <a:ln w="9525" cmpd="sng">
                  <a:solidFill>
                    <a:srgbClr val="4A7EBB"/>
                  </a:solidFill>
                  <a:round/>
                  <a:headEnd/>
                  <a:tailEnd type="arrow" w="med" len="med"/>
                </a:ln>
                <a:extLst>
                  <a:ext uri="{909E8E84-426E-40DD-AFC4-6F175D3DCCD1}">
                    <a14:hiddenFill xmlns:a14="http://schemas.microsoft.com/office/drawing/2010/main">
                      <a:noFill/>
                    </a14:hiddenFill>
                  </a:ext>
                </a:extLst>
              </p:spPr>
            </p:cxnSp>
            <p:cxnSp>
              <p:nvCxnSpPr>
                <p:cNvPr id="6160" name="直線矢印コネクタ 39"/>
                <p:cNvCxnSpPr>
                  <a:cxnSpLocks noChangeShapeType="1"/>
                </p:cNvCxnSpPr>
                <p:nvPr/>
              </p:nvCxnSpPr>
              <p:spPr bwMode="auto">
                <a:xfrm rot="5400000">
                  <a:off x="1495" y="3231"/>
                  <a:ext cx="1020" cy="2"/>
                </a:xfrm>
                <a:prstGeom prst="straightConnector1">
                  <a:avLst/>
                </a:prstGeom>
                <a:noFill/>
                <a:ln w="9525" cmpd="sng">
                  <a:solidFill>
                    <a:srgbClr val="4A7EBB"/>
                  </a:solidFill>
                  <a:round/>
                  <a:headEnd/>
                  <a:tailEnd type="arrow" w="med" len="med"/>
                </a:ln>
                <a:extLst>
                  <a:ext uri="{909E8E84-426E-40DD-AFC4-6F175D3DCCD1}">
                    <a14:hiddenFill xmlns:a14="http://schemas.microsoft.com/office/drawing/2010/main">
                      <a:noFill/>
                    </a14:hiddenFill>
                  </a:ext>
                </a:extLst>
              </p:spPr>
            </p:cxnSp>
            <p:sp>
              <p:nvSpPr>
                <p:cNvPr id="6161" name="テキスト ボックス 41"/>
                <p:cNvSpPr txBox="1">
                  <a:spLocks noChangeArrowheads="1"/>
                </p:cNvSpPr>
                <p:nvPr/>
              </p:nvSpPr>
              <p:spPr bwMode="auto">
                <a:xfrm>
                  <a:off x="3842" y="3597"/>
                  <a:ext cx="1653" cy="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algn="ctr" eaLnBrk="1" hangingPunct="1"/>
                  <a:r>
                    <a:rPr lang="en-US" altLang="ja-JP" sz="2600" dirty="0" err="1">
                      <a:latin typeface="Calibri" pitchFamily="34" charset="0"/>
                    </a:rPr>
                    <a:t>Ⅰ</a:t>
                  </a:r>
                  <a:r>
                    <a:rPr lang="en-US" sz="2600" dirty="0" err="1" smtClean="0">
                      <a:latin typeface="Calibri" pitchFamily="34" charset="0"/>
                    </a:rPr>
                    <a:t>a</a:t>
                  </a:r>
                  <a:r>
                    <a:rPr lang="ja-JP" altLang="en-US" sz="2600" dirty="0">
                      <a:latin typeface="Calibri" pitchFamily="34" charset="0"/>
                    </a:rPr>
                    <a:t>型</a:t>
                  </a:r>
                </a:p>
              </p:txBody>
            </p:sp>
            <p:sp>
              <p:nvSpPr>
                <p:cNvPr id="6162" name="テキスト ボックス 50"/>
                <p:cNvSpPr txBox="1">
                  <a:spLocks noChangeArrowheads="1"/>
                </p:cNvSpPr>
                <p:nvPr/>
              </p:nvSpPr>
              <p:spPr bwMode="auto">
                <a:xfrm>
                  <a:off x="646" y="3641"/>
                  <a:ext cx="2725" cy="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algn="ctr" eaLnBrk="1" hangingPunct="1"/>
                  <a:r>
                    <a:rPr lang="en-US" altLang="ja-JP" sz="2600" dirty="0" err="1">
                      <a:latin typeface="Calibri" pitchFamily="34" charset="0"/>
                    </a:rPr>
                    <a:t>Ⅰ</a:t>
                  </a:r>
                  <a:r>
                    <a:rPr lang="en-US" sz="2600" dirty="0" err="1" smtClean="0">
                      <a:latin typeface="Calibri" pitchFamily="34" charset="0"/>
                    </a:rPr>
                    <a:t>b</a:t>
                  </a:r>
                  <a:r>
                    <a:rPr lang="ja-JP" altLang="en-US" sz="2600" dirty="0" smtClean="0">
                      <a:latin typeface="Calibri" pitchFamily="34" charset="0"/>
                    </a:rPr>
                    <a:t>・</a:t>
                  </a:r>
                  <a:r>
                    <a:rPr lang="en-US" altLang="ja-JP" sz="2600" dirty="0" err="1">
                      <a:latin typeface="Calibri" pitchFamily="34" charset="0"/>
                    </a:rPr>
                    <a:t>Ⅰ</a:t>
                  </a:r>
                  <a:r>
                    <a:rPr lang="en-US" sz="2600" dirty="0" err="1" smtClean="0">
                      <a:latin typeface="Calibri" pitchFamily="34" charset="0"/>
                    </a:rPr>
                    <a:t>c</a:t>
                  </a:r>
                  <a:r>
                    <a:rPr lang="ja-JP" altLang="en-US" sz="2600" dirty="0">
                      <a:latin typeface="Calibri" pitchFamily="34" charset="0"/>
                    </a:rPr>
                    <a:t>型</a:t>
                  </a:r>
                </a:p>
              </p:txBody>
            </p:sp>
            <p:cxnSp>
              <p:nvCxnSpPr>
                <p:cNvPr id="6163" name="図形 61"/>
                <p:cNvCxnSpPr>
                  <a:cxnSpLocks noChangeShapeType="1"/>
                  <a:stCxn id="6162" idx="2"/>
                </p:cNvCxnSpPr>
                <p:nvPr/>
              </p:nvCxnSpPr>
              <p:spPr bwMode="auto">
                <a:xfrm rot="5400000">
                  <a:off x="1124" y="3993"/>
                  <a:ext cx="366" cy="1403"/>
                </a:xfrm>
                <a:prstGeom prst="bentConnector2">
                  <a:avLst/>
                </a:prstGeom>
                <a:noFill/>
                <a:ln w="9525" cmpd="sng">
                  <a:solidFill>
                    <a:srgbClr val="4A7EBB"/>
                  </a:solidFill>
                  <a:miter lim="800000"/>
                  <a:headEnd/>
                  <a:tailEnd/>
                </a:ln>
                <a:extLst>
                  <a:ext uri="{909E8E84-426E-40DD-AFC4-6F175D3DCCD1}">
                    <a14:hiddenFill xmlns:a14="http://schemas.microsoft.com/office/drawing/2010/main">
                      <a:noFill/>
                    </a14:hiddenFill>
                  </a:ext>
                </a:extLst>
              </p:spPr>
            </p:cxnSp>
            <p:cxnSp>
              <p:nvCxnSpPr>
                <p:cNvPr id="6164" name="直線矢印コネクタ 66"/>
                <p:cNvCxnSpPr>
                  <a:cxnSpLocks noChangeShapeType="1"/>
                </p:cNvCxnSpPr>
                <p:nvPr/>
              </p:nvCxnSpPr>
              <p:spPr bwMode="auto">
                <a:xfrm rot="5400000">
                  <a:off x="133" y="5381"/>
                  <a:ext cx="1020" cy="3"/>
                </a:xfrm>
                <a:prstGeom prst="straightConnector1">
                  <a:avLst/>
                </a:prstGeom>
                <a:noFill/>
                <a:ln w="9525" cmpd="sng">
                  <a:solidFill>
                    <a:srgbClr val="4A7EBB"/>
                  </a:solidFill>
                  <a:round/>
                  <a:headEnd/>
                  <a:tailEnd type="arrow" w="med" len="med"/>
                </a:ln>
                <a:extLst>
                  <a:ext uri="{909E8E84-426E-40DD-AFC4-6F175D3DCCD1}">
                    <a14:hiddenFill xmlns:a14="http://schemas.microsoft.com/office/drawing/2010/main">
                      <a:noFill/>
                    </a14:hiddenFill>
                  </a:ext>
                </a:extLst>
              </p:spPr>
            </p:cxnSp>
            <p:cxnSp>
              <p:nvCxnSpPr>
                <p:cNvPr id="6165" name="直線矢印コネクタ 67"/>
                <p:cNvCxnSpPr>
                  <a:cxnSpLocks noChangeShapeType="1"/>
                </p:cNvCxnSpPr>
                <p:nvPr/>
              </p:nvCxnSpPr>
              <p:spPr bwMode="auto">
                <a:xfrm rot="5400000">
                  <a:off x="3248" y="5428"/>
                  <a:ext cx="1020" cy="2"/>
                </a:xfrm>
                <a:prstGeom prst="straightConnector1">
                  <a:avLst/>
                </a:prstGeom>
                <a:noFill/>
                <a:ln w="9525" cmpd="sng">
                  <a:solidFill>
                    <a:srgbClr val="4A7EBB"/>
                  </a:solidFill>
                  <a:round/>
                  <a:headEnd/>
                  <a:tailEnd type="arrow" w="med" len="med"/>
                </a:ln>
                <a:extLst>
                  <a:ext uri="{909E8E84-426E-40DD-AFC4-6F175D3DCCD1}">
                    <a14:hiddenFill xmlns:a14="http://schemas.microsoft.com/office/drawing/2010/main">
                      <a:noFill/>
                    </a14:hiddenFill>
                  </a:ext>
                </a:extLst>
              </p:spPr>
            </p:cxnSp>
            <p:sp>
              <p:nvSpPr>
                <p:cNvPr id="6166" name="テキスト ボックス 69"/>
                <p:cNvSpPr txBox="1">
                  <a:spLocks noChangeArrowheads="1"/>
                </p:cNvSpPr>
                <p:nvPr/>
              </p:nvSpPr>
              <p:spPr bwMode="auto">
                <a:xfrm>
                  <a:off x="3219" y="5923"/>
                  <a:ext cx="1237" cy="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algn="ctr" eaLnBrk="1" hangingPunct="1"/>
                  <a:r>
                    <a:rPr lang="en-US" sz="2800" dirty="0" err="1">
                      <a:latin typeface="Calibri" pitchFamily="34" charset="0"/>
                    </a:rPr>
                    <a:t>Ic</a:t>
                  </a:r>
                  <a:r>
                    <a:rPr lang="ja-JP" altLang="en-US" sz="2800" dirty="0">
                      <a:latin typeface="Calibri" pitchFamily="34" charset="0"/>
                    </a:rPr>
                    <a:t>型</a:t>
                  </a:r>
                </a:p>
              </p:txBody>
            </p:sp>
            <p:cxnSp>
              <p:nvCxnSpPr>
                <p:cNvPr id="6167" name="図形 91"/>
                <p:cNvCxnSpPr>
                  <a:cxnSpLocks noChangeShapeType="1"/>
                </p:cNvCxnSpPr>
                <p:nvPr/>
              </p:nvCxnSpPr>
              <p:spPr bwMode="auto">
                <a:xfrm>
                  <a:off x="2007" y="4919"/>
                  <a:ext cx="1750" cy="0"/>
                </a:xfrm>
                <a:prstGeom prst="bentConnector3">
                  <a:avLst>
                    <a:gd name="adj1" fmla="val 50000"/>
                  </a:avLst>
                </a:prstGeom>
                <a:noFill/>
                <a:ln w="9525" cmpd="sng">
                  <a:solidFill>
                    <a:srgbClr val="4A7EBB"/>
                  </a:solidFill>
                  <a:miter lim="800000"/>
                  <a:headEnd/>
                  <a:tailEnd/>
                </a:ln>
                <a:extLst>
                  <a:ext uri="{909E8E84-426E-40DD-AFC4-6F175D3DCCD1}">
                    <a14:hiddenFill xmlns:a14="http://schemas.microsoft.com/office/drawing/2010/main">
                      <a:noFill/>
                    </a14:hiddenFill>
                  </a:ext>
                </a:extLst>
              </p:spPr>
            </p:cxnSp>
            <p:sp>
              <p:nvSpPr>
                <p:cNvPr id="6168" name="テキスト ボックス 103"/>
                <p:cNvSpPr txBox="1">
                  <a:spLocks noChangeArrowheads="1"/>
                </p:cNvSpPr>
                <p:nvPr/>
              </p:nvSpPr>
              <p:spPr bwMode="auto">
                <a:xfrm>
                  <a:off x="5369" y="3602"/>
                  <a:ext cx="1672" cy="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algn="ctr" eaLnBrk="1" hangingPunct="1"/>
                  <a:r>
                    <a:rPr lang="en-US" sz="2600" dirty="0" err="1">
                      <a:latin typeface="Calibri" pitchFamily="34" charset="0"/>
                    </a:rPr>
                    <a:t>ⅡP</a:t>
                  </a:r>
                  <a:r>
                    <a:rPr lang="ja-JP" altLang="en-US" sz="2600" dirty="0">
                      <a:latin typeface="Calibri" pitchFamily="34" charset="0"/>
                    </a:rPr>
                    <a:t>型</a:t>
                  </a:r>
                </a:p>
              </p:txBody>
            </p:sp>
            <p:sp>
              <p:nvSpPr>
                <p:cNvPr id="6169" name="テキスト ボックス 104"/>
                <p:cNvSpPr txBox="1">
                  <a:spLocks noChangeArrowheads="1"/>
                </p:cNvSpPr>
                <p:nvPr/>
              </p:nvSpPr>
              <p:spPr bwMode="auto">
                <a:xfrm>
                  <a:off x="8688" y="3559"/>
                  <a:ext cx="1405" cy="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algn="ctr" eaLnBrk="1" hangingPunct="1"/>
                  <a:r>
                    <a:rPr lang="en-US" sz="2600" dirty="0" err="1">
                      <a:latin typeface="Calibri" pitchFamily="34" charset="0"/>
                    </a:rPr>
                    <a:t>IIn</a:t>
                  </a:r>
                  <a:r>
                    <a:rPr lang="ja-JP" altLang="en-US" sz="2600" dirty="0">
                      <a:latin typeface="Calibri" pitchFamily="34" charset="0"/>
                    </a:rPr>
                    <a:t>型</a:t>
                  </a:r>
                </a:p>
              </p:txBody>
            </p:sp>
            <p:sp>
              <p:nvSpPr>
                <p:cNvPr id="6170" name="テキスト ボックス 106"/>
                <p:cNvSpPr txBox="1">
                  <a:spLocks noChangeArrowheads="1"/>
                </p:cNvSpPr>
                <p:nvPr/>
              </p:nvSpPr>
              <p:spPr bwMode="auto">
                <a:xfrm>
                  <a:off x="11868" y="3675"/>
                  <a:ext cx="1405" cy="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algn="ctr" eaLnBrk="1" hangingPunct="1"/>
                  <a:r>
                    <a:rPr lang="en-US" sz="2600" dirty="0" err="1">
                      <a:latin typeface="Calibri" pitchFamily="34" charset="0"/>
                    </a:rPr>
                    <a:t>IIb</a:t>
                  </a:r>
                  <a:r>
                    <a:rPr lang="ja-JP" altLang="en-US" sz="2600" dirty="0">
                      <a:latin typeface="Calibri" pitchFamily="34" charset="0"/>
                    </a:rPr>
                    <a:t>型</a:t>
                  </a:r>
                </a:p>
              </p:txBody>
            </p:sp>
            <p:sp>
              <p:nvSpPr>
                <p:cNvPr id="6171" name="テキスト ボックス 107"/>
                <p:cNvSpPr txBox="1">
                  <a:spLocks noChangeArrowheads="1"/>
                </p:cNvSpPr>
                <p:nvPr/>
              </p:nvSpPr>
              <p:spPr bwMode="auto">
                <a:xfrm>
                  <a:off x="10323" y="3675"/>
                  <a:ext cx="1119" cy="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algn="ctr" eaLnBrk="1" hangingPunct="1"/>
                  <a:r>
                    <a:rPr lang="en-US" sz="2600" dirty="0">
                      <a:latin typeface="Calibri" pitchFamily="34" charset="0"/>
                    </a:rPr>
                    <a:t>II</a:t>
                  </a:r>
                  <a:r>
                    <a:rPr lang="ja-JP" altLang="en-US" sz="2600" dirty="0">
                      <a:latin typeface="Calibri" pitchFamily="34" charset="0"/>
                    </a:rPr>
                    <a:t>型</a:t>
                  </a:r>
                </a:p>
              </p:txBody>
            </p:sp>
            <p:sp>
              <p:nvSpPr>
                <p:cNvPr id="6172" name="テキスト ボックス 108"/>
                <p:cNvSpPr txBox="1">
                  <a:spLocks noChangeArrowheads="1"/>
                </p:cNvSpPr>
                <p:nvPr/>
              </p:nvSpPr>
              <p:spPr bwMode="auto">
                <a:xfrm>
                  <a:off x="6998" y="3602"/>
                  <a:ext cx="1619" cy="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algn="ctr" eaLnBrk="1" hangingPunct="1"/>
                  <a:r>
                    <a:rPr lang="en-US" altLang="ja-JP" sz="2600" dirty="0" err="1">
                      <a:latin typeface="Calibri" pitchFamily="34" charset="0"/>
                    </a:rPr>
                    <a:t>Ⅱ</a:t>
                  </a:r>
                  <a:r>
                    <a:rPr lang="en-US" sz="2600" dirty="0" err="1" smtClean="0">
                      <a:latin typeface="Calibri" pitchFamily="34" charset="0"/>
                    </a:rPr>
                    <a:t>L</a:t>
                  </a:r>
                  <a:r>
                    <a:rPr lang="ja-JP" altLang="en-US" sz="2600" dirty="0">
                      <a:latin typeface="Calibri" pitchFamily="34" charset="0"/>
                    </a:rPr>
                    <a:t>型</a:t>
                  </a:r>
                </a:p>
              </p:txBody>
            </p:sp>
            <p:cxnSp>
              <p:nvCxnSpPr>
                <p:cNvPr id="6173" name="直線矢印コネクタ 109"/>
                <p:cNvCxnSpPr>
                  <a:cxnSpLocks noChangeShapeType="1"/>
                </p:cNvCxnSpPr>
                <p:nvPr/>
              </p:nvCxnSpPr>
              <p:spPr bwMode="auto">
                <a:xfrm rot="5400000">
                  <a:off x="5689" y="3117"/>
                  <a:ext cx="1022" cy="2"/>
                </a:xfrm>
                <a:prstGeom prst="straightConnector1">
                  <a:avLst/>
                </a:prstGeom>
                <a:noFill/>
                <a:ln w="9525" cmpd="sng">
                  <a:solidFill>
                    <a:srgbClr val="4A7EBB"/>
                  </a:solidFill>
                  <a:round/>
                  <a:headEnd/>
                  <a:tailEnd type="arrow" w="med" len="med"/>
                </a:ln>
                <a:extLst>
                  <a:ext uri="{909E8E84-426E-40DD-AFC4-6F175D3DCCD1}">
                    <a14:hiddenFill xmlns:a14="http://schemas.microsoft.com/office/drawing/2010/main">
                      <a:noFill/>
                    </a14:hiddenFill>
                  </a:ext>
                </a:extLst>
              </p:spPr>
            </p:cxnSp>
            <p:cxnSp>
              <p:nvCxnSpPr>
                <p:cNvPr id="6174" name="図形 111"/>
                <p:cNvCxnSpPr>
                  <a:cxnSpLocks noChangeShapeType="1"/>
                </p:cNvCxnSpPr>
                <p:nvPr/>
              </p:nvCxnSpPr>
              <p:spPr bwMode="auto">
                <a:xfrm rot="5400000">
                  <a:off x="8030" y="1230"/>
                  <a:ext cx="212" cy="2510"/>
                </a:xfrm>
                <a:prstGeom prst="bentConnector2">
                  <a:avLst/>
                </a:prstGeom>
                <a:noFill/>
                <a:ln w="9525" cmpd="sng">
                  <a:solidFill>
                    <a:srgbClr val="4A7EBB"/>
                  </a:solidFill>
                  <a:miter lim="800000"/>
                  <a:headEnd/>
                  <a:tailEnd/>
                </a:ln>
                <a:extLst>
                  <a:ext uri="{909E8E84-426E-40DD-AFC4-6F175D3DCCD1}">
                    <a14:hiddenFill xmlns:a14="http://schemas.microsoft.com/office/drawing/2010/main">
                      <a:noFill/>
                    </a14:hiddenFill>
                  </a:ext>
                </a:extLst>
              </p:spPr>
            </p:cxnSp>
            <p:cxnSp>
              <p:nvCxnSpPr>
                <p:cNvPr id="6175" name="図形 91"/>
                <p:cNvCxnSpPr>
                  <a:cxnSpLocks noChangeShapeType="1"/>
                </p:cNvCxnSpPr>
                <p:nvPr/>
              </p:nvCxnSpPr>
              <p:spPr bwMode="auto">
                <a:xfrm>
                  <a:off x="6202" y="2587"/>
                  <a:ext cx="1750" cy="0"/>
                </a:xfrm>
                <a:prstGeom prst="bentConnector3">
                  <a:avLst>
                    <a:gd name="adj1" fmla="val 50000"/>
                  </a:avLst>
                </a:prstGeom>
                <a:noFill/>
                <a:ln w="9525" cmpd="sng">
                  <a:solidFill>
                    <a:srgbClr val="4A7EBB"/>
                  </a:solidFill>
                  <a:miter lim="800000"/>
                  <a:headEnd/>
                  <a:tailEnd/>
                </a:ln>
                <a:extLst>
                  <a:ext uri="{909E8E84-426E-40DD-AFC4-6F175D3DCCD1}">
                    <a14:hiddenFill xmlns:a14="http://schemas.microsoft.com/office/drawing/2010/main">
                      <a:noFill/>
                    </a14:hiddenFill>
                  </a:ext>
                </a:extLst>
              </p:spPr>
            </p:cxnSp>
            <p:cxnSp>
              <p:nvCxnSpPr>
                <p:cNvPr id="6176" name="直線矢印コネクタ 119"/>
                <p:cNvCxnSpPr>
                  <a:cxnSpLocks noChangeShapeType="1"/>
                </p:cNvCxnSpPr>
                <p:nvPr/>
              </p:nvCxnSpPr>
              <p:spPr bwMode="auto">
                <a:xfrm rot="5400000">
                  <a:off x="7275" y="3117"/>
                  <a:ext cx="1023" cy="2"/>
                </a:xfrm>
                <a:prstGeom prst="straightConnector1">
                  <a:avLst/>
                </a:prstGeom>
                <a:noFill/>
                <a:ln w="9525" cmpd="sng">
                  <a:solidFill>
                    <a:srgbClr val="4A7EBB"/>
                  </a:solidFill>
                  <a:round/>
                  <a:headEnd/>
                  <a:tailEnd type="arrow" w="med" len="med"/>
                </a:ln>
                <a:extLst>
                  <a:ext uri="{909E8E84-426E-40DD-AFC4-6F175D3DCCD1}">
                    <a14:hiddenFill xmlns:a14="http://schemas.microsoft.com/office/drawing/2010/main">
                      <a:noFill/>
                    </a14:hiddenFill>
                  </a:ext>
                </a:extLst>
              </p:spPr>
            </p:cxnSp>
            <p:cxnSp>
              <p:nvCxnSpPr>
                <p:cNvPr id="6177" name="直線矢印コネクタ 120"/>
                <p:cNvCxnSpPr>
                  <a:cxnSpLocks noChangeShapeType="1"/>
                </p:cNvCxnSpPr>
                <p:nvPr/>
              </p:nvCxnSpPr>
              <p:spPr bwMode="auto">
                <a:xfrm rot="5400000">
                  <a:off x="8865" y="3117"/>
                  <a:ext cx="1023" cy="2"/>
                </a:xfrm>
                <a:prstGeom prst="straightConnector1">
                  <a:avLst/>
                </a:prstGeom>
                <a:noFill/>
                <a:ln w="9525" cmpd="sng">
                  <a:solidFill>
                    <a:srgbClr val="4A7EBB"/>
                  </a:solidFill>
                  <a:round/>
                  <a:headEnd/>
                  <a:tailEnd type="arrow" w="med" len="med"/>
                </a:ln>
                <a:extLst>
                  <a:ext uri="{909E8E84-426E-40DD-AFC4-6F175D3DCCD1}">
                    <a14:hiddenFill xmlns:a14="http://schemas.microsoft.com/office/drawing/2010/main">
                      <a:noFill/>
                    </a14:hiddenFill>
                  </a:ext>
                </a:extLst>
              </p:spPr>
            </p:cxnSp>
            <p:cxnSp>
              <p:nvCxnSpPr>
                <p:cNvPr id="6178" name="図形 121"/>
                <p:cNvCxnSpPr>
                  <a:cxnSpLocks noChangeShapeType="1"/>
                </p:cNvCxnSpPr>
                <p:nvPr/>
              </p:nvCxnSpPr>
              <p:spPr bwMode="auto">
                <a:xfrm rot="16200000" flipH="1">
                  <a:off x="10525" y="1232"/>
                  <a:ext cx="213" cy="2512"/>
                </a:xfrm>
                <a:prstGeom prst="bentConnector2">
                  <a:avLst/>
                </a:prstGeom>
                <a:noFill/>
                <a:ln w="9525" cmpd="sng">
                  <a:solidFill>
                    <a:srgbClr val="4A7EBB"/>
                  </a:solidFill>
                  <a:miter lim="800000"/>
                  <a:headEnd/>
                  <a:tailEnd/>
                </a:ln>
                <a:extLst>
                  <a:ext uri="{909E8E84-426E-40DD-AFC4-6F175D3DCCD1}">
                    <a14:hiddenFill xmlns:a14="http://schemas.microsoft.com/office/drawing/2010/main">
                      <a:noFill/>
                    </a14:hiddenFill>
                  </a:ext>
                </a:extLst>
              </p:spPr>
            </p:cxnSp>
            <p:cxnSp>
              <p:nvCxnSpPr>
                <p:cNvPr id="6179" name="直線矢印コネクタ 122"/>
                <p:cNvCxnSpPr>
                  <a:cxnSpLocks noChangeShapeType="1"/>
                </p:cNvCxnSpPr>
                <p:nvPr/>
              </p:nvCxnSpPr>
              <p:spPr bwMode="auto">
                <a:xfrm rot="5400000">
                  <a:off x="10454" y="3117"/>
                  <a:ext cx="1022" cy="2"/>
                </a:xfrm>
                <a:prstGeom prst="straightConnector1">
                  <a:avLst/>
                </a:prstGeom>
                <a:noFill/>
                <a:ln w="9525" cmpd="sng">
                  <a:solidFill>
                    <a:srgbClr val="4A7EBB"/>
                  </a:solidFill>
                  <a:round/>
                  <a:headEnd/>
                  <a:tailEnd type="arrow" w="med" len="med"/>
                </a:ln>
                <a:extLst>
                  <a:ext uri="{909E8E84-426E-40DD-AFC4-6F175D3DCCD1}">
                    <a14:hiddenFill xmlns:a14="http://schemas.microsoft.com/office/drawing/2010/main">
                      <a:noFill/>
                    </a14:hiddenFill>
                  </a:ext>
                </a:extLst>
              </p:spPr>
            </p:cxnSp>
            <p:cxnSp>
              <p:nvCxnSpPr>
                <p:cNvPr id="6180" name="図形 91"/>
                <p:cNvCxnSpPr>
                  <a:cxnSpLocks noChangeShapeType="1"/>
                </p:cNvCxnSpPr>
                <p:nvPr/>
              </p:nvCxnSpPr>
              <p:spPr bwMode="auto">
                <a:xfrm>
                  <a:off x="10827" y="2587"/>
                  <a:ext cx="1750" cy="0"/>
                </a:xfrm>
                <a:prstGeom prst="bentConnector3">
                  <a:avLst>
                    <a:gd name="adj1" fmla="val 50000"/>
                  </a:avLst>
                </a:prstGeom>
                <a:noFill/>
                <a:ln w="9525" cmpd="sng">
                  <a:solidFill>
                    <a:srgbClr val="4A7EBB"/>
                  </a:solidFill>
                  <a:miter lim="800000"/>
                  <a:headEnd/>
                  <a:tailEnd/>
                </a:ln>
                <a:extLst>
                  <a:ext uri="{909E8E84-426E-40DD-AFC4-6F175D3DCCD1}">
                    <a14:hiddenFill xmlns:a14="http://schemas.microsoft.com/office/drawing/2010/main">
                      <a:noFill/>
                    </a14:hiddenFill>
                  </a:ext>
                </a:extLst>
              </p:spPr>
            </p:cxnSp>
            <p:cxnSp>
              <p:nvCxnSpPr>
                <p:cNvPr id="6181" name="直線矢印コネクタ 132"/>
                <p:cNvCxnSpPr>
                  <a:cxnSpLocks noChangeShapeType="1"/>
                </p:cNvCxnSpPr>
                <p:nvPr/>
              </p:nvCxnSpPr>
              <p:spPr bwMode="auto">
                <a:xfrm rot="5400000">
                  <a:off x="12065" y="3096"/>
                  <a:ext cx="1020" cy="2"/>
                </a:xfrm>
                <a:prstGeom prst="straightConnector1">
                  <a:avLst/>
                </a:prstGeom>
                <a:noFill/>
                <a:ln w="9525" cmpd="sng">
                  <a:solidFill>
                    <a:srgbClr val="4A7EBB"/>
                  </a:solidFill>
                  <a:round/>
                  <a:headEnd/>
                  <a:tailEnd type="arrow" w="med" len="med"/>
                </a:ln>
                <a:extLst>
                  <a:ext uri="{909E8E84-426E-40DD-AFC4-6F175D3DCCD1}">
                    <a14:hiddenFill xmlns:a14="http://schemas.microsoft.com/office/drawing/2010/main">
                      <a:noFill/>
                    </a14:hiddenFill>
                  </a:ext>
                </a:extLst>
              </p:spPr>
            </p:cxnSp>
            <p:sp>
              <p:nvSpPr>
                <p:cNvPr id="6182" name="正方形/長方形 133"/>
                <p:cNvSpPr>
                  <a:spLocks noChangeArrowheads="1"/>
                </p:cNvSpPr>
                <p:nvPr/>
              </p:nvSpPr>
              <p:spPr bwMode="auto">
                <a:xfrm>
                  <a:off x="5977" y="112"/>
                  <a:ext cx="1927" cy="682"/>
                </a:xfrm>
                <a:prstGeom prst="rect">
                  <a:avLst/>
                </a:prstGeom>
                <a:noFill/>
                <a:ln w="25400" cmpd="sng">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a:solidFill>
                      <a:srgbClr val="FFFFFF"/>
                    </a:solidFill>
                    <a:latin typeface="Calibri" pitchFamily="34" charset="0"/>
                  </a:endParaRPr>
                </a:p>
              </p:txBody>
            </p:sp>
            <p:sp>
              <p:nvSpPr>
                <p:cNvPr id="6183" name="正方形/長方形 134"/>
                <p:cNvSpPr>
                  <a:spLocks noChangeArrowheads="1"/>
                </p:cNvSpPr>
                <p:nvPr/>
              </p:nvSpPr>
              <p:spPr bwMode="auto">
                <a:xfrm>
                  <a:off x="906" y="3764"/>
                  <a:ext cx="2347" cy="680"/>
                </a:xfrm>
                <a:prstGeom prst="rect">
                  <a:avLst/>
                </a:prstGeom>
                <a:noFill/>
                <a:ln w="25400" cmpd="sng">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a:solidFill>
                      <a:srgbClr val="FFFFFF"/>
                    </a:solidFill>
                    <a:latin typeface="Calibri" pitchFamily="34" charset="0"/>
                  </a:endParaRPr>
                </a:p>
              </p:txBody>
            </p:sp>
            <p:sp>
              <p:nvSpPr>
                <p:cNvPr id="6184" name="正方形/長方形 135"/>
                <p:cNvSpPr>
                  <a:spLocks noChangeArrowheads="1"/>
                </p:cNvSpPr>
                <p:nvPr/>
              </p:nvSpPr>
              <p:spPr bwMode="auto">
                <a:xfrm>
                  <a:off x="3924" y="1768"/>
                  <a:ext cx="1135" cy="680"/>
                </a:xfrm>
                <a:prstGeom prst="rect">
                  <a:avLst/>
                </a:prstGeom>
                <a:noFill/>
                <a:ln w="25400" cmpd="sng">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a:solidFill>
                      <a:srgbClr val="FFFFFF"/>
                    </a:solidFill>
                    <a:latin typeface="Calibri" pitchFamily="34" charset="0"/>
                  </a:endParaRPr>
                </a:p>
              </p:txBody>
            </p:sp>
            <p:sp>
              <p:nvSpPr>
                <p:cNvPr id="6185" name="正方形/長方形 141"/>
                <p:cNvSpPr>
                  <a:spLocks noChangeArrowheads="1"/>
                </p:cNvSpPr>
                <p:nvPr/>
              </p:nvSpPr>
              <p:spPr bwMode="auto">
                <a:xfrm>
                  <a:off x="8697" y="3696"/>
                  <a:ext cx="1475" cy="680"/>
                </a:xfrm>
                <a:prstGeom prst="rect">
                  <a:avLst/>
                </a:prstGeom>
                <a:noFill/>
                <a:ln w="25400" cmpd="sng">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a:solidFill>
                      <a:srgbClr val="FFFFFF"/>
                    </a:solidFill>
                    <a:latin typeface="Calibri" pitchFamily="34" charset="0"/>
                  </a:endParaRPr>
                </a:p>
              </p:txBody>
            </p:sp>
            <p:sp>
              <p:nvSpPr>
                <p:cNvPr id="6186" name="正方形/長方形 143"/>
                <p:cNvSpPr>
                  <a:spLocks noChangeArrowheads="1"/>
                </p:cNvSpPr>
                <p:nvPr/>
              </p:nvSpPr>
              <p:spPr bwMode="auto">
                <a:xfrm>
                  <a:off x="5522" y="3711"/>
                  <a:ext cx="1362" cy="680"/>
                </a:xfrm>
                <a:prstGeom prst="rect">
                  <a:avLst/>
                </a:prstGeom>
                <a:noFill/>
                <a:ln w="25400" cmpd="sng">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a:solidFill>
                      <a:srgbClr val="FFFFFF"/>
                    </a:solidFill>
                    <a:latin typeface="Calibri" pitchFamily="34" charset="0"/>
                  </a:endParaRPr>
                </a:p>
              </p:txBody>
            </p:sp>
            <p:sp>
              <p:nvSpPr>
                <p:cNvPr id="6187" name="正方形/長方形 144"/>
                <p:cNvSpPr>
                  <a:spLocks noChangeArrowheads="1"/>
                </p:cNvSpPr>
                <p:nvPr/>
              </p:nvSpPr>
              <p:spPr bwMode="auto">
                <a:xfrm>
                  <a:off x="10399" y="3742"/>
                  <a:ext cx="1135" cy="680"/>
                </a:xfrm>
                <a:prstGeom prst="rect">
                  <a:avLst/>
                </a:prstGeom>
                <a:noFill/>
                <a:ln w="25400" cmpd="sng">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a:solidFill>
                      <a:srgbClr val="FFFFFF"/>
                    </a:solidFill>
                    <a:latin typeface="Calibri" pitchFamily="34" charset="0"/>
                  </a:endParaRPr>
                </a:p>
              </p:txBody>
            </p:sp>
            <p:sp>
              <p:nvSpPr>
                <p:cNvPr id="6188" name="正方形/長方形 145"/>
                <p:cNvSpPr>
                  <a:spLocks noChangeArrowheads="1"/>
                </p:cNvSpPr>
                <p:nvPr/>
              </p:nvSpPr>
              <p:spPr bwMode="auto">
                <a:xfrm>
                  <a:off x="8878" y="1768"/>
                  <a:ext cx="1135" cy="680"/>
                </a:xfrm>
                <a:prstGeom prst="rect">
                  <a:avLst/>
                </a:prstGeom>
                <a:noFill/>
                <a:ln w="25400" cmpd="sng">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a:solidFill>
                      <a:srgbClr val="FFFFFF"/>
                    </a:solidFill>
                    <a:latin typeface="Calibri" pitchFamily="34" charset="0"/>
                  </a:endParaRPr>
                </a:p>
              </p:txBody>
            </p:sp>
            <p:sp>
              <p:nvSpPr>
                <p:cNvPr id="6189" name="正方形/長方形 147"/>
                <p:cNvSpPr>
                  <a:spLocks noChangeArrowheads="1"/>
                </p:cNvSpPr>
                <p:nvPr/>
              </p:nvSpPr>
              <p:spPr bwMode="auto">
                <a:xfrm>
                  <a:off x="11874" y="3742"/>
                  <a:ext cx="1473" cy="680"/>
                </a:xfrm>
                <a:prstGeom prst="rect">
                  <a:avLst/>
                </a:prstGeom>
                <a:noFill/>
                <a:ln w="25400" cmpd="sng">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a:solidFill>
                      <a:srgbClr val="FFFFFF"/>
                    </a:solidFill>
                    <a:latin typeface="Calibri" pitchFamily="34" charset="0"/>
                  </a:endParaRPr>
                </a:p>
              </p:txBody>
            </p:sp>
            <p:sp>
              <p:nvSpPr>
                <p:cNvPr id="6190" name="正方形/長方形 148"/>
                <p:cNvSpPr>
                  <a:spLocks noChangeArrowheads="1"/>
                </p:cNvSpPr>
                <p:nvPr/>
              </p:nvSpPr>
              <p:spPr bwMode="auto">
                <a:xfrm>
                  <a:off x="7154" y="3696"/>
                  <a:ext cx="1318" cy="680"/>
                </a:xfrm>
                <a:prstGeom prst="rect">
                  <a:avLst/>
                </a:prstGeom>
                <a:noFill/>
                <a:ln w="25400" cmpd="sng">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a:solidFill>
                      <a:srgbClr val="FFFFFF"/>
                    </a:solidFill>
                    <a:latin typeface="Calibri" pitchFamily="34" charset="0"/>
                  </a:endParaRPr>
                </a:p>
              </p:txBody>
            </p:sp>
            <p:sp>
              <p:nvSpPr>
                <p:cNvPr id="6191" name="正方形/長方形 149"/>
                <p:cNvSpPr>
                  <a:spLocks noChangeArrowheads="1"/>
                </p:cNvSpPr>
                <p:nvPr/>
              </p:nvSpPr>
              <p:spPr bwMode="auto">
                <a:xfrm>
                  <a:off x="4038" y="3696"/>
                  <a:ext cx="1371" cy="680"/>
                </a:xfrm>
                <a:prstGeom prst="rect">
                  <a:avLst/>
                </a:prstGeom>
                <a:noFill/>
                <a:ln w="25400" cmpd="sng">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a:solidFill>
                      <a:srgbClr val="FFFFFF"/>
                    </a:solidFill>
                    <a:latin typeface="Calibri" pitchFamily="34" charset="0"/>
                  </a:endParaRPr>
                </a:p>
              </p:txBody>
            </p:sp>
            <p:sp>
              <p:nvSpPr>
                <p:cNvPr id="6192" name="正方形/長方形 150"/>
                <p:cNvSpPr>
                  <a:spLocks noChangeArrowheads="1"/>
                </p:cNvSpPr>
                <p:nvPr/>
              </p:nvSpPr>
              <p:spPr bwMode="auto">
                <a:xfrm>
                  <a:off x="3254" y="6009"/>
                  <a:ext cx="1135" cy="789"/>
                </a:xfrm>
                <a:prstGeom prst="rect">
                  <a:avLst/>
                </a:prstGeom>
                <a:noFill/>
                <a:ln w="25400" cmpd="sng">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a:solidFill>
                      <a:srgbClr val="FFFFFF"/>
                    </a:solidFill>
                    <a:latin typeface="Calibri" pitchFamily="34" charset="0"/>
                  </a:endParaRPr>
                </a:p>
              </p:txBody>
            </p:sp>
            <p:sp>
              <p:nvSpPr>
                <p:cNvPr id="6193" name="テキスト ボックス 155"/>
                <p:cNvSpPr txBox="1">
                  <a:spLocks noChangeArrowheads="1"/>
                </p:cNvSpPr>
                <p:nvPr/>
              </p:nvSpPr>
              <p:spPr bwMode="auto">
                <a:xfrm>
                  <a:off x="5855" y="1454"/>
                  <a:ext cx="3287"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en-US" b="1">
                      <a:solidFill>
                        <a:srgbClr val="FF0000"/>
                      </a:solidFill>
                      <a:latin typeface="Calibri" pitchFamily="34" charset="0"/>
                    </a:rPr>
                    <a:t>H</a:t>
                  </a:r>
                  <a:r>
                    <a:rPr lang="ja-JP" altLang="en-US" b="1">
                      <a:solidFill>
                        <a:srgbClr val="FF0000"/>
                      </a:solidFill>
                      <a:latin typeface="Calibri" pitchFamily="34" charset="0"/>
                    </a:rPr>
                    <a:t>の吸収線</a:t>
                  </a:r>
                </a:p>
              </p:txBody>
            </p:sp>
            <p:sp>
              <p:nvSpPr>
                <p:cNvPr id="6194" name="テキスト ボックス 156"/>
                <p:cNvSpPr txBox="1">
                  <a:spLocks noChangeArrowheads="1"/>
                </p:cNvSpPr>
                <p:nvPr/>
              </p:nvSpPr>
              <p:spPr bwMode="auto">
                <a:xfrm>
                  <a:off x="2225" y="2927"/>
                  <a:ext cx="3287"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en-US" b="1">
                      <a:solidFill>
                        <a:srgbClr val="FF0000"/>
                      </a:solidFill>
                      <a:latin typeface="Calibri" pitchFamily="34" charset="0"/>
                    </a:rPr>
                    <a:t>Si</a:t>
                  </a:r>
                  <a:r>
                    <a:rPr lang="ja-JP" altLang="en-US" b="1">
                      <a:solidFill>
                        <a:srgbClr val="FF0000"/>
                      </a:solidFill>
                      <a:latin typeface="Calibri" pitchFamily="34" charset="0"/>
                    </a:rPr>
                    <a:t>の吸収線</a:t>
                  </a:r>
                </a:p>
              </p:txBody>
            </p:sp>
            <p:sp>
              <p:nvSpPr>
                <p:cNvPr id="6195" name="テキスト ボックス 157"/>
                <p:cNvSpPr txBox="1">
                  <a:spLocks noChangeArrowheads="1"/>
                </p:cNvSpPr>
                <p:nvPr/>
              </p:nvSpPr>
              <p:spPr bwMode="auto">
                <a:xfrm>
                  <a:off x="977" y="5197"/>
                  <a:ext cx="2383"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en-US" b="1">
                      <a:solidFill>
                        <a:srgbClr val="FF0000"/>
                      </a:solidFill>
                      <a:latin typeface="Calibri" pitchFamily="34" charset="0"/>
                    </a:rPr>
                    <a:t>He</a:t>
                  </a:r>
                  <a:r>
                    <a:rPr lang="ja-JP" altLang="en-US" b="1">
                      <a:solidFill>
                        <a:srgbClr val="FF0000"/>
                      </a:solidFill>
                      <a:latin typeface="Calibri" pitchFamily="34" charset="0"/>
                    </a:rPr>
                    <a:t>の吸収線</a:t>
                  </a:r>
                </a:p>
              </p:txBody>
            </p:sp>
            <p:sp>
              <p:nvSpPr>
                <p:cNvPr id="6196" name="角丸四角形 158"/>
                <p:cNvSpPr>
                  <a:spLocks noChangeArrowheads="1"/>
                </p:cNvSpPr>
                <p:nvPr/>
              </p:nvSpPr>
              <p:spPr bwMode="auto">
                <a:xfrm>
                  <a:off x="5967" y="1452"/>
                  <a:ext cx="2040" cy="682"/>
                </a:xfrm>
                <a:prstGeom prst="roundRect">
                  <a:avLst>
                    <a:gd name="adj" fmla="val 16667"/>
                  </a:avLst>
                </a:prstGeom>
                <a:noFill/>
                <a:ln w="25400" cmpd="sng">
                  <a:solidFill>
                    <a:srgbClr val="0070C0"/>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a:solidFill>
                      <a:srgbClr val="FFFFFF"/>
                    </a:solidFill>
                    <a:latin typeface="Calibri" pitchFamily="34" charset="0"/>
                  </a:endParaRPr>
                </a:p>
              </p:txBody>
            </p:sp>
            <p:sp>
              <p:nvSpPr>
                <p:cNvPr id="6197" name="角丸四角形 159"/>
                <p:cNvSpPr>
                  <a:spLocks noChangeArrowheads="1"/>
                </p:cNvSpPr>
                <p:nvPr/>
              </p:nvSpPr>
              <p:spPr bwMode="auto">
                <a:xfrm>
                  <a:off x="2225" y="2927"/>
                  <a:ext cx="2040" cy="680"/>
                </a:xfrm>
                <a:prstGeom prst="roundRect">
                  <a:avLst>
                    <a:gd name="adj" fmla="val 16667"/>
                  </a:avLst>
                </a:prstGeom>
                <a:noFill/>
                <a:ln w="25400" cmpd="sng">
                  <a:solidFill>
                    <a:srgbClr val="0070C0"/>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a:solidFill>
                      <a:srgbClr val="FFFFFF"/>
                    </a:solidFill>
                    <a:latin typeface="Calibri" pitchFamily="34" charset="0"/>
                  </a:endParaRPr>
                </a:p>
              </p:txBody>
            </p:sp>
            <p:sp>
              <p:nvSpPr>
                <p:cNvPr id="6198" name="角丸四角形 160"/>
                <p:cNvSpPr>
                  <a:spLocks noChangeArrowheads="1"/>
                </p:cNvSpPr>
                <p:nvPr/>
              </p:nvSpPr>
              <p:spPr bwMode="auto">
                <a:xfrm>
                  <a:off x="1090" y="5194"/>
                  <a:ext cx="2042" cy="683"/>
                </a:xfrm>
                <a:prstGeom prst="roundRect">
                  <a:avLst>
                    <a:gd name="adj" fmla="val 16667"/>
                  </a:avLst>
                </a:prstGeom>
                <a:noFill/>
                <a:ln w="25400" cmpd="sng">
                  <a:solidFill>
                    <a:srgbClr val="0070C0"/>
                  </a:solidFill>
                  <a:round/>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ja-JP" altLang="en-US">
                    <a:solidFill>
                      <a:srgbClr val="FFFFFF"/>
                    </a:solidFill>
                    <a:latin typeface="Calibri" pitchFamily="34" charset="0"/>
                  </a:endParaRPr>
                </a:p>
              </p:txBody>
            </p:sp>
            <p:sp>
              <p:nvSpPr>
                <p:cNvPr id="6199" name="角丸四角形 161"/>
                <p:cNvSpPr>
                  <a:spLocks noChangeArrowheads="1"/>
                </p:cNvSpPr>
                <p:nvPr/>
              </p:nvSpPr>
              <p:spPr bwMode="auto">
                <a:xfrm>
                  <a:off x="6109" y="2745"/>
                  <a:ext cx="3486" cy="680"/>
                </a:xfrm>
                <a:prstGeom prst="roundRect">
                  <a:avLst>
                    <a:gd name="adj" fmla="val 16667"/>
                  </a:avLst>
                </a:prstGeom>
                <a:solidFill>
                  <a:schemeClr val="bg1"/>
                </a:solidFill>
                <a:ln w="25400" cmpd="sng">
                  <a:solidFill>
                    <a:srgbClr val="0070C0"/>
                  </a:solidFill>
                  <a:round/>
                  <a:headEnd/>
                  <a:tailEnd/>
                </a:ln>
              </p:spPr>
              <p:txBody>
                <a:bodyPr anchor="ctr"/>
                <a:lstStyle/>
                <a:p>
                  <a:pPr algn="ctr"/>
                  <a:endParaRPr lang="ja-JP" altLang="en-US">
                    <a:solidFill>
                      <a:srgbClr val="FFFFFF"/>
                    </a:solidFill>
                    <a:latin typeface="Calibri" pitchFamily="34" charset="0"/>
                  </a:endParaRPr>
                </a:p>
              </p:txBody>
            </p:sp>
            <p:sp>
              <p:nvSpPr>
                <p:cNvPr id="6200" name="テキスト ボックス 162"/>
                <p:cNvSpPr txBox="1">
                  <a:spLocks noChangeArrowheads="1"/>
                </p:cNvSpPr>
                <p:nvPr/>
              </p:nvSpPr>
              <p:spPr bwMode="auto">
                <a:xfrm>
                  <a:off x="6307" y="2754"/>
                  <a:ext cx="2915"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ja-JP" altLang="en-US" b="1" dirty="0">
                      <a:solidFill>
                        <a:srgbClr val="FF0000"/>
                      </a:solidFill>
                      <a:latin typeface="Calibri" pitchFamily="34" charset="0"/>
                    </a:rPr>
                    <a:t>スペクトルの変化</a:t>
                  </a:r>
                </a:p>
              </p:txBody>
            </p:sp>
            <p:sp>
              <p:nvSpPr>
                <p:cNvPr id="6201" name="テキスト ボックス 172"/>
                <p:cNvSpPr txBox="1">
                  <a:spLocks noChangeArrowheads="1"/>
                </p:cNvSpPr>
                <p:nvPr/>
              </p:nvSpPr>
              <p:spPr bwMode="auto">
                <a:xfrm>
                  <a:off x="4492" y="2927"/>
                  <a:ext cx="455"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ja-JP" altLang="en-US">
                      <a:latin typeface="Calibri" pitchFamily="34" charset="0"/>
                    </a:rPr>
                    <a:t>有</a:t>
                  </a:r>
                </a:p>
              </p:txBody>
            </p:sp>
            <p:sp>
              <p:nvSpPr>
                <p:cNvPr id="6202" name="テキスト ボックス 173"/>
                <p:cNvSpPr txBox="1">
                  <a:spLocks noChangeArrowheads="1"/>
                </p:cNvSpPr>
                <p:nvPr/>
              </p:nvSpPr>
              <p:spPr bwMode="auto">
                <a:xfrm>
                  <a:off x="3812" y="5197"/>
                  <a:ext cx="453" cy="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ja-JP" altLang="en-US">
                      <a:latin typeface="Calibri" pitchFamily="34" charset="0"/>
                    </a:rPr>
                    <a:t>有</a:t>
                  </a:r>
                </a:p>
              </p:txBody>
            </p:sp>
            <p:sp>
              <p:nvSpPr>
                <p:cNvPr id="6203" name="テキスト ボックス 174"/>
                <p:cNvSpPr txBox="1">
                  <a:spLocks noChangeArrowheads="1"/>
                </p:cNvSpPr>
                <p:nvPr/>
              </p:nvSpPr>
              <p:spPr bwMode="auto">
                <a:xfrm>
                  <a:off x="9595" y="1114"/>
                  <a:ext cx="455" cy="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ja-JP" altLang="en-US" dirty="0">
                      <a:latin typeface="Calibri" pitchFamily="34" charset="0"/>
                    </a:rPr>
                    <a:t>有</a:t>
                  </a:r>
                </a:p>
              </p:txBody>
            </p:sp>
            <p:sp>
              <p:nvSpPr>
                <p:cNvPr id="6204" name="テキスト ボックス 175"/>
                <p:cNvSpPr txBox="1">
                  <a:spLocks noChangeArrowheads="1"/>
                </p:cNvSpPr>
                <p:nvPr/>
              </p:nvSpPr>
              <p:spPr bwMode="auto">
                <a:xfrm>
                  <a:off x="3812" y="1227"/>
                  <a:ext cx="655"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ja-JP" altLang="en-US">
                      <a:latin typeface="Calibri" pitchFamily="34" charset="0"/>
                    </a:rPr>
                    <a:t>無</a:t>
                  </a:r>
                </a:p>
              </p:txBody>
            </p:sp>
            <p:sp>
              <p:nvSpPr>
                <p:cNvPr id="6205" name="テキスト ボックス 179"/>
                <p:cNvSpPr txBox="1">
                  <a:spLocks noChangeArrowheads="1"/>
                </p:cNvSpPr>
                <p:nvPr/>
              </p:nvSpPr>
              <p:spPr bwMode="auto">
                <a:xfrm>
                  <a:off x="1430" y="2927"/>
                  <a:ext cx="655"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ja-JP" altLang="en-US">
                      <a:latin typeface="Calibri" pitchFamily="34" charset="0"/>
                    </a:rPr>
                    <a:t>無</a:t>
                  </a:r>
                </a:p>
              </p:txBody>
            </p:sp>
            <p:sp>
              <p:nvSpPr>
                <p:cNvPr id="6206" name="角丸四角形 165"/>
                <p:cNvSpPr>
                  <a:spLocks noChangeArrowheads="1"/>
                </p:cNvSpPr>
                <p:nvPr/>
              </p:nvSpPr>
              <p:spPr bwMode="auto">
                <a:xfrm>
                  <a:off x="10277" y="2745"/>
                  <a:ext cx="3440" cy="680"/>
                </a:xfrm>
                <a:prstGeom prst="roundRect">
                  <a:avLst>
                    <a:gd name="adj" fmla="val 16667"/>
                  </a:avLst>
                </a:prstGeom>
                <a:solidFill>
                  <a:schemeClr val="bg1"/>
                </a:solidFill>
                <a:ln w="25400" cmpd="sng">
                  <a:solidFill>
                    <a:srgbClr val="0070C0"/>
                  </a:solidFill>
                  <a:round/>
                  <a:headEnd/>
                  <a:tailEnd/>
                </a:ln>
              </p:spPr>
              <p:txBody>
                <a:bodyPr anchor="ctr"/>
                <a:lstStyle/>
                <a:p>
                  <a:pPr algn="ctr"/>
                  <a:endParaRPr lang="ja-JP" altLang="en-US">
                    <a:solidFill>
                      <a:srgbClr val="FFFFFF"/>
                    </a:solidFill>
                    <a:latin typeface="Calibri" pitchFamily="34" charset="0"/>
                  </a:endParaRPr>
                </a:p>
              </p:txBody>
            </p:sp>
          </p:grpSp>
          <p:sp>
            <p:nvSpPr>
              <p:cNvPr id="6208" name="Oval 64"/>
              <p:cNvSpPr>
                <a:spLocks noChangeArrowheads="1"/>
              </p:cNvSpPr>
              <p:nvPr/>
            </p:nvSpPr>
            <p:spPr bwMode="auto">
              <a:xfrm>
                <a:off x="5580063" y="3502025"/>
                <a:ext cx="1079500" cy="935038"/>
              </a:xfrm>
              <a:prstGeom prst="ellipse">
                <a:avLst/>
              </a:prstGeom>
              <a:noFill/>
              <a:ln w="38100" cap="flat" cmpd="sng">
                <a:solidFill>
                  <a:srgbClr val="FF0000"/>
                </a:solidFill>
                <a:round/>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ja-JP" altLang="en-US"/>
              </a:p>
            </p:txBody>
          </p:sp>
          <p:sp>
            <p:nvSpPr>
              <p:cNvPr id="6209" name="AutoShape 65"/>
              <p:cNvSpPr>
                <a:spLocks noChangeArrowheads="1"/>
              </p:cNvSpPr>
              <p:nvPr/>
            </p:nvSpPr>
            <p:spPr bwMode="auto">
              <a:xfrm>
                <a:off x="3140661" y="4871204"/>
                <a:ext cx="5552789" cy="1812465"/>
              </a:xfrm>
              <a:prstGeom prst="roundRect">
                <a:avLst>
                  <a:gd name="adj" fmla="val 16667"/>
                </a:avLst>
              </a:prstGeom>
              <a:noFill/>
              <a:ln w="28575" cap="flat" cmpd="sng">
                <a:solidFill>
                  <a:srgbClr val="FF0000"/>
                </a:solidFill>
                <a:round/>
                <a:headEnd/>
                <a:tailEn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ja-JP" altLang="en-US"/>
              </a:p>
            </p:txBody>
          </p:sp>
          <p:cxnSp>
            <p:nvCxnSpPr>
              <p:cNvPr id="6210" name="AutoShape 66"/>
              <p:cNvCxnSpPr>
                <a:cxnSpLocks noChangeShapeType="1"/>
              </p:cNvCxnSpPr>
              <p:nvPr/>
            </p:nvCxnSpPr>
            <p:spPr bwMode="auto">
              <a:xfrm>
                <a:off x="6119813" y="4437063"/>
                <a:ext cx="6350" cy="404812"/>
              </a:xfrm>
              <a:prstGeom prst="straightConnector1">
                <a:avLst/>
              </a:prstGeom>
              <a:noFill/>
              <a:ln w="63500" cap="flat" cmpd="sng">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11" name="Text Box 67"/>
              <p:cNvSpPr txBox="1">
                <a:spLocks noChangeArrowheads="1"/>
              </p:cNvSpPr>
              <p:nvPr/>
            </p:nvSpPr>
            <p:spPr bwMode="auto">
              <a:xfrm>
                <a:off x="3194041" y="4926981"/>
                <a:ext cx="5413655" cy="1756688"/>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28575" cap="flat" cmpd="sng">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ja-JP" sz="2200" dirty="0">
                    <a:latin typeface="+mn-ea"/>
                    <a:ea typeface="+mn-ea"/>
                  </a:rPr>
                  <a:t>・星周ガスが比較的多い超新星爆発</a:t>
                </a:r>
              </a:p>
              <a:p>
                <a:r>
                  <a:rPr lang="ja-JP" sz="2200" dirty="0">
                    <a:latin typeface="+mn-ea"/>
                    <a:ea typeface="+mn-ea"/>
                  </a:rPr>
                  <a:t>　　</a:t>
                </a:r>
                <a:r>
                  <a:rPr lang="ja-JP" altLang="en-US" sz="2200" dirty="0" smtClean="0">
                    <a:latin typeface="+mn-ea"/>
                    <a:ea typeface="+mn-ea"/>
                  </a:rPr>
                  <a:t>　　　</a:t>
                </a:r>
                <a:r>
                  <a:rPr lang="ja-JP" sz="2200" dirty="0" smtClean="0">
                    <a:latin typeface="+mn-ea"/>
                    <a:ea typeface="+mn-ea"/>
                  </a:rPr>
                  <a:t>→</a:t>
                </a:r>
                <a:r>
                  <a:rPr lang="ja-JP" sz="2200" dirty="0">
                    <a:latin typeface="+mn-ea"/>
                    <a:ea typeface="+mn-ea"/>
                  </a:rPr>
                  <a:t>爆発前の赤色超巨星が</a:t>
                </a:r>
                <a:r>
                  <a:rPr lang="ja-JP" sz="2200" dirty="0" smtClean="0">
                    <a:latin typeface="+mn-ea"/>
                    <a:ea typeface="+mn-ea"/>
                  </a:rPr>
                  <a:t>放出</a:t>
                </a:r>
                <a:r>
                  <a:rPr lang="ja-JP" altLang="en-US" sz="2200" dirty="0" smtClean="0">
                    <a:latin typeface="+mn-ea"/>
                    <a:ea typeface="+mn-ea"/>
                  </a:rPr>
                  <a:t>。</a:t>
                </a:r>
                <a:endParaRPr lang="ja-JP" sz="2200" dirty="0">
                  <a:latin typeface="+mn-ea"/>
                  <a:ea typeface="+mn-ea"/>
                </a:endParaRPr>
              </a:p>
              <a:p>
                <a:r>
                  <a:rPr lang="ja-JP" sz="2200" dirty="0">
                    <a:latin typeface="+mn-ea"/>
                    <a:ea typeface="+mn-ea"/>
                  </a:rPr>
                  <a:t>・膨張速度が超新星の中で比較的に</a:t>
                </a:r>
                <a:r>
                  <a:rPr lang="ja-JP" sz="2200" dirty="0" smtClean="0">
                    <a:latin typeface="+mn-ea"/>
                    <a:ea typeface="+mn-ea"/>
                  </a:rPr>
                  <a:t>遅い</a:t>
                </a:r>
                <a:r>
                  <a:rPr lang="ja-JP" altLang="en-US" sz="2200" dirty="0" smtClean="0">
                    <a:latin typeface="+mn-ea"/>
                    <a:ea typeface="+mn-ea"/>
                  </a:rPr>
                  <a:t>。</a:t>
                </a:r>
                <a:endParaRPr lang="ja-JP" sz="2200" dirty="0">
                  <a:latin typeface="+mn-ea"/>
                  <a:ea typeface="+mn-ea"/>
                </a:endParaRPr>
              </a:p>
              <a:p>
                <a:r>
                  <a:rPr lang="ja-JP" sz="2200" dirty="0">
                    <a:latin typeface="+mn-ea"/>
                    <a:ea typeface="+mn-ea"/>
                  </a:rPr>
                  <a:t>・水素の</a:t>
                </a:r>
                <a:r>
                  <a:rPr lang="ja-JP" sz="2200" dirty="0" smtClean="0">
                    <a:latin typeface="+mn-ea"/>
                    <a:ea typeface="+mn-ea"/>
                  </a:rPr>
                  <a:t>スペクトルが</a:t>
                </a:r>
                <a:r>
                  <a:rPr lang="ja-JP" altLang="en-US" sz="2200" dirty="0">
                    <a:latin typeface="+mn-ea"/>
                    <a:ea typeface="+mn-ea"/>
                  </a:rPr>
                  <a:t>見ら</a:t>
                </a:r>
                <a:r>
                  <a:rPr lang="ja-JP" sz="2200" dirty="0" smtClean="0">
                    <a:latin typeface="+mn-ea"/>
                    <a:ea typeface="+mn-ea"/>
                  </a:rPr>
                  <a:t>れ</a:t>
                </a:r>
                <a:r>
                  <a:rPr lang="ja-JP" altLang="en-US" sz="2200" dirty="0" smtClean="0">
                    <a:latin typeface="+mn-ea"/>
                    <a:ea typeface="+mn-ea"/>
                  </a:rPr>
                  <a:t>る。</a:t>
                </a:r>
                <a:endParaRPr lang="ja-JP" sz="2200" dirty="0">
                  <a:latin typeface="+mn-ea"/>
                  <a:ea typeface="+mn-ea"/>
                </a:endParaRPr>
              </a:p>
            </p:txBody>
          </p:sp>
        </p:grpSp>
        <p:sp>
          <p:nvSpPr>
            <p:cNvPr id="6207" name="テキスト ボックス 164"/>
            <p:cNvSpPr txBox="1">
              <a:spLocks noChangeArrowheads="1"/>
            </p:cNvSpPr>
            <p:nvPr/>
          </p:nvSpPr>
          <p:spPr bwMode="auto">
            <a:xfrm>
              <a:off x="6696639" y="2956074"/>
              <a:ext cx="2238276" cy="440154"/>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ja-JP" altLang="en-US" b="1" dirty="0">
                  <a:solidFill>
                    <a:srgbClr val="FF0000"/>
                  </a:solidFill>
                  <a:latin typeface="Calibri" pitchFamily="34" charset="0"/>
                </a:rPr>
                <a:t>水素外層大気の量</a:t>
              </a:r>
            </a:p>
          </p:txBody>
        </p:sp>
      </p:grpSp>
      <p:grpSp>
        <p:nvGrpSpPr>
          <p:cNvPr id="89" name="グループ化 88"/>
          <p:cNvGrpSpPr/>
          <p:nvPr/>
        </p:nvGrpSpPr>
        <p:grpSpPr>
          <a:xfrm>
            <a:off x="251520" y="4293096"/>
            <a:ext cx="2488278" cy="2594560"/>
            <a:chOff x="1934007" y="1562388"/>
            <a:chExt cx="5393081" cy="5259233"/>
          </a:xfrm>
        </p:grpSpPr>
        <p:sp>
          <p:nvSpPr>
            <p:cNvPr id="90" name="円/楕円 6"/>
            <p:cNvSpPr>
              <a:spLocks noChangeAspect="1"/>
            </p:cNvSpPr>
            <p:nvPr/>
          </p:nvSpPr>
          <p:spPr bwMode="auto">
            <a:xfrm>
              <a:off x="2916238" y="2492375"/>
              <a:ext cx="3159125" cy="2968625"/>
            </a:xfrm>
            <a:prstGeom prst="ellipse">
              <a:avLst/>
            </a:prstGeom>
            <a:solidFill>
              <a:schemeClr val="bg1">
                <a:alpha val="0"/>
              </a:schemeClr>
            </a:solidFill>
            <a:ln w="450850" cmpd="sng">
              <a:solidFill>
                <a:srgbClr val="B9CDE5"/>
              </a:solidFill>
              <a:round/>
              <a:headEnd/>
              <a:tailEnd/>
            </a:ln>
          </p:spPr>
          <p:txBody>
            <a:bodyPr anchor="ctr"/>
            <a:lstStyle/>
            <a:p>
              <a:pPr algn="ctr"/>
              <a:endParaRPr lang="ja-JP" altLang="en-US">
                <a:solidFill>
                  <a:srgbClr val="FFFFFF"/>
                </a:solidFill>
                <a:latin typeface="Calibri" pitchFamily="34" charset="0"/>
              </a:endParaRPr>
            </a:p>
          </p:txBody>
        </p:sp>
        <p:cxnSp>
          <p:nvCxnSpPr>
            <p:cNvPr id="91" name="直線矢印コネクタ 12"/>
            <p:cNvCxnSpPr>
              <a:cxnSpLocks noChangeShapeType="1"/>
            </p:cNvCxnSpPr>
            <p:nvPr/>
          </p:nvCxnSpPr>
          <p:spPr bwMode="auto">
            <a:xfrm rot="5400000" flipH="1" flipV="1">
              <a:off x="4108450" y="2998788"/>
              <a:ext cx="774700" cy="0"/>
            </a:xfrm>
            <a:prstGeom prst="straightConnector1">
              <a:avLst/>
            </a:prstGeom>
            <a:noFill/>
            <a:ln w="63500" cmpd="sng">
              <a:solidFill>
                <a:srgbClr val="FFC000"/>
              </a:solidFill>
              <a:round/>
              <a:headEnd/>
              <a:tailEnd type="arrow" w="med" len="med"/>
            </a:ln>
            <a:extLst>
              <a:ext uri="{909E8E84-426E-40DD-AFC4-6F175D3DCCD1}">
                <a14:hiddenFill xmlns:a14="http://schemas.microsoft.com/office/drawing/2010/main">
                  <a:noFill/>
                </a14:hiddenFill>
              </a:ext>
            </a:extLst>
          </p:spPr>
        </p:cxnSp>
        <p:cxnSp>
          <p:nvCxnSpPr>
            <p:cNvPr id="92" name="直線矢印コネクタ 43"/>
            <p:cNvCxnSpPr>
              <a:cxnSpLocks noChangeShapeType="1"/>
            </p:cNvCxnSpPr>
            <p:nvPr/>
          </p:nvCxnSpPr>
          <p:spPr bwMode="auto">
            <a:xfrm rot="16200000" flipH="1" flipV="1">
              <a:off x="4110038" y="4948238"/>
              <a:ext cx="776287" cy="1587"/>
            </a:xfrm>
            <a:prstGeom prst="straightConnector1">
              <a:avLst/>
            </a:prstGeom>
            <a:noFill/>
            <a:ln w="63500" cmpd="sng">
              <a:solidFill>
                <a:srgbClr val="FFC000"/>
              </a:solidFill>
              <a:round/>
              <a:headEnd/>
              <a:tailEnd type="arrow" w="med" len="med"/>
            </a:ln>
            <a:extLst>
              <a:ext uri="{909E8E84-426E-40DD-AFC4-6F175D3DCCD1}">
                <a14:hiddenFill xmlns:a14="http://schemas.microsoft.com/office/drawing/2010/main">
                  <a:noFill/>
                </a14:hiddenFill>
              </a:ext>
            </a:extLst>
          </p:spPr>
        </p:cxnSp>
        <p:cxnSp>
          <p:nvCxnSpPr>
            <p:cNvPr id="93" name="直線矢印コネクタ 47"/>
            <p:cNvCxnSpPr>
              <a:cxnSpLocks noChangeShapeType="1"/>
            </p:cNvCxnSpPr>
            <p:nvPr/>
          </p:nvCxnSpPr>
          <p:spPr bwMode="auto">
            <a:xfrm flipH="1" flipV="1">
              <a:off x="3097213" y="3973513"/>
              <a:ext cx="774700" cy="1587"/>
            </a:xfrm>
            <a:prstGeom prst="straightConnector1">
              <a:avLst/>
            </a:prstGeom>
            <a:noFill/>
            <a:ln w="63500" cmpd="sng">
              <a:solidFill>
                <a:srgbClr val="FFC000"/>
              </a:solidFill>
              <a:round/>
              <a:headEnd/>
              <a:tailEnd type="arrow" w="med" len="med"/>
            </a:ln>
            <a:extLst>
              <a:ext uri="{909E8E84-426E-40DD-AFC4-6F175D3DCCD1}">
                <a14:hiddenFill xmlns:a14="http://schemas.microsoft.com/office/drawing/2010/main">
                  <a:noFill/>
                </a14:hiddenFill>
              </a:ext>
            </a:extLst>
          </p:spPr>
        </p:cxnSp>
        <p:cxnSp>
          <p:nvCxnSpPr>
            <p:cNvPr id="94" name="直線矢印コネクタ 48"/>
            <p:cNvCxnSpPr>
              <a:cxnSpLocks noChangeShapeType="1"/>
            </p:cNvCxnSpPr>
            <p:nvPr/>
          </p:nvCxnSpPr>
          <p:spPr bwMode="auto">
            <a:xfrm rot="10800000" flipH="1" flipV="1">
              <a:off x="5121275" y="3975100"/>
              <a:ext cx="776288" cy="1588"/>
            </a:xfrm>
            <a:prstGeom prst="straightConnector1">
              <a:avLst/>
            </a:prstGeom>
            <a:noFill/>
            <a:ln w="63500" cmpd="sng">
              <a:solidFill>
                <a:srgbClr val="FFC000"/>
              </a:solidFill>
              <a:round/>
              <a:headEnd/>
              <a:tailEnd type="arrow" w="med" len="med"/>
            </a:ln>
            <a:extLst>
              <a:ext uri="{909E8E84-426E-40DD-AFC4-6F175D3DCCD1}">
                <a14:hiddenFill xmlns:a14="http://schemas.microsoft.com/office/drawing/2010/main">
                  <a:noFill/>
                </a14:hiddenFill>
              </a:ext>
            </a:extLst>
          </p:spPr>
        </p:cxnSp>
        <p:pic>
          <p:nvPicPr>
            <p:cNvPr id="95" name="図 73" descr="図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70362" y="1562388"/>
              <a:ext cx="604837" cy="1504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6" name="図 74" descr="図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34007" y="3708399"/>
              <a:ext cx="1599768" cy="603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7" name="図 77" descr="図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51513" y="3689350"/>
              <a:ext cx="1575575"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 name="図 78" descr="図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03699" y="5183190"/>
              <a:ext cx="603251" cy="1638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9" name="Group 13"/>
            <p:cNvGrpSpPr>
              <a:grpSpLocks/>
            </p:cNvGrpSpPr>
            <p:nvPr/>
          </p:nvGrpSpPr>
          <p:grpSpPr bwMode="auto">
            <a:xfrm>
              <a:off x="3716533" y="3429000"/>
              <a:ext cx="1651009" cy="1198587"/>
              <a:chOff x="-141211" y="0"/>
              <a:chExt cx="1652397" cy="1198466"/>
            </a:xfrm>
          </p:grpSpPr>
          <p:sp>
            <p:nvSpPr>
              <p:cNvPr id="101" name="円/楕円 20"/>
              <p:cNvSpPr>
                <a:spLocks noChangeAspect="1"/>
              </p:cNvSpPr>
              <p:nvPr/>
            </p:nvSpPr>
            <p:spPr bwMode="auto">
              <a:xfrm>
                <a:off x="0" y="0"/>
                <a:ext cx="1250413" cy="1174631"/>
              </a:xfrm>
              <a:prstGeom prst="ellipse">
                <a:avLst/>
              </a:prstGeom>
              <a:solidFill>
                <a:srgbClr val="FF0000"/>
              </a:solidFill>
              <a:ln w="25400" cmpd="sng">
                <a:solidFill>
                  <a:srgbClr val="C00000"/>
                </a:solidFill>
                <a:round/>
                <a:headEnd/>
                <a:tailEnd/>
              </a:ln>
            </p:spPr>
            <p:txBody>
              <a:bodyPr anchor="ctr"/>
              <a:lstStyle/>
              <a:p>
                <a:pPr algn="ctr"/>
                <a:endParaRPr lang="ja-JP" altLang="en-US">
                  <a:solidFill>
                    <a:srgbClr val="FFFFFF"/>
                  </a:solidFill>
                  <a:latin typeface="Calibri" pitchFamily="34" charset="0"/>
                </a:endParaRPr>
              </a:p>
            </p:txBody>
          </p:sp>
          <p:sp>
            <p:nvSpPr>
              <p:cNvPr id="102" name="テキスト ボックス 13"/>
              <p:cNvSpPr txBox="1">
                <a:spLocks noChangeArrowheads="1"/>
              </p:cNvSpPr>
              <p:nvPr/>
            </p:nvSpPr>
            <p:spPr bwMode="auto">
              <a:xfrm>
                <a:off x="-141211" y="75612"/>
                <a:ext cx="1652397" cy="1122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algn="ctr" eaLnBrk="1" hangingPunct="1"/>
                <a:r>
                  <a:rPr lang="ja-JP" altLang="en-US" sz="1500" b="1" dirty="0">
                    <a:latin typeface="Calibri" pitchFamily="34" charset="0"/>
                  </a:rPr>
                  <a:t>赤色</a:t>
                </a:r>
                <a:endParaRPr lang="en-US" sz="1500" b="1" dirty="0">
                  <a:latin typeface="Calibri" pitchFamily="34" charset="0"/>
                </a:endParaRPr>
              </a:p>
              <a:p>
                <a:pPr algn="ctr" eaLnBrk="1" hangingPunct="1"/>
                <a:r>
                  <a:rPr lang="ja-JP" altLang="en-US" sz="1500" b="1" dirty="0">
                    <a:latin typeface="Calibri" pitchFamily="34" charset="0"/>
                  </a:rPr>
                  <a:t>超巨星</a:t>
                </a:r>
              </a:p>
            </p:txBody>
          </p:sp>
        </p:grpSp>
        <p:sp>
          <p:nvSpPr>
            <p:cNvPr id="100" name="テキスト ボックス 99"/>
            <p:cNvSpPr txBox="1">
              <a:spLocks noChangeArrowheads="1"/>
            </p:cNvSpPr>
            <p:nvPr/>
          </p:nvSpPr>
          <p:spPr bwMode="auto">
            <a:xfrm>
              <a:off x="4860925" y="2563813"/>
              <a:ext cx="1114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ea typeface="ＭＳ Ｐゴシック" pitchFamily="50" charset="-128"/>
                </a:defRPr>
              </a:lvl1pPr>
              <a:lvl2pPr marL="742950" indent="-285750" eaLnBrk="0" hangingPunct="0">
                <a:defRPr>
                  <a:solidFill>
                    <a:schemeClr val="tx1"/>
                  </a:solidFill>
                  <a:latin typeface="Arial" pitchFamily="34" charset="0"/>
                  <a:ea typeface="ＭＳ Ｐゴシック" pitchFamily="50" charset="-128"/>
                </a:defRPr>
              </a:lvl2pPr>
              <a:lvl3pPr marL="1143000" indent="-228600" eaLnBrk="0" hangingPunct="0">
                <a:defRPr>
                  <a:solidFill>
                    <a:schemeClr val="tx1"/>
                  </a:solidFill>
                  <a:latin typeface="Arial" pitchFamily="34" charset="0"/>
                  <a:ea typeface="ＭＳ Ｐゴシック" pitchFamily="50" charset="-128"/>
                </a:defRPr>
              </a:lvl3pPr>
              <a:lvl4pPr marL="1600200" indent="-228600" eaLnBrk="0" hangingPunct="0">
                <a:defRPr>
                  <a:solidFill>
                    <a:schemeClr val="tx1"/>
                  </a:solidFill>
                  <a:latin typeface="Arial" pitchFamily="34" charset="0"/>
                  <a:ea typeface="ＭＳ Ｐゴシック" pitchFamily="50" charset="-128"/>
                </a:defRPr>
              </a:lvl4pPr>
              <a:lvl5pPr marL="2057400" indent="-228600" eaLnBrk="0" hangingPunct="0">
                <a:defRPr>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50" charset="-128"/>
                </a:defRPr>
              </a:lvl9pPr>
            </a:lstStyle>
            <a:p>
              <a:pPr eaLnBrk="1" hangingPunct="1"/>
              <a:r>
                <a:rPr lang="ja-JP" altLang="en-US" b="1">
                  <a:latin typeface="Calibri" pitchFamily="34" charset="0"/>
                </a:rPr>
                <a:t>星周物質</a:t>
              </a:r>
            </a:p>
          </p:txBody>
        </p:sp>
      </p:grpSp>
      <p:sp>
        <p:nvSpPr>
          <p:cNvPr id="103" name="テキスト ボックス 102"/>
          <p:cNvSpPr txBox="1"/>
          <p:nvPr/>
        </p:nvSpPr>
        <p:spPr>
          <a:xfrm>
            <a:off x="2987824" y="4980945"/>
            <a:ext cx="6093335" cy="1400383"/>
          </a:xfrm>
          <a:prstGeom prst="rect">
            <a:avLst/>
          </a:prstGeom>
          <a:noFill/>
        </p:spPr>
        <p:txBody>
          <a:bodyPr wrap="none" rtlCol="0">
            <a:spAutoFit/>
          </a:bodyPr>
          <a:lstStyle/>
          <a:p>
            <a:r>
              <a:rPr kumimoji="1" lang="ja-JP" altLang="en-US" sz="3000" b="1" dirty="0" smtClean="0">
                <a:latin typeface="+mn-ea"/>
                <a:ea typeface="+mn-ea"/>
              </a:rPr>
              <a:t>（</a:t>
            </a:r>
            <a:r>
              <a:rPr kumimoji="1" lang="en-US" altLang="ja-JP" sz="3000" b="1" dirty="0" smtClean="0">
                <a:latin typeface="+mn-ea"/>
                <a:ea typeface="+mn-ea"/>
              </a:rPr>
              <a:t>5</a:t>
            </a:r>
            <a:r>
              <a:rPr kumimoji="1" lang="ja-JP" altLang="en-US" sz="3000" b="1" dirty="0" smtClean="0">
                <a:latin typeface="+mn-ea"/>
                <a:ea typeface="+mn-ea"/>
              </a:rPr>
              <a:t>）</a:t>
            </a:r>
            <a:r>
              <a:rPr kumimoji="1" lang="en-US" altLang="ja-JP" sz="3000" b="1" dirty="0" err="1" smtClean="0">
                <a:latin typeface="+mn-ea"/>
                <a:ea typeface="+mn-ea"/>
              </a:rPr>
              <a:t>Ⅱn</a:t>
            </a:r>
            <a:r>
              <a:rPr kumimoji="1" lang="ja-JP" altLang="en-US" sz="3000" b="1" dirty="0" smtClean="0">
                <a:latin typeface="+mn-ea"/>
                <a:ea typeface="+mn-ea"/>
              </a:rPr>
              <a:t>型超新星</a:t>
            </a:r>
            <a:endParaRPr kumimoji="1" lang="en-US" altLang="ja-JP" sz="3000" b="1" dirty="0" smtClean="0">
              <a:latin typeface="+mn-ea"/>
              <a:ea typeface="+mn-ea"/>
            </a:endParaRPr>
          </a:p>
          <a:p>
            <a:r>
              <a:rPr kumimoji="1" lang="ja-JP" altLang="en-US" sz="2600" dirty="0">
                <a:latin typeface="+mn-ea"/>
                <a:ea typeface="+mn-ea"/>
              </a:rPr>
              <a:t>　</a:t>
            </a:r>
            <a:r>
              <a:rPr kumimoji="1" lang="ja-JP" altLang="en-US" sz="2600" dirty="0" smtClean="0">
                <a:latin typeface="+mn-ea"/>
                <a:ea typeface="+mn-ea"/>
              </a:rPr>
              <a:t>　赤色巨星は周星物質を放出している。</a:t>
            </a:r>
            <a:endParaRPr kumimoji="1" lang="en-US" altLang="ja-JP" sz="2600" dirty="0" smtClean="0">
              <a:latin typeface="+mn-ea"/>
              <a:ea typeface="+mn-ea"/>
            </a:endParaRPr>
          </a:p>
          <a:p>
            <a:r>
              <a:rPr kumimoji="1" lang="ja-JP" altLang="en-US" sz="2600" dirty="0">
                <a:latin typeface="+mn-ea"/>
                <a:ea typeface="+mn-ea"/>
              </a:rPr>
              <a:t>　</a:t>
            </a:r>
            <a:r>
              <a:rPr kumimoji="1" lang="ja-JP" altLang="en-US" sz="2600" dirty="0" smtClean="0">
                <a:latin typeface="+mn-ea"/>
                <a:ea typeface="+mn-ea"/>
              </a:rPr>
              <a:t>　</a:t>
            </a:r>
            <a:r>
              <a:rPr kumimoji="1" lang="en-US" altLang="ja-JP" sz="2600" dirty="0" err="1" smtClean="0">
                <a:latin typeface="+mn-ea"/>
                <a:ea typeface="+mn-ea"/>
              </a:rPr>
              <a:t>Ⅱn</a:t>
            </a:r>
            <a:r>
              <a:rPr kumimoji="1" lang="ja-JP" altLang="en-US" sz="2600" dirty="0" smtClean="0">
                <a:latin typeface="+mn-ea"/>
                <a:ea typeface="+mn-ea"/>
              </a:rPr>
              <a:t>型超新星は特に周星物質が多い。</a:t>
            </a:r>
            <a:endParaRPr kumimoji="1" lang="ja-JP" altLang="en-US" sz="2600" dirty="0">
              <a:latin typeface="+mn-ea"/>
              <a:ea typeface="+mn-ea"/>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4624"/>
            <a:ext cx="2602632" cy="778098"/>
          </a:xfrm>
        </p:spPr>
        <p:txBody>
          <a:bodyPr/>
          <a:lstStyle/>
          <a:p>
            <a:r>
              <a:rPr kumimoji="1" lang="ja-JP" altLang="en-US" sz="3300" b="1" dirty="0" smtClean="0">
                <a:latin typeface="+mn-ea"/>
                <a:ea typeface="+mn-ea"/>
              </a:rPr>
              <a:t>２．観測方法</a:t>
            </a:r>
            <a:endParaRPr kumimoji="1" lang="ja-JP" altLang="en-US" sz="3300" b="1" dirty="0">
              <a:latin typeface="+mn-ea"/>
              <a:ea typeface="+mn-ea"/>
            </a:endParaRPr>
          </a:p>
        </p:txBody>
      </p:sp>
      <p:sp>
        <p:nvSpPr>
          <p:cNvPr id="3" name="コンテンツ プレースホルダー 2"/>
          <p:cNvSpPr>
            <a:spLocks noGrp="1"/>
          </p:cNvSpPr>
          <p:nvPr>
            <p:ph idx="1"/>
          </p:nvPr>
        </p:nvSpPr>
        <p:spPr>
          <a:xfrm>
            <a:off x="323528" y="620688"/>
            <a:ext cx="8712968" cy="3517851"/>
          </a:xfrm>
        </p:spPr>
        <p:txBody>
          <a:bodyPr/>
          <a:lstStyle/>
          <a:p>
            <a:r>
              <a:rPr kumimoji="1" lang="ja-JP" altLang="en-US" sz="2600" dirty="0" smtClean="0">
                <a:latin typeface="+mn-ea"/>
              </a:rPr>
              <a:t>望遠鏡：</a:t>
            </a:r>
            <a:r>
              <a:rPr kumimoji="1" lang="en-US" altLang="ja-JP" sz="2600" dirty="0" smtClean="0">
                <a:latin typeface="+mn-ea"/>
              </a:rPr>
              <a:t>1.5m</a:t>
            </a:r>
            <a:r>
              <a:rPr kumimoji="1" lang="ja-JP" altLang="en-US" sz="2600" dirty="0" smtClean="0">
                <a:latin typeface="+mn-ea"/>
              </a:rPr>
              <a:t>かなた望遠鏡＠東広島天文台</a:t>
            </a:r>
            <a:endParaRPr kumimoji="1" lang="en-US" altLang="ja-JP" sz="2600" dirty="0">
              <a:latin typeface="+mn-ea"/>
            </a:endParaRPr>
          </a:p>
          <a:p>
            <a:r>
              <a:rPr kumimoji="1" lang="ja-JP" altLang="en-US" sz="2600" dirty="0" smtClean="0">
                <a:latin typeface="+mn-ea"/>
              </a:rPr>
              <a:t>分光装置：露出型広視野偏光撮像器　</a:t>
            </a:r>
            <a:r>
              <a:rPr kumimoji="1" lang="en-US" altLang="ja-JP" sz="2600" dirty="0" err="1" smtClean="0">
                <a:latin typeface="+mn-ea"/>
              </a:rPr>
              <a:t>HOWPol</a:t>
            </a:r>
            <a:r>
              <a:rPr kumimoji="1" lang="ja-JP" altLang="en-US" sz="2600" dirty="0" smtClean="0">
                <a:latin typeface="+mn-ea"/>
              </a:rPr>
              <a:t>　　</a:t>
            </a:r>
            <a:endParaRPr kumimoji="1" lang="en-US" altLang="ja-JP" sz="2600" dirty="0" smtClean="0">
              <a:latin typeface="+mn-ea"/>
            </a:endParaRPr>
          </a:p>
          <a:p>
            <a:pPr marL="0" indent="0">
              <a:buNone/>
            </a:pPr>
            <a:r>
              <a:rPr kumimoji="1" lang="ja-JP" altLang="en-US" sz="2600" dirty="0" smtClean="0">
                <a:latin typeface="+mn-ea"/>
              </a:rPr>
              <a:t>　　　　　　　</a:t>
            </a:r>
            <a:r>
              <a:rPr kumimoji="1" lang="ja-JP" altLang="en-US" sz="2600" dirty="0">
                <a:latin typeface="+mn-ea"/>
              </a:rPr>
              <a:t> </a:t>
            </a:r>
            <a:r>
              <a:rPr kumimoji="1" lang="ja-JP" altLang="en-US" sz="2600" dirty="0" smtClean="0">
                <a:latin typeface="+mn-ea"/>
              </a:rPr>
              <a:t>  波長分解能　</a:t>
            </a:r>
            <a:r>
              <a:rPr kumimoji="1" lang="en-US" altLang="ja-JP" sz="2600" dirty="0" smtClean="0">
                <a:latin typeface="+mn-ea"/>
              </a:rPr>
              <a:t>R=λ/</a:t>
            </a:r>
            <a:r>
              <a:rPr kumimoji="1" lang="ja-JP" altLang="en-US" sz="2600" dirty="0" smtClean="0">
                <a:latin typeface="+mn-ea"/>
              </a:rPr>
              <a:t>⊿</a:t>
            </a:r>
            <a:r>
              <a:rPr kumimoji="1" lang="en-US" altLang="ja-JP" sz="2600" dirty="0" smtClean="0">
                <a:latin typeface="+mn-ea"/>
              </a:rPr>
              <a:t>λ</a:t>
            </a:r>
            <a:r>
              <a:rPr kumimoji="1" lang="ja-JP" altLang="en-US" sz="2600" dirty="0" smtClean="0">
                <a:latin typeface="+mn-ea"/>
              </a:rPr>
              <a:t>～</a:t>
            </a:r>
            <a:r>
              <a:rPr kumimoji="1" lang="en-US" altLang="ja-JP" sz="2600" dirty="0" smtClean="0">
                <a:latin typeface="+mn-ea"/>
              </a:rPr>
              <a:t>400</a:t>
            </a:r>
            <a:r>
              <a:rPr kumimoji="1" lang="ja-JP" altLang="en-US" sz="2600" dirty="0" smtClean="0">
                <a:latin typeface="+mn-ea"/>
              </a:rPr>
              <a:t>　</a:t>
            </a:r>
            <a:r>
              <a:rPr kumimoji="1" lang="en-US" altLang="ja-JP" sz="2600" dirty="0" smtClean="0">
                <a:latin typeface="+mn-ea"/>
              </a:rPr>
              <a:t>@6000Å</a:t>
            </a:r>
          </a:p>
          <a:p>
            <a:pPr marL="0" indent="0">
              <a:buNone/>
            </a:pPr>
            <a:r>
              <a:rPr kumimoji="1" lang="en-US" altLang="ja-JP" sz="2600" dirty="0">
                <a:latin typeface="+mn-ea"/>
              </a:rPr>
              <a:t> </a:t>
            </a:r>
            <a:r>
              <a:rPr kumimoji="1" lang="en-US" altLang="ja-JP" sz="2600" dirty="0" smtClean="0">
                <a:latin typeface="+mn-ea"/>
              </a:rPr>
              <a:t>                       </a:t>
            </a:r>
            <a:r>
              <a:rPr kumimoji="1" lang="ja-JP" altLang="en-US" sz="2600" dirty="0" smtClean="0">
                <a:latin typeface="+mn-ea"/>
              </a:rPr>
              <a:t>波長領域　</a:t>
            </a:r>
            <a:r>
              <a:rPr kumimoji="1" lang="en-US" altLang="ja-JP" sz="2600" dirty="0" smtClean="0">
                <a:latin typeface="+mn-ea"/>
              </a:rPr>
              <a:t>4500</a:t>
            </a:r>
            <a:r>
              <a:rPr kumimoji="1" lang="ja-JP" altLang="en-US" sz="2600" dirty="0" smtClean="0">
                <a:latin typeface="+mn-ea"/>
              </a:rPr>
              <a:t>～</a:t>
            </a:r>
            <a:r>
              <a:rPr kumimoji="1" lang="en-US" altLang="ja-JP" sz="2600" dirty="0" smtClean="0">
                <a:latin typeface="+mn-ea"/>
              </a:rPr>
              <a:t>11000Å</a:t>
            </a:r>
          </a:p>
          <a:p>
            <a:r>
              <a:rPr kumimoji="1" lang="ja-JP" altLang="en-US" sz="2600" dirty="0" smtClean="0">
                <a:latin typeface="+mn-ea"/>
              </a:rPr>
              <a:t>日時：</a:t>
            </a:r>
            <a:r>
              <a:rPr kumimoji="1" lang="en-US" altLang="ja-JP" sz="2600" dirty="0" smtClean="0">
                <a:latin typeface="+mn-ea"/>
              </a:rPr>
              <a:t>2010</a:t>
            </a:r>
            <a:r>
              <a:rPr kumimoji="1" lang="ja-JP" altLang="en-US" sz="2600" dirty="0" smtClean="0">
                <a:latin typeface="+mn-ea"/>
              </a:rPr>
              <a:t>年</a:t>
            </a:r>
            <a:r>
              <a:rPr kumimoji="1" lang="en-US" altLang="ja-JP" sz="2600" dirty="0" smtClean="0">
                <a:latin typeface="+mn-ea"/>
              </a:rPr>
              <a:t>11</a:t>
            </a:r>
            <a:r>
              <a:rPr kumimoji="1" lang="ja-JP" altLang="en-US" sz="2600" dirty="0" smtClean="0">
                <a:latin typeface="+mn-ea"/>
              </a:rPr>
              <a:t>月</a:t>
            </a:r>
            <a:r>
              <a:rPr kumimoji="1" lang="en-US" altLang="ja-JP" sz="2600" dirty="0" smtClean="0">
                <a:latin typeface="+mn-ea"/>
              </a:rPr>
              <a:t>21</a:t>
            </a:r>
            <a:r>
              <a:rPr kumimoji="1" lang="ja-JP" altLang="en-US" sz="2600" dirty="0" smtClean="0">
                <a:latin typeface="+mn-ea"/>
              </a:rPr>
              <a:t>日（月）　</a:t>
            </a:r>
            <a:r>
              <a:rPr kumimoji="1" lang="en-US" altLang="ja-JP" sz="2600" dirty="0" smtClean="0">
                <a:latin typeface="+mn-ea"/>
              </a:rPr>
              <a:t>01</a:t>
            </a:r>
            <a:r>
              <a:rPr kumimoji="1" lang="ja-JP" altLang="en-US" sz="2600" dirty="0" smtClean="0">
                <a:latin typeface="+mn-ea"/>
              </a:rPr>
              <a:t>：</a:t>
            </a:r>
            <a:r>
              <a:rPr kumimoji="1" lang="en-US" altLang="ja-JP" sz="2600" dirty="0" smtClean="0">
                <a:latin typeface="+mn-ea"/>
              </a:rPr>
              <a:t>00</a:t>
            </a:r>
            <a:r>
              <a:rPr kumimoji="1" lang="ja-JP" altLang="en-US" sz="2600" dirty="0" smtClean="0">
                <a:latin typeface="+mn-ea"/>
              </a:rPr>
              <a:t>～</a:t>
            </a:r>
            <a:r>
              <a:rPr kumimoji="1" lang="en-US" altLang="ja-JP" sz="2600" dirty="0" smtClean="0">
                <a:latin typeface="+mn-ea"/>
              </a:rPr>
              <a:t>02</a:t>
            </a:r>
            <a:r>
              <a:rPr kumimoji="1" lang="ja-JP" altLang="en-US" sz="2600" dirty="0" smtClean="0">
                <a:latin typeface="+mn-ea"/>
              </a:rPr>
              <a:t>：</a:t>
            </a:r>
            <a:r>
              <a:rPr kumimoji="1" lang="en-US" altLang="ja-JP" sz="2600" dirty="0" smtClean="0">
                <a:latin typeface="+mn-ea"/>
              </a:rPr>
              <a:t>00, 02</a:t>
            </a:r>
            <a:r>
              <a:rPr kumimoji="1" lang="ja-JP" altLang="en-US" sz="2600" dirty="0" smtClean="0">
                <a:latin typeface="+mn-ea"/>
              </a:rPr>
              <a:t>：</a:t>
            </a:r>
            <a:r>
              <a:rPr kumimoji="1" lang="en-US" altLang="ja-JP" sz="2600" dirty="0" smtClean="0">
                <a:latin typeface="+mn-ea"/>
              </a:rPr>
              <a:t>50</a:t>
            </a:r>
            <a:r>
              <a:rPr kumimoji="1" lang="ja-JP" altLang="en-US" sz="2600" dirty="0" smtClean="0">
                <a:latin typeface="+mn-ea"/>
              </a:rPr>
              <a:t>～</a:t>
            </a:r>
            <a:r>
              <a:rPr kumimoji="1" lang="en-US" altLang="ja-JP" sz="2600" dirty="0" smtClean="0">
                <a:latin typeface="+mn-ea"/>
              </a:rPr>
              <a:t>03</a:t>
            </a:r>
            <a:r>
              <a:rPr kumimoji="1" lang="ja-JP" altLang="en-US" sz="2600" dirty="0" smtClean="0">
                <a:latin typeface="+mn-ea"/>
              </a:rPr>
              <a:t>：</a:t>
            </a:r>
            <a:r>
              <a:rPr kumimoji="1" lang="en-US" altLang="ja-JP" sz="2600" dirty="0" smtClean="0">
                <a:latin typeface="+mn-ea"/>
              </a:rPr>
              <a:t>20</a:t>
            </a:r>
          </a:p>
          <a:p>
            <a:r>
              <a:rPr kumimoji="1" lang="ja-JP" altLang="en-US" sz="2600" dirty="0">
                <a:latin typeface="+mn-ea"/>
              </a:rPr>
              <a:t>観測</a:t>
            </a:r>
            <a:r>
              <a:rPr kumimoji="1" lang="ja-JP" altLang="en-US" sz="2600" dirty="0" smtClean="0">
                <a:latin typeface="+mn-ea"/>
              </a:rPr>
              <a:t>対象　</a:t>
            </a:r>
            <a:r>
              <a:rPr kumimoji="1" lang="en-US" altLang="ja-JP" sz="2600" dirty="0" smtClean="0">
                <a:latin typeface="+mn-ea"/>
              </a:rPr>
              <a:t>2010jl</a:t>
            </a:r>
            <a:r>
              <a:rPr kumimoji="1" lang="ja-JP" altLang="en-US" sz="2600" dirty="0" smtClean="0">
                <a:latin typeface="+mn-ea"/>
              </a:rPr>
              <a:t>・・・</a:t>
            </a:r>
            <a:r>
              <a:rPr kumimoji="1" lang="en-US" altLang="ja-JP" sz="2600" dirty="0" smtClean="0">
                <a:latin typeface="+mn-ea"/>
              </a:rPr>
              <a:t>300</a:t>
            </a:r>
            <a:r>
              <a:rPr kumimoji="1" lang="ja-JP" altLang="en-US" sz="2600" dirty="0" smtClean="0">
                <a:latin typeface="+mn-ea"/>
              </a:rPr>
              <a:t>秒</a:t>
            </a:r>
            <a:r>
              <a:rPr kumimoji="1" lang="en-US" altLang="ja-JP" sz="2600" dirty="0" smtClean="0">
                <a:latin typeface="+mn-ea"/>
              </a:rPr>
              <a:t>×3</a:t>
            </a:r>
            <a:endParaRPr kumimoji="1" lang="en-US" altLang="ja-JP" sz="2600" dirty="0">
              <a:latin typeface="+mn-ea"/>
            </a:endParaRPr>
          </a:p>
          <a:p>
            <a:pPr marL="0" indent="0">
              <a:buNone/>
            </a:pPr>
            <a:r>
              <a:rPr kumimoji="1" lang="ja-JP" altLang="en-US" sz="2600" dirty="0" smtClean="0">
                <a:solidFill>
                  <a:schemeClr val="tx1"/>
                </a:solidFill>
                <a:latin typeface="+mn-ea"/>
              </a:rPr>
              <a:t>　　　　　　　　  </a:t>
            </a:r>
            <a:r>
              <a:rPr kumimoji="1" lang="en-US" altLang="ja-JP" sz="2600" dirty="0" smtClean="0">
                <a:solidFill>
                  <a:schemeClr val="tx1"/>
                </a:solidFill>
                <a:latin typeface="+mn-ea"/>
              </a:rPr>
              <a:t>2010jj</a:t>
            </a:r>
            <a:r>
              <a:rPr kumimoji="1" lang="ja-JP" altLang="en-US" sz="2600" dirty="0" smtClean="0">
                <a:solidFill>
                  <a:schemeClr val="tx1"/>
                </a:solidFill>
                <a:latin typeface="+mn-ea"/>
              </a:rPr>
              <a:t>・・・</a:t>
            </a:r>
            <a:r>
              <a:rPr kumimoji="1" lang="en-US" altLang="ja-JP" sz="2600" dirty="0" smtClean="0">
                <a:solidFill>
                  <a:schemeClr val="tx1"/>
                </a:solidFill>
                <a:latin typeface="+mn-ea"/>
              </a:rPr>
              <a:t>300</a:t>
            </a:r>
            <a:r>
              <a:rPr kumimoji="1" lang="ja-JP" altLang="en-US" sz="2600" dirty="0" smtClean="0">
                <a:solidFill>
                  <a:schemeClr val="tx1"/>
                </a:solidFill>
                <a:latin typeface="+mn-ea"/>
              </a:rPr>
              <a:t>秒</a:t>
            </a:r>
            <a:r>
              <a:rPr kumimoji="1" lang="en-US" altLang="ja-JP" sz="2600" dirty="0" smtClean="0">
                <a:latin typeface="+mn-ea"/>
              </a:rPr>
              <a:t>×1</a:t>
            </a:r>
            <a:r>
              <a:rPr kumimoji="1" lang="ja-JP" altLang="en-US" sz="2600" dirty="0">
                <a:latin typeface="+mn-ea"/>
              </a:rPr>
              <a:t> </a:t>
            </a:r>
            <a:r>
              <a:rPr kumimoji="1" lang="ja-JP" altLang="en-US" sz="2600" dirty="0" smtClean="0">
                <a:latin typeface="+mn-ea"/>
              </a:rPr>
              <a:t>、</a:t>
            </a:r>
            <a:r>
              <a:rPr kumimoji="1" lang="en-US" altLang="ja-JP" sz="2600" dirty="0" smtClean="0">
                <a:latin typeface="+mn-ea"/>
              </a:rPr>
              <a:t>400</a:t>
            </a:r>
            <a:r>
              <a:rPr kumimoji="1" lang="ja-JP" altLang="en-US" sz="2600" dirty="0" smtClean="0">
                <a:latin typeface="+mn-ea"/>
              </a:rPr>
              <a:t>秒</a:t>
            </a:r>
            <a:r>
              <a:rPr kumimoji="1" lang="en-US" altLang="ja-JP" sz="2600" dirty="0" smtClean="0">
                <a:latin typeface="+mn-ea"/>
              </a:rPr>
              <a:t>×5</a:t>
            </a:r>
            <a:r>
              <a:rPr lang="ja-JP" altLang="en-US" sz="2600" dirty="0" smtClean="0">
                <a:solidFill>
                  <a:schemeClr val="tx1"/>
                </a:solidFill>
                <a:latin typeface="+mn-ea"/>
              </a:rPr>
              <a:t>　</a:t>
            </a:r>
            <a:endParaRPr lang="ja-JP" altLang="ja-JP" sz="2600" dirty="0" smtClean="0">
              <a:solidFill>
                <a:schemeClr val="tx1"/>
              </a:solidFill>
              <a:latin typeface="+mn-ea"/>
            </a:endParaRPr>
          </a:p>
          <a:p>
            <a:pPr marL="0" indent="0" eaLnBrk="1" hangingPunct="1">
              <a:buNone/>
            </a:pPr>
            <a:endParaRPr kumimoji="1" lang="en-US" altLang="ja-JP" sz="2600" dirty="0" smtClean="0">
              <a:latin typeface="+mn-ea"/>
            </a:endParaRPr>
          </a:p>
          <a:p>
            <a:pPr marL="0" indent="0" eaLnBrk="1" hangingPunct="1">
              <a:buNone/>
            </a:pPr>
            <a:endParaRPr kumimoji="1" lang="en-US" altLang="ja-JP" sz="2600" dirty="0" smtClean="0">
              <a:latin typeface="+mn-ea"/>
            </a:endParaRPr>
          </a:p>
          <a:p>
            <a:pPr marL="0" indent="0">
              <a:buNone/>
            </a:pPr>
            <a:r>
              <a:rPr kumimoji="1" lang="en-US" altLang="ja-JP" sz="2600" dirty="0" smtClean="0">
                <a:latin typeface="+mn-ea"/>
              </a:rPr>
              <a:t>     </a:t>
            </a:r>
          </a:p>
        </p:txBody>
      </p:sp>
      <p:pic>
        <p:nvPicPr>
          <p:cNvPr id="1433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3" y="3963108"/>
            <a:ext cx="7450137" cy="296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03194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918519" y="2132856"/>
            <a:ext cx="8229600" cy="1143000"/>
          </a:xfrm>
        </p:spPr>
        <p:txBody>
          <a:bodyPr/>
          <a:lstStyle/>
          <a:p>
            <a:pPr eaLnBrk="1" hangingPunct="1"/>
            <a:r>
              <a:rPr lang="ja-JP" altLang="en-US" dirty="0" smtClean="0"/>
              <a:t>３結果</a:t>
            </a:r>
          </a:p>
        </p:txBody>
      </p:sp>
      <p:sp>
        <p:nvSpPr>
          <p:cNvPr id="8" name="テキスト ボックス 5"/>
          <p:cNvSpPr txBox="1">
            <a:spLocks noChangeArrowheads="1"/>
          </p:cNvSpPr>
          <p:nvPr/>
        </p:nvSpPr>
        <p:spPr bwMode="auto">
          <a:xfrm>
            <a:off x="2766852" y="1856437"/>
            <a:ext cx="353334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600" dirty="0">
                <a:latin typeface="+mn-ea"/>
                <a:ea typeface="+mn-ea"/>
              </a:rPr>
              <a:t>ＳＮ２０１０ｊｊのスペクトル</a:t>
            </a:r>
          </a:p>
        </p:txBody>
      </p:sp>
      <p:sp>
        <p:nvSpPr>
          <p:cNvPr id="9" name="タイトル 1"/>
          <p:cNvSpPr txBox="1">
            <a:spLocks/>
          </p:cNvSpPr>
          <p:nvPr/>
        </p:nvSpPr>
        <p:spPr>
          <a:xfrm>
            <a:off x="179512" y="404664"/>
            <a:ext cx="2015455" cy="57534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300" b="1" dirty="0" smtClean="0"/>
              <a:t>３．結果</a:t>
            </a:r>
          </a:p>
        </p:txBody>
      </p:sp>
      <p:sp>
        <p:nvSpPr>
          <p:cNvPr id="12" name="テキスト ボックス 5"/>
          <p:cNvSpPr txBox="1">
            <a:spLocks noChangeArrowheads="1"/>
          </p:cNvSpPr>
          <p:nvPr/>
        </p:nvSpPr>
        <p:spPr bwMode="auto">
          <a:xfrm>
            <a:off x="3614730" y="2204864"/>
            <a:ext cx="275908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000" dirty="0">
                <a:latin typeface="Calibri" pitchFamily="34" charset="0"/>
              </a:rPr>
              <a:t>ＳＮ２０１０ｊｊのスペクトル</a:t>
            </a:r>
          </a:p>
        </p:txBody>
      </p:sp>
      <p:pic>
        <p:nvPicPr>
          <p:cNvPr id="18" name="図 4" descr="SN2010jj.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1979" y="2277294"/>
            <a:ext cx="9026525" cy="3167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テキスト ボックス 6"/>
          <p:cNvSpPr txBox="1">
            <a:spLocks noChangeArrowheads="1"/>
          </p:cNvSpPr>
          <p:nvPr/>
        </p:nvSpPr>
        <p:spPr bwMode="auto">
          <a:xfrm>
            <a:off x="4582344" y="3204716"/>
            <a:ext cx="4937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dirty="0">
                <a:latin typeface="Calibri" pitchFamily="34" charset="0"/>
              </a:rPr>
              <a:t>Ｈ</a:t>
            </a:r>
            <a:r>
              <a:rPr lang="en-US" altLang="ja-JP" dirty="0">
                <a:latin typeface="Calibri" pitchFamily="34" charset="0"/>
              </a:rPr>
              <a:t>α</a:t>
            </a:r>
            <a:endParaRPr lang="ja-JP" altLang="en-US" dirty="0">
              <a:latin typeface="Calibri" pitchFamily="34" charset="0"/>
            </a:endParaRPr>
          </a:p>
        </p:txBody>
      </p:sp>
      <p:sp>
        <p:nvSpPr>
          <p:cNvPr id="2" name="テキスト ボックス 1"/>
          <p:cNvSpPr txBox="1"/>
          <p:nvPr/>
        </p:nvSpPr>
        <p:spPr>
          <a:xfrm>
            <a:off x="380087" y="1352381"/>
            <a:ext cx="8584401" cy="492443"/>
          </a:xfrm>
          <a:prstGeom prst="rect">
            <a:avLst/>
          </a:prstGeom>
          <a:noFill/>
        </p:spPr>
        <p:txBody>
          <a:bodyPr wrap="none" rtlCol="0">
            <a:spAutoFit/>
          </a:bodyPr>
          <a:lstStyle/>
          <a:p>
            <a:r>
              <a:rPr lang="ja-JP" altLang="ja-JP" sz="2600" dirty="0">
                <a:latin typeface="+mn-ea"/>
                <a:ea typeface="+mn-ea"/>
              </a:rPr>
              <a:t>スペクトル観測から超新星の元素組成、膨張速度を求めた。</a:t>
            </a:r>
            <a:endParaRPr kumimoji="1" lang="ja-JP" altLang="en-US" sz="2600" dirty="0">
              <a:latin typeface="+mn-ea"/>
              <a:ea typeface="+mn-ea"/>
            </a:endParaRPr>
          </a:p>
        </p:txBody>
      </p:sp>
      <p:sp>
        <p:nvSpPr>
          <p:cNvPr id="4" name="テキスト ボックス 3"/>
          <p:cNvSpPr txBox="1"/>
          <p:nvPr/>
        </p:nvSpPr>
        <p:spPr>
          <a:xfrm>
            <a:off x="251520" y="5445224"/>
            <a:ext cx="8712969" cy="1292662"/>
          </a:xfrm>
          <a:prstGeom prst="rect">
            <a:avLst/>
          </a:prstGeom>
          <a:noFill/>
        </p:spPr>
        <p:txBody>
          <a:bodyPr wrap="square" rtlCol="0">
            <a:spAutoFit/>
          </a:bodyPr>
          <a:lstStyle/>
          <a:p>
            <a:r>
              <a:rPr kumimoji="1" lang="ja-JP" altLang="en-US" sz="2600" dirty="0" smtClean="0">
                <a:latin typeface="+mn-ea"/>
                <a:ea typeface="+mn-ea"/>
              </a:rPr>
              <a:t>図</a:t>
            </a:r>
            <a:r>
              <a:rPr kumimoji="1" lang="ja-JP" altLang="en-US" sz="2600" dirty="0" smtClean="0">
                <a:latin typeface="+mn-ea"/>
                <a:ea typeface="+mn-ea"/>
              </a:rPr>
              <a:t>は</a:t>
            </a:r>
            <a:r>
              <a:rPr kumimoji="1" lang="en-US" altLang="ja-JP" sz="2600" dirty="0" smtClean="0">
                <a:latin typeface="+mn-ea"/>
                <a:ea typeface="+mn-ea"/>
              </a:rPr>
              <a:t>3881</a:t>
            </a:r>
            <a:r>
              <a:rPr kumimoji="1" lang="ja-JP" altLang="en-US" sz="2600" dirty="0" smtClean="0">
                <a:latin typeface="+mn-ea"/>
                <a:ea typeface="+mn-ea"/>
              </a:rPr>
              <a:t>～</a:t>
            </a:r>
            <a:r>
              <a:rPr kumimoji="1" lang="en-US" altLang="ja-JP" sz="2600" dirty="0" smtClean="0">
                <a:latin typeface="+mn-ea"/>
                <a:ea typeface="+mn-ea"/>
              </a:rPr>
              <a:t>9801Å</a:t>
            </a:r>
            <a:r>
              <a:rPr kumimoji="1" lang="ja-JP" altLang="en-US" sz="2600" dirty="0">
                <a:latin typeface="+mn-ea"/>
                <a:ea typeface="+mn-ea"/>
              </a:rPr>
              <a:t>で</a:t>
            </a:r>
            <a:r>
              <a:rPr kumimoji="1" lang="ja-JP" altLang="en-US" sz="2600" dirty="0" smtClean="0">
                <a:latin typeface="+mn-ea"/>
                <a:ea typeface="+mn-ea"/>
              </a:rPr>
              <a:t>ある。</a:t>
            </a:r>
            <a:endParaRPr kumimoji="1" lang="en-US" altLang="ja-JP" sz="2600" dirty="0" smtClean="0">
              <a:latin typeface="+mn-ea"/>
              <a:ea typeface="+mn-ea"/>
            </a:endParaRPr>
          </a:p>
          <a:p>
            <a:r>
              <a:rPr kumimoji="1" lang="ja-JP" altLang="en-US" sz="2600" dirty="0" smtClean="0">
                <a:latin typeface="+mn-ea"/>
                <a:ea typeface="+mn-ea"/>
              </a:rPr>
              <a:t>スペクトルは取れたが、</a:t>
            </a:r>
            <a:r>
              <a:rPr kumimoji="1" lang="en-US" altLang="ja-JP" sz="2600" dirty="0" smtClean="0">
                <a:latin typeface="+mn-ea"/>
                <a:ea typeface="+mn-ea"/>
              </a:rPr>
              <a:t>SN</a:t>
            </a:r>
            <a:r>
              <a:rPr kumimoji="1" lang="ja-JP" altLang="en-US" sz="2600" dirty="0" smtClean="0">
                <a:latin typeface="+mn-ea"/>
                <a:ea typeface="+mn-ea"/>
              </a:rPr>
              <a:t>が悪く輝線同定はできなかった。しかし、小さいながらも</a:t>
            </a:r>
            <a:r>
              <a:rPr kumimoji="1" lang="en-US" altLang="ja-JP" sz="2600" dirty="0" smtClean="0">
                <a:latin typeface="+mn-ea"/>
                <a:ea typeface="+mn-ea"/>
              </a:rPr>
              <a:t>Hα</a:t>
            </a:r>
            <a:r>
              <a:rPr kumimoji="1" lang="ja-JP" altLang="en-US" sz="2600" dirty="0" err="1" smtClean="0">
                <a:latin typeface="+mn-ea"/>
                <a:ea typeface="+mn-ea"/>
              </a:rPr>
              <a:t>の輝</a:t>
            </a:r>
            <a:r>
              <a:rPr kumimoji="1" lang="ja-JP" altLang="en-US" sz="2600" dirty="0" smtClean="0">
                <a:latin typeface="+mn-ea"/>
                <a:ea typeface="+mn-ea"/>
              </a:rPr>
              <a:t>線は同定できた。</a:t>
            </a:r>
            <a:endParaRPr kumimoji="1" lang="ja-JP" altLang="en-US" sz="2600" dirty="0">
              <a:latin typeface="+mn-ea"/>
              <a:ea typeface="+mn-ea"/>
            </a:endParaRPr>
          </a:p>
        </p:txBody>
      </p:sp>
      <p:cxnSp>
        <p:nvCxnSpPr>
          <p:cNvPr id="13" name="直線コネクタ 12"/>
          <p:cNvCxnSpPr/>
          <p:nvPr/>
        </p:nvCxnSpPr>
        <p:spPr>
          <a:xfrm rot="5400000">
            <a:off x="4680074" y="3609082"/>
            <a:ext cx="215900" cy="0"/>
          </a:xfrm>
          <a:prstGeom prst="line">
            <a:avLst/>
          </a:prstGeom>
          <a:ln w="25400" cmpd="sng">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827584" y="919173"/>
            <a:ext cx="3207929" cy="553998"/>
          </a:xfrm>
          <a:prstGeom prst="rect">
            <a:avLst/>
          </a:prstGeom>
          <a:noFill/>
        </p:spPr>
        <p:txBody>
          <a:bodyPr wrap="none" rtlCol="0">
            <a:spAutoFit/>
          </a:bodyPr>
          <a:lstStyle/>
          <a:p>
            <a:r>
              <a:rPr kumimoji="1" lang="ja-JP" altLang="en-US" sz="3000" b="1" dirty="0" smtClean="0">
                <a:latin typeface="+mn-ea"/>
                <a:ea typeface="+mn-ea"/>
              </a:rPr>
              <a:t>（</a:t>
            </a:r>
            <a:r>
              <a:rPr kumimoji="1" lang="en-US" altLang="ja-JP" sz="3000" b="1" dirty="0" smtClean="0">
                <a:latin typeface="+mn-ea"/>
                <a:ea typeface="+mn-ea"/>
              </a:rPr>
              <a:t>1</a:t>
            </a:r>
            <a:r>
              <a:rPr kumimoji="1" lang="ja-JP" altLang="en-US" sz="3000" b="1" dirty="0" smtClean="0">
                <a:latin typeface="+mn-ea"/>
                <a:ea typeface="+mn-ea"/>
              </a:rPr>
              <a:t>）スペクトル分析</a:t>
            </a:r>
            <a:endParaRPr kumimoji="1" lang="ja-JP" altLang="en-US" sz="3000" b="1" dirty="0">
              <a:latin typeface="+mn-ea"/>
              <a:ea typeface="+mn-ea"/>
            </a:endParaRPr>
          </a:p>
        </p:txBody>
      </p:sp>
    </p:spTree>
    <p:extLst>
      <p:ext uri="{BB962C8B-B14F-4D97-AF65-F5344CB8AC3E}">
        <p14:creationId xmlns:p14="http://schemas.microsoft.com/office/powerpoint/2010/main" val="38853540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コンテンツ プレースホルダ 3" descr="SN2010jl.pn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7463" y="908720"/>
            <a:ext cx="9161463" cy="4537075"/>
          </a:xfrm>
        </p:spPr>
      </p:pic>
      <p:sp>
        <p:nvSpPr>
          <p:cNvPr id="11" name="テキスト ボックス 4"/>
          <p:cNvSpPr txBox="1">
            <a:spLocks noChangeArrowheads="1"/>
          </p:cNvSpPr>
          <p:nvPr/>
        </p:nvSpPr>
        <p:spPr bwMode="auto">
          <a:xfrm>
            <a:off x="2838860" y="434777"/>
            <a:ext cx="353334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600" dirty="0">
                <a:latin typeface="+mn-ea"/>
                <a:ea typeface="+mn-ea"/>
              </a:rPr>
              <a:t>ＳＮ２０１０ｊｌのスペクトル</a:t>
            </a:r>
          </a:p>
        </p:txBody>
      </p:sp>
      <p:grpSp>
        <p:nvGrpSpPr>
          <p:cNvPr id="4" name="グループ化 3"/>
          <p:cNvGrpSpPr/>
          <p:nvPr/>
        </p:nvGrpSpPr>
        <p:grpSpPr>
          <a:xfrm>
            <a:off x="2484438" y="1124744"/>
            <a:ext cx="3300412" cy="3167063"/>
            <a:chOff x="2484438" y="1844675"/>
            <a:chExt cx="3300412" cy="3167063"/>
          </a:xfrm>
        </p:grpSpPr>
        <p:sp>
          <p:nvSpPr>
            <p:cNvPr id="12" name="テキスト ボックス 5"/>
            <p:cNvSpPr txBox="1">
              <a:spLocks noChangeArrowheads="1"/>
            </p:cNvSpPr>
            <p:nvPr/>
          </p:nvSpPr>
          <p:spPr bwMode="auto">
            <a:xfrm>
              <a:off x="4572000" y="3213100"/>
              <a:ext cx="4937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dirty="0">
                  <a:latin typeface="Calibri" pitchFamily="34" charset="0"/>
                </a:rPr>
                <a:t>Ｈ</a:t>
              </a:r>
              <a:r>
                <a:rPr lang="en-US" altLang="ja-JP" dirty="0">
                  <a:latin typeface="Calibri" pitchFamily="34" charset="0"/>
                </a:rPr>
                <a:t>α</a:t>
              </a:r>
              <a:endParaRPr lang="ja-JP" altLang="en-US" dirty="0">
                <a:latin typeface="Calibri" pitchFamily="34" charset="0"/>
              </a:endParaRPr>
            </a:p>
          </p:txBody>
        </p:sp>
        <p:sp>
          <p:nvSpPr>
            <p:cNvPr id="13" name="テキスト ボックス 7"/>
            <p:cNvSpPr txBox="1">
              <a:spLocks noChangeArrowheads="1"/>
            </p:cNvSpPr>
            <p:nvPr/>
          </p:nvSpPr>
          <p:spPr bwMode="auto">
            <a:xfrm>
              <a:off x="5076825" y="4437063"/>
              <a:ext cx="7080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dirty="0">
                  <a:latin typeface="Calibri" pitchFamily="34" charset="0"/>
                </a:rPr>
                <a:t>Ｈ</a:t>
              </a:r>
              <a:r>
                <a:rPr lang="en-US" altLang="ja-JP" dirty="0" err="1">
                  <a:latin typeface="Calibri" pitchFamily="34" charset="0"/>
                </a:rPr>
                <a:t>eⅠ</a:t>
              </a:r>
              <a:endParaRPr lang="ja-JP" altLang="en-US" dirty="0">
                <a:latin typeface="Calibri" pitchFamily="34" charset="0"/>
              </a:endParaRPr>
            </a:p>
          </p:txBody>
        </p:sp>
        <p:cxnSp>
          <p:nvCxnSpPr>
            <p:cNvPr id="14" name="直線コネクタ 13"/>
            <p:cNvCxnSpPr/>
            <p:nvPr/>
          </p:nvCxnSpPr>
          <p:spPr>
            <a:xfrm rot="5400000">
              <a:off x="4679950" y="3752850"/>
              <a:ext cx="215900" cy="0"/>
            </a:xfrm>
            <a:prstGeom prst="line">
              <a:avLst/>
            </a:prstGeom>
            <a:ln w="25400" cmpd="sng">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rot="5400000">
              <a:off x="5326856" y="4833144"/>
              <a:ext cx="217488" cy="0"/>
            </a:xfrm>
            <a:prstGeom prst="line">
              <a:avLst/>
            </a:prstGeom>
            <a:ln w="25400" cmpd="sng">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rot="5400000">
              <a:off x="2663825" y="3392488"/>
              <a:ext cx="215900" cy="0"/>
            </a:xfrm>
            <a:prstGeom prst="line">
              <a:avLst/>
            </a:prstGeom>
            <a:ln w="25400" cmpd="sng">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7" name="テキスト ボックス 13"/>
            <p:cNvSpPr txBox="1">
              <a:spLocks noChangeArrowheads="1"/>
            </p:cNvSpPr>
            <p:nvPr/>
          </p:nvSpPr>
          <p:spPr bwMode="auto">
            <a:xfrm>
              <a:off x="2484438" y="2924175"/>
              <a:ext cx="7429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a:latin typeface="Calibri" pitchFamily="34" charset="0"/>
                </a:rPr>
                <a:t>[</a:t>
              </a:r>
              <a:r>
                <a:rPr lang="ja-JP" altLang="en-US">
                  <a:latin typeface="Calibri" pitchFamily="34" charset="0"/>
                </a:rPr>
                <a:t>Ｏ</a:t>
              </a:r>
              <a:r>
                <a:rPr lang="en-US" altLang="ja-JP">
                  <a:latin typeface="Calibri" pitchFamily="34" charset="0"/>
                </a:rPr>
                <a:t>Ⅲ]</a:t>
              </a:r>
              <a:endParaRPr lang="ja-JP" altLang="en-US">
                <a:latin typeface="Calibri" pitchFamily="34" charset="0"/>
              </a:endParaRPr>
            </a:p>
          </p:txBody>
        </p:sp>
        <p:cxnSp>
          <p:nvCxnSpPr>
            <p:cNvPr id="18" name="直線コネクタ 17"/>
            <p:cNvCxnSpPr/>
            <p:nvPr/>
          </p:nvCxnSpPr>
          <p:spPr>
            <a:xfrm rot="5400000">
              <a:off x="2447131" y="2024857"/>
              <a:ext cx="217487" cy="0"/>
            </a:xfrm>
            <a:prstGeom prst="line">
              <a:avLst/>
            </a:prstGeom>
            <a:ln w="25400" cmpd="sng">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9" name="テキスト ボックス 15"/>
            <p:cNvSpPr txBox="1">
              <a:spLocks noChangeArrowheads="1"/>
            </p:cNvSpPr>
            <p:nvPr/>
          </p:nvSpPr>
          <p:spPr bwMode="auto">
            <a:xfrm>
              <a:off x="2555875" y="1844675"/>
              <a:ext cx="4857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latin typeface="Calibri" pitchFamily="34" charset="0"/>
                </a:rPr>
                <a:t>Ｈ</a:t>
              </a:r>
              <a:r>
                <a:rPr lang="en-US" altLang="ja-JP">
                  <a:latin typeface="Calibri" pitchFamily="34" charset="0"/>
                </a:rPr>
                <a:t>β</a:t>
              </a:r>
              <a:endParaRPr lang="ja-JP" altLang="en-US">
                <a:latin typeface="Calibri" pitchFamily="34" charset="0"/>
              </a:endParaRPr>
            </a:p>
          </p:txBody>
        </p:sp>
        <p:cxnSp>
          <p:nvCxnSpPr>
            <p:cNvPr id="20" name="直線コネクタ 19"/>
            <p:cNvCxnSpPr/>
            <p:nvPr/>
          </p:nvCxnSpPr>
          <p:spPr>
            <a:xfrm rot="5400000">
              <a:off x="3800475" y="4903788"/>
              <a:ext cx="215900" cy="0"/>
            </a:xfrm>
            <a:prstGeom prst="line">
              <a:avLst/>
            </a:prstGeom>
            <a:ln w="25400" cmpd="sng">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1" name="テキスト ボックス 17"/>
            <p:cNvSpPr txBox="1">
              <a:spLocks noChangeArrowheads="1"/>
            </p:cNvSpPr>
            <p:nvPr/>
          </p:nvSpPr>
          <p:spPr bwMode="auto">
            <a:xfrm>
              <a:off x="3563938" y="4508500"/>
              <a:ext cx="7080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latin typeface="Calibri" pitchFamily="34" charset="0"/>
                </a:rPr>
                <a:t>Ｈ</a:t>
              </a:r>
              <a:r>
                <a:rPr lang="en-US" altLang="ja-JP">
                  <a:latin typeface="Calibri" pitchFamily="34" charset="0"/>
                </a:rPr>
                <a:t>eⅠ</a:t>
              </a:r>
              <a:endParaRPr lang="ja-JP" altLang="en-US">
                <a:latin typeface="Calibri" pitchFamily="34" charset="0"/>
              </a:endParaRPr>
            </a:p>
          </p:txBody>
        </p:sp>
      </p:grpSp>
      <p:sp>
        <p:nvSpPr>
          <p:cNvPr id="2" name="テキスト ボックス 1"/>
          <p:cNvSpPr txBox="1"/>
          <p:nvPr/>
        </p:nvSpPr>
        <p:spPr>
          <a:xfrm>
            <a:off x="1331640" y="5488776"/>
            <a:ext cx="8535852" cy="1292662"/>
          </a:xfrm>
          <a:prstGeom prst="rect">
            <a:avLst/>
          </a:prstGeom>
          <a:noFill/>
        </p:spPr>
        <p:txBody>
          <a:bodyPr wrap="square" rtlCol="0">
            <a:spAutoFit/>
          </a:bodyPr>
          <a:lstStyle/>
          <a:p>
            <a:r>
              <a:rPr kumimoji="1" lang="ja-JP" altLang="en-US" sz="2600" dirty="0" smtClean="0">
                <a:latin typeface="+mn-ea"/>
                <a:ea typeface="+mn-ea"/>
              </a:rPr>
              <a:t>図は</a:t>
            </a:r>
            <a:r>
              <a:rPr kumimoji="1" lang="en-US" altLang="ja-JP" sz="2600" dirty="0" smtClean="0">
                <a:latin typeface="+mn-ea"/>
                <a:ea typeface="+mn-ea"/>
              </a:rPr>
              <a:t>3530</a:t>
            </a:r>
            <a:r>
              <a:rPr kumimoji="1" lang="ja-JP" altLang="en-US" sz="2600" dirty="0" smtClean="0">
                <a:latin typeface="+mn-ea"/>
                <a:ea typeface="+mn-ea"/>
              </a:rPr>
              <a:t>～</a:t>
            </a:r>
            <a:r>
              <a:rPr kumimoji="1" lang="en-US" altLang="ja-JP" sz="2600" dirty="0" smtClean="0">
                <a:latin typeface="+mn-ea"/>
                <a:ea typeface="+mn-ea"/>
              </a:rPr>
              <a:t>9688Å</a:t>
            </a:r>
            <a:r>
              <a:rPr kumimoji="1" lang="ja-JP" altLang="en-US" sz="2600" dirty="0">
                <a:latin typeface="+mn-ea"/>
                <a:ea typeface="+mn-ea"/>
              </a:rPr>
              <a:t>で</a:t>
            </a:r>
            <a:r>
              <a:rPr kumimoji="1" lang="ja-JP" altLang="en-US" sz="2600" dirty="0" smtClean="0">
                <a:latin typeface="+mn-ea"/>
                <a:ea typeface="+mn-ea"/>
              </a:rPr>
              <a:t>ある</a:t>
            </a:r>
            <a:r>
              <a:rPr kumimoji="1" lang="ja-JP" altLang="en-US" sz="2600" dirty="0" smtClean="0">
                <a:latin typeface="+mn-ea"/>
                <a:ea typeface="+mn-ea"/>
              </a:rPr>
              <a:t>。</a:t>
            </a:r>
            <a:endParaRPr kumimoji="1" lang="en-US" altLang="ja-JP" sz="2600" dirty="0" smtClean="0">
              <a:latin typeface="+mn-ea"/>
              <a:ea typeface="+mn-ea"/>
            </a:endParaRPr>
          </a:p>
          <a:p>
            <a:r>
              <a:rPr kumimoji="1" lang="en-US" altLang="ja-JP" sz="2600" dirty="0" smtClean="0">
                <a:latin typeface="+mn-ea"/>
                <a:ea typeface="+mn-ea"/>
              </a:rPr>
              <a:t>SN</a:t>
            </a:r>
            <a:r>
              <a:rPr kumimoji="1" lang="ja-JP" altLang="en-US" sz="2600" dirty="0" smtClean="0">
                <a:latin typeface="+mn-ea"/>
                <a:ea typeface="+mn-ea"/>
              </a:rPr>
              <a:t>がとても良く、</a:t>
            </a:r>
            <a:r>
              <a:rPr lang="ja-JP" altLang="ja-JP" sz="2600" dirty="0" smtClean="0">
                <a:latin typeface="+mn-ea"/>
                <a:ea typeface="+mn-ea"/>
              </a:rPr>
              <a:t>観測</a:t>
            </a:r>
            <a:r>
              <a:rPr lang="ja-JP" altLang="ja-JP" sz="2600" dirty="0">
                <a:latin typeface="+mn-ea"/>
                <a:ea typeface="+mn-ea"/>
              </a:rPr>
              <a:t>されたスペクトル</a:t>
            </a:r>
            <a:r>
              <a:rPr lang="ja-JP" altLang="ja-JP" sz="2600" dirty="0" smtClean="0">
                <a:latin typeface="+mn-ea"/>
                <a:ea typeface="+mn-ea"/>
              </a:rPr>
              <a:t>から</a:t>
            </a:r>
            <a:r>
              <a:rPr lang="ja-JP" altLang="en-US" sz="2600" dirty="0" smtClean="0">
                <a:latin typeface="+mn-ea"/>
                <a:ea typeface="+mn-ea"/>
              </a:rPr>
              <a:t>は</a:t>
            </a:r>
            <a:r>
              <a:rPr lang="ja-JP" altLang="en-US" sz="2600" dirty="0" smtClean="0">
                <a:latin typeface="+mn-ea"/>
                <a:ea typeface="+mn-ea"/>
              </a:rPr>
              <a:t>、</a:t>
            </a:r>
            <a:r>
              <a:rPr lang="en-US" altLang="ja-JP" sz="2600" dirty="0" smtClean="0">
                <a:latin typeface="+mn-ea"/>
                <a:ea typeface="+mn-ea"/>
              </a:rPr>
              <a:t>Hβ</a:t>
            </a:r>
            <a:r>
              <a:rPr lang="en-US" altLang="ja-JP" sz="2600" dirty="0">
                <a:latin typeface="+mn-ea"/>
                <a:ea typeface="+mn-ea"/>
              </a:rPr>
              <a:t>,[O</a:t>
            </a:r>
            <a:r>
              <a:rPr lang="ja-JP" altLang="ja-JP" sz="2600" dirty="0">
                <a:latin typeface="+mn-ea"/>
                <a:ea typeface="+mn-ea"/>
              </a:rPr>
              <a:t>Ⅲ</a:t>
            </a:r>
            <a:r>
              <a:rPr lang="en-US" altLang="ja-JP" sz="2600" dirty="0">
                <a:latin typeface="+mn-ea"/>
                <a:ea typeface="+mn-ea"/>
              </a:rPr>
              <a:t>],</a:t>
            </a:r>
            <a:r>
              <a:rPr lang="en-US" altLang="ja-JP" sz="2600" dirty="0" err="1">
                <a:latin typeface="+mn-ea"/>
                <a:ea typeface="+mn-ea"/>
              </a:rPr>
              <a:t>HeI,H</a:t>
            </a:r>
            <a:r>
              <a:rPr lang="en-US" altLang="ja-JP" sz="2600" dirty="0">
                <a:latin typeface="+mn-ea"/>
                <a:ea typeface="+mn-ea"/>
              </a:rPr>
              <a:t>α</a:t>
            </a:r>
            <a:r>
              <a:rPr lang="ja-JP" altLang="ja-JP" sz="2600" dirty="0" err="1">
                <a:latin typeface="+mn-ea"/>
                <a:ea typeface="+mn-ea"/>
              </a:rPr>
              <a:t>の輝</a:t>
            </a:r>
            <a:r>
              <a:rPr lang="ja-JP" altLang="ja-JP" sz="2600" dirty="0">
                <a:latin typeface="+mn-ea"/>
                <a:ea typeface="+mn-ea"/>
              </a:rPr>
              <a:t>線を確認した。</a:t>
            </a:r>
            <a:endParaRPr kumimoji="1" lang="ja-JP" altLang="en-US" sz="2600" dirty="0">
              <a:latin typeface="+mn-ea"/>
              <a:ea typeface="+mn-ea"/>
            </a:endParaRPr>
          </a:p>
        </p:txBody>
      </p:sp>
    </p:spTree>
    <p:extLst>
      <p:ext uri="{BB962C8B-B14F-4D97-AF65-F5344CB8AC3E}">
        <p14:creationId xmlns:p14="http://schemas.microsoft.com/office/powerpoint/2010/main" val="32691897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2818656" cy="634082"/>
          </a:xfrm>
        </p:spPr>
        <p:txBody>
          <a:bodyPr/>
          <a:lstStyle/>
          <a:p>
            <a:r>
              <a:rPr kumimoji="1" lang="ja-JP" altLang="en-US" sz="3000" b="1" dirty="0" smtClean="0"/>
              <a:t>（</a:t>
            </a:r>
            <a:r>
              <a:rPr kumimoji="1" lang="en-US" altLang="ja-JP" sz="3000" b="1" dirty="0" smtClean="0"/>
              <a:t>2</a:t>
            </a:r>
            <a:r>
              <a:rPr kumimoji="1" lang="ja-JP" altLang="en-US" sz="3000" b="1" dirty="0" smtClean="0"/>
              <a:t>）ガウス関数</a:t>
            </a:r>
            <a:endParaRPr kumimoji="1" lang="ja-JP" altLang="en-US" sz="3000" b="1" dirty="0"/>
          </a:p>
        </p:txBody>
      </p:sp>
      <p:sp>
        <p:nvSpPr>
          <p:cNvPr id="4" name="テキスト ボックス 3"/>
          <p:cNvSpPr txBox="1"/>
          <p:nvPr/>
        </p:nvSpPr>
        <p:spPr>
          <a:xfrm>
            <a:off x="251521" y="1208941"/>
            <a:ext cx="8640960" cy="6524863"/>
          </a:xfrm>
          <a:prstGeom prst="rect">
            <a:avLst/>
          </a:prstGeom>
          <a:noFill/>
        </p:spPr>
        <p:txBody>
          <a:bodyPr wrap="square" rtlCol="0">
            <a:spAutoFit/>
          </a:bodyPr>
          <a:lstStyle/>
          <a:p>
            <a:r>
              <a:rPr kumimoji="1" lang="ja-JP" altLang="en-US" sz="2600" dirty="0" smtClean="0">
                <a:latin typeface="+mn-ea"/>
                <a:ea typeface="+mn-ea"/>
              </a:rPr>
              <a:t>一般に、</a:t>
            </a:r>
            <a:r>
              <a:rPr lang="ja-JP" altLang="en-US" sz="2600" dirty="0" smtClean="0">
                <a:latin typeface="+mn-ea"/>
                <a:ea typeface="+mn-ea"/>
              </a:rPr>
              <a:t>自然界で起こるあらゆる現象はガウス分布に従うといわれている。</a:t>
            </a:r>
            <a:r>
              <a:rPr kumimoji="1" lang="ja-JP" altLang="en-US" sz="2600" dirty="0" smtClean="0">
                <a:latin typeface="+mn-ea"/>
                <a:ea typeface="+mn-ea"/>
              </a:rPr>
              <a:t>輝線もガウス分布に従うと考えると、</a:t>
            </a:r>
            <a:endParaRPr kumimoji="1" lang="en-US" altLang="ja-JP" sz="2600" dirty="0" smtClean="0">
              <a:latin typeface="+mn-ea"/>
              <a:ea typeface="+mn-ea"/>
            </a:endParaRPr>
          </a:p>
          <a:p>
            <a:endParaRPr kumimoji="1" lang="en-US" altLang="ja-JP" sz="2600" dirty="0" smtClean="0">
              <a:latin typeface="+mn-ea"/>
              <a:ea typeface="+mn-ea"/>
            </a:endParaRPr>
          </a:p>
          <a:p>
            <a:r>
              <a:rPr kumimoji="1" lang="en-US" altLang="ja-JP" sz="2600" dirty="0">
                <a:latin typeface="+mn-ea"/>
                <a:ea typeface="+mn-ea"/>
              </a:rPr>
              <a:t> </a:t>
            </a:r>
            <a:r>
              <a:rPr kumimoji="1" lang="en-US" altLang="ja-JP" sz="2600" dirty="0" smtClean="0">
                <a:latin typeface="+mn-ea"/>
                <a:ea typeface="+mn-ea"/>
              </a:rPr>
              <a:t>                                 </a:t>
            </a:r>
            <a:r>
              <a:rPr kumimoji="1" lang="ja-JP" altLang="en-US" sz="2600" dirty="0" smtClean="0">
                <a:latin typeface="+mn-ea"/>
                <a:ea typeface="+mn-ea"/>
              </a:rPr>
              <a:t>と表せる。</a:t>
            </a:r>
            <a:endParaRPr kumimoji="1" lang="en-US" altLang="ja-JP" sz="2600" dirty="0" smtClean="0">
              <a:latin typeface="+mn-ea"/>
              <a:ea typeface="+mn-ea"/>
            </a:endParaRPr>
          </a:p>
          <a:p>
            <a:endParaRPr lang="en-US" altLang="ja-JP" sz="2800" dirty="0" smtClean="0">
              <a:latin typeface="+mn-ea"/>
              <a:ea typeface="+mn-ea"/>
            </a:endParaRPr>
          </a:p>
          <a:p>
            <a:endParaRPr lang="en-US" altLang="ja-JP" sz="2600" dirty="0" smtClean="0">
              <a:latin typeface="+mn-ea"/>
              <a:ea typeface="+mn-ea"/>
            </a:endParaRPr>
          </a:p>
          <a:p>
            <a:r>
              <a:rPr lang="ja-JP" altLang="en-US" sz="2600" dirty="0" smtClean="0">
                <a:latin typeface="+mn-ea"/>
                <a:ea typeface="+mn-ea"/>
              </a:rPr>
              <a:t>ガウス関数が成り立つ条件は</a:t>
            </a:r>
            <a:endParaRPr lang="en-US" altLang="ja-JP" sz="2600" dirty="0" smtClean="0">
              <a:latin typeface="+mn-ea"/>
              <a:ea typeface="+mn-ea"/>
            </a:endParaRPr>
          </a:p>
          <a:p>
            <a:r>
              <a:rPr lang="ja-JP" altLang="en-US" sz="2600" dirty="0" smtClean="0">
                <a:latin typeface="+mn-ea"/>
                <a:ea typeface="+mn-ea"/>
              </a:rPr>
              <a:t>　　　　　１．作為的でないこと。</a:t>
            </a:r>
            <a:endParaRPr lang="en-US" altLang="ja-JP" sz="2600" dirty="0" smtClean="0">
              <a:latin typeface="+mn-ea"/>
              <a:ea typeface="+mn-ea"/>
            </a:endParaRPr>
          </a:p>
          <a:p>
            <a:r>
              <a:rPr lang="ja-JP" altLang="en-US" sz="2600" dirty="0" smtClean="0">
                <a:latin typeface="+mn-ea"/>
                <a:ea typeface="+mn-ea"/>
              </a:rPr>
              <a:t>　　　　　２．十分な量、数であること。</a:t>
            </a:r>
            <a:endParaRPr lang="en-US" altLang="ja-JP" sz="2600" dirty="0">
              <a:latin typeface="+mn-ea"/>
              <a:ea typeface="+mn-ea"/>
            </a:endParaRPr>
          </a:p>
          <a:p>
            <a:endParaRPr lang="en-US" altLang="ja-JP" sz="2600" dirty="0" smtClean="0">
              <a:latin typeface="+mn-ea"/>
              <a:ea typeface="+mn-ea"/>
            </a:endParaRPr>
          </a:p>
          <a:p>
            <a:r>
              <a:rPr lang="x-none" altLang="ja-JP" sz="2600" dirty="0" smtClean="0">
                <a:latin typeface="+mn-ea"/>
                <a:ea typeface="+mn-ea"/>
              </a:rPr>
              <a:t>輝線の幅は膨張速度に比例するため</a:t>
            </a:r>
            <a:r>
              <a:rPr lang="x-none" altLang="ja-JP" sz="2600" dirty="0">
                <a:latin typeface="+mn-ea"/>
                <a:ea typeface="+mn-ea"/>
              </a:rPr>
              <a:t>、ガウス関数の半値全幅から速度を計算する。</a:t>
            </a:r>
            <a:endParaRPr lang="en-US" altLang="ja-JP" sz="2600" dirty="0" smtClean="0">
              <a:latin typeface="+mn-ea"/>
              <a:ea typeface="+mn-ea"/>
            </a:endParaRPr>
          </a:p>
          <a:p>
            <a:endParaRPr kumimoji="1" lang="en-US" altLang="ja-JP" sz="2600" dirty="0">
              <a:latin typeface="+mn-ea"/>
              <a:ea typeface="+mn-ea"/>
            </a:endParaRPr>
          </a:p>
          <a:p>
            <a:endParaRPr kumimoji="1" lang="en-US" altLang="ja-JP" sz="2600" dirty="0" smtClean="0">
              <a:latin typeface="+mn-ea"/>
              <a:ea typeface="+mn-ea"/>
            </a:endParaRPr>
          </a:p>
          <a:p>
            <a:endParaRPr kumimoji="1" lang="en-US" altLang="ja-JP" sz="2600" dirty="0">
              <a:latin typeface="+mn-ea"/>
              <a:ea typeface="+mn-ea"/>
            </a:endParaRPr>
          </a:p>
          <a:p>
            <a:r>
              <a:rPr kumimoji="1" lang="ja-JP" altLang="en-US" sz="2600" dirty="0" smtClean="0">
                <a:latin typeface="+mn-ea"/>
                <a:ea typeface="+mn-ea"/>
              </a:rPr>
              <a:t>　　　　　　　　　　　　　　　　　　　　　　　　</a:t>
            </a:r>
            <a:endParaRPr kumimoji="1" lang="ja-JP" altLang="en-US" sz="2600" dirty="0">
              <a:latin typeface="+mn-ea"/>
              <a:ea typeface="+mn-ea"/>
            </a:endParaRPr>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3799564044"/>
              </p:ext>
            </p:extLst>
          </p:nvPr>
        </p:nvGraphicFramePr>
        <p:xfrm>
          <a:off x="793577" y="2221359"/>
          <a:ext cx="2554287" cy="1063625"/>
        </p:xfrm>
        <a:graphic>
          <a:graphicData uri="http://schemas.openxmlformats.org/presentationml/2006/ole">
            <mc:AlternateContent xmlns:mc="http://schemas.openxmlformats.org/markup-compatibility/2006">
              <mc:Choice xmlns:v="urn:schemas-microsoft-com:vml" Requires="v">
                <p:oleObj spid="_x0000_s14342" name="数式" r:id="rId3" imgW="1218960" imgH="507960" progId="Equation.3">
                  <p:embed/>
                </p:oleObj>
              </mc:Choice>
              <mc:Fallback>
                <p:oleObj name="数式" r:id="rId3" imgW="1218960" imgH="507960" progId="Equation.3">
                  <p:embed/>
                  <p:pic>
                    <p:nvPicPr>
                      <p:cNvPr id="0" name="オブジェクト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3577" y="2221359"/>
                        <a:ext cx="2554287" cy="106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テキスト ボックス 5"/>
          <p:cNvSpPr txBox="1"/>
          <p:nvPr/>
        </p:nvSpPr>
        <p:spPr>
          <a:xfrm>
            <a:off x="5424300" y="2239704"/>
            <a:ext cx="2547492" cy="1569660"/>
          </a:xfrm>
          <a:prstGeom prst="rect">
            <a:avLst/>
          </a:prstGeom>
          <a:noFill/>
        </p:spPr>
        <p:txBody>
          <a:bodyPr wrap="none" rtlCol="0">
            <a:spAutoFit/>
          </a:bodyPr>
          <a:lstStyle/>
          <a:p>
            <a:r>
              <a:rPr kumimoji="1" lang="en-US" altLang="ja-JP" sz="2600" dirty="0" smtClean="0">
                <a:latin typeface="+mn-ea"/>
                <a:ea typeface="+mn-ea"/>
              </a:rPr>
              <a:t>a=</a:t>
            </a:r>
            <a:r>
              <a:rPr kumimoji="1" lang="ja-JP" altLang="en-US" sz="2600" dirty="0">
                <a:latin typeface="+mn-ea"/>
                <a:ea typeface="+mn-ea"/>
              </a:rPr>
              <a:t>関数</a:t>
            </a:r>
            <a:r>
              <a:rPr kumimoji="1" lang="ja-JP" altLang="en-US" sz="2600" dirty="0" smtClean="0">
                <a:latin typeface="+mn-ea"/>
                <a:ea typeface="+mn-ea"/>
              </a:rPr>
              <a:t>の高さ</a:t>
            </a:r>
            <a:endParaRPr kumimoji="1" lang="en-US" altLang="ja-JP" sz="2600" dirty="0" smtClean="0">
              <a:latin typeface="+mn-ea"/>
              <a:ea typeface="+mn-ea"/>
            </a:endParaRPr>
          </a:p>
          <a:p>
            <a:r>
              <a:rPr kumimoji="1" lang="en-US" altLang="ja-JP" sz="2600" dirty="0" smtClean="0">
                <a:latin typeface="+mn-ea"/>
                <a:ea typeface="+mn-ea"/>
              </a:rPr>
              <a:t>b=</a:t>
            </a:r>
            <a:r>
              <a:rPr kumimoji="1" lang="ja-JP" altLang="en-US" sz="2600" dirty="0">
                <a:latin typeface="+mn-ea"/>
                <a:ea typeface="+mn-ea"/>
              </a:rPr>
              <a:t>ピーク</a:t>
            </a:r>
            <a:r>
              <a:rPr kumimoji="1" lang="ja-JP" altLang="en-US" sz="2600" dirty="0" smtClean="0">
                <a:latin typeface="+mn-ea"/>
                <a:ea typeface="+mn-ea"/>
              </a:rPr>
              <a:t>の</a:t>
            </a:r>
            <a:r>
              <a:rPr kumimoji="1" lang="en-US" altLang="ja-JP" sz="2600" dirty="0" smtClean="0">
                <a:latin typeface="+mn-ea"/>
                <a:ea typeface="+mn-ea"/>
              </a:rPr>
              <a:t>x</a:t>
            </a:r>
            <a:r>
              <a:rPr kumimoji="1" lang="ja-JP" altLang="en-US" sz="2600" dirty="0" smtClean="0">
                <a:latin typeface="+mn-ea"/>
                <a:ea typeface="+mn-ea"/>
              </a:rPr>
              <a:t>座標</a:t>
            </a:r>
            <a:endParaRPr kumimoji="1" lang="en-US" altLang="ja-JP" sz="2600" dirty="0" smtClean="0">
              <a:latin typeface="+mn-ea"/>
              <a:ea typeface="+mn-ea"/>
            </a:endParaRPr>
          </a:p>
          <a:p>
            <a:r>
              <a:rPr kumimoji="1" lang="en-US" altLang="ja-JP" sz="2600" dirty="0" smtClean="0">
                <a:latin typeface="+mn-ea"/>
                <a:ea typeface="+mn-ea"/>
              </a:rPr>
              <a:t>c=</a:t>
            </a:r>
            <a:r>
              <a:rPr kumimoji="1" lang="ja-JP" altLang="en-US" sz="2600" dirty="0" smtClean="0">
                <a:latin typeface="+mn-ea"/>
                <a:ea typeface="+mn-ea"/>
              </a:rPr>
              <a:t>関数の太さ</a:t>
            </a:r>
            <a:endParaRPr kumimoji="1" lang="en-US" altLang="ja-JP" sz="2600" dirty="0" smtClean="0">
              <a:latin typeface="+mn-ea"/>
              <a:ea typeface="+mn-ea"/>
            </a:endParaRPr>
          </a:p>
          <a:p>
            <a:endParaRPr kumimoji="1" lang="en-US" altLang="ja-JP" dirty="0" smtClean="0"/>
          </a:p>
        </p:txBody>
      </p:sp>
    </p:spTree>
    <p:extLst>
      <p:ext uri="{BB962C8B-B14F-4D97-AF65-F5344CB8AC3E}">
        <p14:creationId xmlns:p14="http://schemas.microsoft.com/office/powerpoint/2010/main" val="3288425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オブジェクト 6"/>
          <p:cNvGraphicFramePr>
            <a:graphicFrameLocks noChangeAspect="1"/>
          </p:cNvGraphicFramePr>
          <p:nvPr>
            <p:extLst>
              <p:ext uri="{D42A27DB-BD31-4B8C-83A1-F6EECF244321}">
                <p14:modId xmlns:p14="http://schemas.microsoft.com/office/powerpoint/2010/main" val="1822684468"/>
              </p:ext>
            </p:extLst>
          </p:nvPr>
        </p:nvGraphicFramePr>
        <p:xfrm>
          <a:off x="1273175" y="2723927"/>
          <a:ext cx="5459065" cy="993105"/>
        </p:xfrm>
        <a:graphic>
          <a:graphicData uri="http://schemas.openxmlformats.org/presentationml/2006/ole">
            <mc:AlternateContent xmlns:mc="http://schemas.openxmlformats.org/markup-compatibility/2006">
              <mc:Choice xmlns:v="urn:schemas-microsoft-com:vml" Requires="v">
                <p:oleObj spid="_x0000_s13343" name="数式" r:id="rId4" imgW="2514600" imgH="457200" progId="Equation.3">
                  <p:embed/>
                </p:oleObj>
              </mc:Choice>
              <mc:Fallback>
                <p:oleObj name="数式" r:id="rId4" imgW="2514600" imgH="457200" progId="Equation.3">
                  <p:embed/>
                  <p:pic>
                    <p:nvPicPr>
                      <p:cNvPr id="0" name="オブジェクト 1"/>
                      <p:cNvPicPr>
                        <a:picLocks noChangeAspect="1" noChangeArrowheads="1"/>
                      </p:cNvPicPr>
                      <p:nvPr/>
                    </p:nvPicPr>
                    <p:blipFill>
                      <a:blip r:embed="rId5"/>
                      <a:srcRect/>
                      <a:stretch>
                        <a:fillRect/>
                      </a:stretch>
                    </p:blipFill>
                    <p:spPr bwMode="auto">
                      <a:xfrm>
                        <a:off x="1273175" y="2723927"/>
                        <a:ext cx="5459065" cy="993105"/>
                      </a:xfrm>
                      <a:prstGeom prst="rect">
                        <a:avLst/>
                      </a:prstGeom>
                      <a:noFill/>
                      <a:ln>
                        <a:noFill/>
                      </a:ln>
                    </p:spPr>
                  </p:pic>
                </p:oleObj>
              </mc:Fallback>
            </mc:AlternateContent>
          </a:graphicData>
        </a:graphic>
      </p:graphicFrame>
      <mc:AlternateContent xmlns:mc="http://schemas.openxmlformats.org/markup-compatibility/2006" xmlns:a14="http://schemas.microsoft.com/office/drawing/2010/main">
        <mc:Choice Requires="a14">
          <p:sp>
            <p:nvSpPr>
              <p:cNvPr id="10" name="テキスト ボックス 9"/>
              <p:cNvSpPr txBox="1"/>
              <p:nvPr/>
            </p:nvSpPr>
            <p:spPr>
              <a:xfrm>
                <a:off x="755576" y="1052736"/>
                <a:ext cx="6901248" cy="1534394"/>
              </a:xfrm>
              <a:prstGeom prst="rect">
                <a:avLst/>
              </a:prstGeom>
              <a:noFill/>
            </p:spPr>
            <p:txBody>
              <a:bodyPr wrap="none" rtlCol="0">
                <a:spAutoFit/>
              </a:bodyPr>
              <a:lstStyle/>
              <a:p>
                <a:r>
                  <a:rPr kumimoji="1" lang="ja-JP" altLang="en-US" sz="2600" dirty="0" smtClean="0">
                    <a:latin typeface="+mn-ea"/>
                    <a:ea typeface="+mn-ea"/>
                  </a:rPr>
                  <a:t>求めた</a:t>
                </a:r>
                <a:r>
                  <a:rPr kumimoji="1" lang="en-US" altLang="ja-JP" sz="2600" dirty="0" smtClean="0">
                    <a:latin typeface="+mn-ea"/>
                    <a:ea typeface="+mn-ea"/>
                  </a:rPr>
                  <a:t>c</a:t>
                </a:r>
                <a:r>
                  <a:rPr kumimoji="1" lang="ja-JP" altLang="en-US" sz="2600" dirty="0" smtClean="0">
                    <a:latin typeface="+mn-ea"/>
                    <a:ea typeface="+mn-ea"/>
                  </a:rPr>
                  <a:t>を用いて半値全幅（</a:t>
                </a:r>
                <a:r>
                  <a:rPr kumimoji="1" lang="en-US" altLang="ja-JP" sz="2600" dirty="0" smtClean="0">
                    <a:latin typeface="+mn-ea"/>
                    <a:ea typeface="+mn-ea"/>
                  </a:rPr>
                  <a:t>FWHM</a:t>
                </a:r>
                <a:r>
                  <a:rPr kumimoji="1" lang="ja-JP" altLang="en-US" sz="2600" dirty="0" smtClean="0">
                    <a:latin typeface="+mn-ea"/>
                    <a:ea typeface="+mn-ea"/>
                  </a:rPr>
                  <a:t>）を求める</a:t>
                </a:r>
                <a:r>
                  <a:rPr kumimoji="1" lang="ja-JP" altLang="en-US" sz="2600" dirty="0">
                    <a:latin typeface="+mn-ea"/>
                    <a:ea typeface="+mn-ea"/>
                  </a:rPr>
                  <a:t>。</a:t>
                </a:r>
                <a:endParaRPr kumimoji="1" lang="en-US" altLang="ja-JP" sz="2600" dirty="0" smtClean="0">
                  <a:latin typeface="+mn-ea"/>
                  <a:ea typeface="+mn-ea"/>
                </a:endParaRPr>
              </a:p>
              <a:p>
                <a:r>
                  <a:rPr kumimoji="1" lang="ja-JP" altLang="en-US" sz="2600" dirty="0" smtClean="0">
                    <a:latin typeface="+mn-ea"/>
                    <a:ea typeface="+mn-ea"/>
                  </a:rPr>
                  <a:t>　　半値全幅</a:t>
                </a:r>
                <a:r>
                  <a:rPr kumimoji="1" lang="en-US" altLang="ja-JP" sz="2600" dirty="0" smtClean="0">
                    <a:latin typeface="+mn-ea"/>
                    <a:ea typeface="+mn-ea"/>
                  </a:rPr>
                  <a:t>=</a:t>
                </a:r>
                <a14:m>
                  <m:oMath xmlns:m="http://schemas.openxmlformats.org/officeDocument/2006/math">
                    <m:r>
                      <a:rPr kumimoji="1" lang="en-US" altLang="ja-JP" sz="2600" b="0" i="1" smtClean="0">
                        <a:latin typeface="Cambria Math"/>
                        <a:ea typeface="+mn-ea"/>
                      </a:rPr>
                      <m:t>2</m:t>
                    </m:r>
                    <m:rad>
                      <m:radPr>
                        <m:degHide m:val="on"/>
                        <m:ctrlPr>
                          <a:rPr kumimoji="1" lang="en-US" altLang="ja-JP" sz="2600" b="0" i="1" smtClean="0">
                            <a:latin typeface="Cambria Math"/>
                            <a:ea typeface="+mn-ea"/>
                          </a:rPr>
                        </m:ctrlPr>
                      </m:radPr>
                      <m:deg/>
                      <m:e>
                        <m:r>
                          <a:rPr kumimoji="1" lang="en-US" altLang="ja-JP" sz="2600" b="0" i="1" smtClean="0">
                            <a:latin typeface="Cambria Math"/>
                            <a:ea typeface="+mn-ea"/>
                          </a:rPr>
                          <m:t>2</m:t>
                        </m:r>
                        <m:r>
                          <a:rPr kumimoji="1" lang="en-US" altLang="ja-JP" sz="2600" b="0" i="1" smtClean="0">
                            <a:latin typeface="Cambria Math"/>
                            <a:ea typeface="+mn-ea"/>
                          </a:rPr>
                          <m:t>𝑙𝑛</m:t>
                        </m:r>
                        <m:r>
                          <a:rPr kumimoji="1" lang="en-US" altLang="ja-JP" sz="2600" b="0" i="1" smtClean="0">
                            <a:latin typeface="Cambria Math"/>
                            <a:ea typeface="+mn-ea"/>
                          </a:rPr>
                          <m:t>2</m:t>
                        </m:r>
                      </m:e>
                    </m:rad>
                    <m:r>
                      <a:rPr kumimoji="1" lang="en-US" altLang="ja-JP" sz="2600" b="0" i="1" smtClean="0">
                        <a:latin typeface="Cambria Math"/>
                        <a:ea typeface="+mn-ea"/>
                      </a:rPr>
                      <m:t>×</m:t>
                    </m:r>
                    <m:r>
                      <a:rPr kumimoji="1" lang="en-US" altLang="ja-JP" sz="2600" b="0" i="1" smtClean="0">
                        <a:latin typeface="Cambria Math"/>
                        <a:ea typeface="+mn-ea"/>
                      </a:rPr>
                      <m:t>𝑐</m:t>
                    </m:r>
                    <m:r>
                      <m:rPr>
                        <m:nor/>
                      </m:rPr>
                      <a:rPr kumimoji="1" lang="ja-JP" altLang="en-US" sz="2600" dirty="0" smtClean="0">
                        <a:latin typeface="+mn-ea"/>
                        <a:ea typeface="+mn-ea"/>
                      </a:rPr>
                      <m:t>（</m:t>
                    </m:r>
                    <m:r>
                      <m:rPr>
                        <m:nor/>
                      </m:rPr>
                      <a:rPr kumimoji="1" lang="en-US" altLang="ja-JP" sz="2600" dirty="0" smtClean="0">
                        <a:latin typeface="+mn-ea"/>
                        <a:ea typeface="+mn-ea"/>
                      </a:rPr>
                      <m:t>Å</m:t>
                    </m:r>
                    <m:r>
                      <m:rPr>
                        <m:nor/>
                      </m:rPr>
                      <a:rPr kumimoji="1" lang="ja-JP" altLang="en-US" sz="2600" dirty="0" smtClean="0">
                        <a:latin typeface="+mn-ea"/>
                        <a:ea typeface="+mn-ea"/>
                      </a:rPr>
                      <m:t>）</m:t>
                    </m:r>
                  </m:oMath>
                </a14:m>
                <a:endParaRPr kumimoji="1" lang="en-US" altLang="ja-JP" sz="2600" dirty="0" smtClean="0">
                  <a:latin typeface="+mn-ea"/>
                  <a:ea typeface="+mn-ea"/>
                </a:endParaRPr>
              </a:p>
              <a:p>
                <a:pPr>
                  <a:lnSpc>
                    <a:spcPct val="150000"/>
                  </a:lnSpc>
                </a:pPr>
                <a:r>
                  <a:rPr kumimoji="1" lang="ja-JP" altLang="en-US" sz="2600" dirty="0">
                    <a:latin typeface="+mn-ea"/>
                    <a:ea typeface="+mn-ea"/>
                  </a:rPr>
                  <a:t>これ</a:t>
                </a:r>
                <a:r>
                  <a:rPr kumimoji="1" lang="ja-JP" altLang="en-US" sz="2600" dirty="0" smtClean="0">
                    <a:latin typeface="+mn-ea"/>
                    <a:ea typeface="+mn-ea"/>
                  </a:rPr>
                  <a:t>を用いて、以下の式より膨張速度を求める。</a:t>
                </a:r>
                <a:endParaRPr kumimoji="1" lang="ja-JP" altLang="en-US" sz="2600" dirty="0">
                  <a:latin typeface="+mn-ea"/>
                  <a:ea typeface="+mn-ea"/>
                </a:endParaRPr>
              </a:p>
            </p:txBody>
          </p:sp>
        </mc:Choice>
        <mc:Fallback xmlns="">
          <p:sp>
            <p:nvSpPr>
              <p:cNvPr id="10" name="テキスト ボックス 9"/>
              <p:cNvSpPr txBox="1">
                <a:spLocks noRot="1" noChangeAspect="1" noMove="1" noResize="1" noEditPoints="1" noAdjustHandles="1" noChangeArrowheads="1" noChangeShapeType="1" noTextEdit="1"/>
              </p:cNvSpPr>
              <p:nvPr/>
            </p:nvSpPr>
            <p:spPr>
              <a:xfrm>
                <a:off x="755576" y="1052736"/>
                <a:ext cx="6901248" cy="1534394"/>
              </a:xfrm>
              <a:prstGeom prst="rect">
                <a:avLst/>
              </a:prstGeom>
              <a:blipFill rotWithShape="1">
                <a:blip r:embed="rId6"/>
                <a:stretch>
                  <a:fillRect l="-1590" t="-3187" r="-353" b="-3586"/>
                </a:stretch>
              </a:blipFill>
            </p:spPr>
            <p:txBody>
              <a:bodyPr/>
              <a:lstStyle/>
              <a:p>
                <a:r>
                  <a:rPr lang="ja-JP" altLang="en-US">
                    <a:noFill/>
                  </a:rPr>
                  <a:t> </a:t>
                </a:r>
              </a:p>
            </p:txBody>
          </p:sp>
        </mc:Fallback>
      </mc:AlternateContent>
      <p:graphicFrame>
        <p:nvGraphicFramePr>
          <p:cNvPr id="11" name="Group 4"/>
          <p:cNvGraphicFramePr>
            <a:graphicFrameLocks noGrp="1"/>
          </p:cNvGraphicFramePr>
          <p:nvPr>
            <p:extLst>
              <p:ext uri="{D42A27DB-BD31-4B8C-83A1-F6EECF244321}">
                <p14:modId xmlns:p14="http://schemas.microsoft.com/office/powerpoint/2010/main" val="4255332664"/>
              </p:ext>
            </p:extLst>
          </p:nvPr>
        </p:nvGraphicFramePr>
        <p:xfrm>
          <a:off x="2195736" y="3991708"/>
          <a:ext cx="4680520" cy="2173596"/>
        </p:xfrm>
        <a:graphic>
          <a:graphicData uri="http://schemas.openxmlformats.org/drawingml/2006/table">
            <a:tbl>
              <a:tblPr/>
              <a:tblGrid>
                <a:gridCol w="720080"/>
                <a:gridCol w="1296144"/>
                <a:gridCol w="2664296"/>
              </a:tblGrid>
              <a:tr h="36004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ja-JP" altLang="ja-JP" sz="2600" b="1" i="0" u="none" strike="noStrike" cap="none" normalizeH="0" baseline="0" dirty="0" smtClean="0">
                        <a:ln>
                          <a:noFill/>
                        </a:ln>
                        <a:solidFill>
                          <a:srgbClr val="FFFFFF"/>
                        </a:solidFill>
                        <a:effectLst/>
                        <a:latin typeface="+mn-ea"/>
                        <a:ea typeface="+mn-ea"/>
                      </a:endParaRPr>
                    </a:p>
                  </a:txBody>
                  <a:tcPr marL="91433" marR="91433"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79646"/>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altLang="ja-JP" sz="2600" b="1" i="0" u="none" strike="noStrike" cap="none" normalizeH="0" baseline="0" dirty="0" smtClean="0">
                          <a:ln>
                            <a:noFill/>
                          </a:ln>
                          <a:solidFill>
                            <a:srgbClr val="FFFFFF"/>
                          </a:solidFill>
                          <a:effectLst/>
                          <a:latin typeface="+mn-ea"/>
                          <a:ea typeface="+mn-ea"/>
                        </a:rPr>
                        <a:t>C</a:t>
                      </a:r>
                    </a:p>
                  </a:txBody>
                  <a:tcPr marL="91433" marR="91433"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79646"/>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ja-JP" altLang="en-US" sz="2600" b="1" i="0" u="none" strike="noStrike" cap="none" normalizeH="0" baseline="0" dirty="0" smtClean="0">
                          <a:ln>
                            <a:noFill/>
                          </a:ln>
                          <a:solidFill>
                            <a:srgbClr val="FFFFFF"/>
                          </a:solidFill>
                          <a:effectLst/>
                          <a:latin typeface="+mn-ea"/>
                          <a:ea typeface="+mn-ea"/>
                        </a:rPr>
                        <a:t>膨張速度（</a:t>
                      </a:r>
                      <a:r>
                        <a:rPr kumimoji="0" lang="en-US" altLang="ja-JP" sz="2600" b="1" i="0" u="none" strike="noStrike" cap="none" normalizeH="0" baseline="0" dirty="0" smtClean="0">
                          <a:ln>
                            <a:noFill/>
                          </a:ln>
                          <a:solidFill>
                            <a:srgbClr val="FFFFFF"/>
                          </a:solidFill>
                          <a:effectLst/>
                          <a:latin typeface="+mn-ea"/>
                          <a:ea typeface="+mn-ea"/>
                        </a:rPr>
                        <a:t>km/s</a:t>
                      </a:r>
                      <a:r>
                        <a:rPr kumimoji="0" lang="ja-JP" altLang="en-US" sz="2600" b="1" i="0" u="none" strike="noStrike" cap="none" normalizeH="0" baseline="0" dirty="0" smtClean="0">
                          <a:ln>
                            <a:noFill/>
                          </a:ln>
                          <a:solidFill>
                            <a:srgbClr val="FFFFFF"/>
                          </a:solidFill>
                          <a:effectLst/>
                          <a:latin typeface="+mn-ea"/>
                          <a:ea typeface="+mn-ea"/>
                        </a:rPr>
                        <a:t>）</a:t>
                      </a:r>
                    </a:p>
                  </a:txBody>
                  <a:tcPr marL="91433" marR="91433" marT="45715" marB="4571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79646"/>
                    </a:solidFill>
                  </a:tcPr>
                </a:tc>
              </a:tr>
              <a:tr h="201930">
                <a:tc>
                  <a:txBody>
                    <a:bodyPr/>
                    <a:lstStyle/>
                    <a:p>
                      <a:pPr marL="0" marR="0" lvl="0" indent="0" algn="l"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dirty="0" err="1" smtClean="0">
                          <a:ln>
                            <a:noFill/>
                          </a:ln>
                          <a:solidFill>
                            <a:schemeClr val="tx1"/>
                          </a:solidFill>
                          <a:effectLst/>
                          <a:latin typeface="+mn-ea"/>
                          <a:ea typeface="+mn-ea"/>
                        </a:rPr>
                        <a:t>HeI</a:t>
                      </a:r>
                      <a:endParaRPr kumimoji="0" lang="en-US" altLang="ja-JP" sz="2600" b="0" i="0" u="none" strike="noStrike" cap="none" normalizeH="0" baseline="0" dirty="0" smtClean="0">
                        <a:ln>
                          <a:noFill/>
                        </a:ln>
                        <a:solidFill>
                          <a:schemeClr val="tx1"/>
                        </a:solidFill>
                        <a:effectLst/>
                        <a:latin typeface="+mn-ea"/>
                        <a:ea typeface="+mn-ea"/>
                      </a:endParaRPr>
                    </a:p>
                  </a:txBody>
                  <a:tcPr marL="9524" marR="9524"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DCF"/>
                    </a:solidFill>
                  </a:tcPr>
                </a:tc>
                <a:tc>
                  <a:txBody>
                    <a:bodyPr/>
                    <a:lstStyle/>
                    <a:p>
                      <a:pPr marL="0" marR="0" lvl="0" indent="0" algn="ctr"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dirty="0" smtClean="0">
                          <a:ln>
                            <a:noFill/>
                          </a:ln>
                          <a:solidFill>
                            <a:schemeClr val="tx1"/>
                          </a:solidFill>
                          <a:effectLst/>
                          <a:latin typeface="+mn-ea"/>
                          <a:ea typeface="+mn-ea"/>
                        </a:rPr>
                        <a:t>71.6299</a:t>
                      </a:r>
                    </a:p>
                  </a:txBody>
                  <a:tcPr marL="9524" marR="9524"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DCF"/>
                    </a:solidFill>
                  </a:tcPr>
                </a:tc>
                <a:tc>
                  <a:txBody>
                    <a:bodyPr/>
                    <a:lstStyle/>
                    <a:p>
                      <a:pPr marL="0" marR="0" lvl="0" indent="0" algn="ctr"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dirty="0" smtClean="0">
                          <a:ln>
                            <a:noFill/>
                          </a:ln>
                          <a:solidFill>
                            <a:schemeClr val="tx1"/>
                          </a:solidFill>
                          <a:effectLst/>
                          <a:latin typeface="+mn-ea"/>
                          <a:ea typeface="+mn-ea"/>
                        </a:rPr>
                        <a:t>8467.703</a:t>
                      </a:r>
                    </a:p>
                  </a:txBody>
                  <a:tcPr marL="9524" marR="9524"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DCF"/>
                    </a:solidFill>
                  </a:tcPr>
                </a:tc>
              </a:tr>
              <a:tr h="53718">
                <a:tc>
                  <a:txBody>
                    <a:bodyPr/>
                    <a:lstStyle/>
                    <a:p>
                      <a:pPr marL="0" marR="0" lvl="0" indent="0" algn="l"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smtClean="0">
                          <a:ln>
                            <a:noFill/>
                          </a:ln>
                          <a:solidFill>
                            <a:schemeClr val="tx1"/>
                          </a:solidFill>
                          <a:effectLst/>
                          <a:latin typeface="+mn-ea"/>
                          <a:ea typeface="+mn-ea"/>
                        </a:rPr>
                        <a:t>Hβ</a:t>
                      </a:r>
                    </a:p>
                  </a:txBody>
                  <a:tcPr marL="9524" marR="9524"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EFE9"/>
                    </a:solidFill>
                  </a:tcPr>
                </a:tc>
                <a:tc>
                  <a:txBody>
                    <a:bodyPr/>
                    <a:lstStyle/>
                    <a:p>
                      <a:pPr marL="0" marR="0" lvl="0" indent="0" algn="ctr"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dirty="0" smtClean="0">
                          <a:ln>
                            <a:noFill/>
                          </a:ln>
                          <a:solidFill>
                            <a:schemeClr val="tx1"/>
                          </a:solidFill>
                          <a:effectLst/>
                          <a:latin typeface="+mn-ea"/>
                          <a:ea typeface="+mn-ea"/>
                        </a:rPr>
                        <a:t>16.2481</a:t>
                      </a:r>
                    </a:p>
                  </a:txBody>
                  <a:tcPr marL="9524" marR="9524"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EFE9"/>
                    </a:solidFill>
                  </a:tcPr>
                </a:tc>
                <a:tc>
                  <a:txBody>
                    <a:bodyPr/>
                    <a:lstStyle/>
                    <a:p>
                      <a:pPr marL="0" marR="0" lvl="0" indent="0" algn="ctr"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dirty="0" smtClean="0">
                          <a:ln>
                            <a:noFill/>
                          </a:ln>
                          <a:solidFill>
                            <a:schemeClr val="tx1"/>
                          </a:solidFill>
                          <a:effectLst/>
                          <a:latin typeface="+mn-ea"/>
                          <a:ea typeface="+mn-ea"/>
                        </a:rPr>
                        <a:t>2340.072</a:t>
                      </a:r>
                    </a:p>
                  </a:txBody>
                  <a:tcPr marL="9524" marR="9524"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EFE9"/>
                    </a:solidFill>
                  </a:tcPr>
                </a:tc>
              </a:tr>
              <a:tr h="438152">
                <a:tc>
                  <a:txBody>
                    <a:bodyPr/>
                    <a:lstStyle/>
                    <a:p>
                      <a:pPr marL="0" marR="0" lvl="0" indent="0" algn="l"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dirty="0" smtClean="0">
                          <a:ln>
                            <a:noFill/>
                          </a:ln>
                          <a:solidFill>
                            <a:schemeClr val="tx1"/>
                          </a:solidFill>
                          <a:effectLst/>
                          <a:latin typeface="+mn-ea"/>
                          <a:ea typeface="+mn-ea"/>
                        </a:rPr>
                        <a:t>[OIII]</a:t>
                      </a:r>
                    </a:p>
                  </a:txBody>
                  <a:tcPr marL="9524" marR="9524"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DCF"/>
                    </a:solidFill>
                  </a:tcPr>
                </a:tc>
                <a:tc>
                  <a:txBody>
                    <a:bodyPr/>
                    <a:lstStyle/>
                    <a:p>
                      <a:pPr marL="0" marR="0" lvl="0" indent="0" algn="ctr"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dirty="0" smtClean="0">
                          <a:ln>
                            <a:noFill/>
                          </a:ln>
                          <a:solidFill>
                            <a:schemeClr val="tx1"/>
                          </a:solidFill>
                          <a:effectLst/>
                          <a:latin typeface="+mn-ea"/>
                          <a:ea typeface="+mn-ea"/>
                        </a:rPr>
                        <a:t>4.68985</a:t>
                      </a:r>
                    </a:p>
                  </a:txBody>
                  <a:tcPr marL="9524" marR="9524"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DCF"/>
                    </a:solidFill>
                  </a:tcPr>
                </a:tc>
                <a:tc>
                  <a:txBody>
                    <a:bodyPr/>
                    <a:lstStyle/>
                    <a:p>
                      <a:pPr marL="0" marR="0" lvl="0" indent="0" algn="ctr"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dirty="0" smtClean="0">
                          <a:ln>
                            <a:noFill/>
                          </a:ln>
                          <a:solidFill>
                            <a:schemeClr val="tx1"/>
                          </a:solidFill>
                          <a:effectLst/>
                          <a:latin typeface="+mn-ea"/>
                          <a:ea typeface="+mn-ea"/>
                        </a:rPr>
                        <a:t>654.8094</a:t>
                      </a:r>
                    </a:p>
                  </a:txBody>
                  <a:tcPr marL="9524" marR="9524"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DCF"/>
                    </a:solidFill>
                  </a:tcPr>
                </a:tc>
              </a:tr>
              <a:tr h="436246">
                <a:tc>
                  <a:txBody>
                    <a:bodyPr/>
                    <a:lstStyle/>
                    <a:p>
                      <a:pPr marL="0" marR="0" lvl="0" indent="0" algn="l"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dirty="0" err="1" smtClean="0">
                          <a:ln>
                            <a:noFill/>
                          </a:ln>
                          <a:solidFill>
                            <a:schemeClr val="tx1"/>
                          </a:solidFill>
                          <a:effectLst/>
                          <a:latin typeface="+mn-ea"/>
                          <a:ea typeface="+mn-ea"/>
                        </a:rPr>
                        <a:t>HeI</a:t>
                      </a:r>
                      <a:endParaRPr kumimoji="0" lang="en-US" altLang="ja-JP" sz="2600" b="0" i="0" u="none" strike="noStrike" cap="none" normalizeH="0" baseline="0" dirty="0" smtClean="0">
                        <a:ln>
                          <a:noFill/>
                        </a:ln>
                        <a:solidFill>
                          <a:schemeClr val="tx1"/>
                        </a:solidFill>
                        <a:effectLst/>
                        <a:latin typeface="+mn-ea"/>
                        <a:ea typeface="+mn-ea"/>
                      </a:endParaRPr>
                    </a:p>
                  </a:txBody>
                  <a:tcPr marL="9524" marR="9524"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EFE9"/>
                    </a:solidFill>
                  </a:tcPr>
                </a:tc>
                <a:tc>
                  <a:txBody>
                    <a:bodyPr/>
                    <a:lstStyle/>
                    <a:p>
                      <a:pPr marL="0" marR="0" lvl="0" indent="0" algn="ctr"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dirty="0" smtClean="0">
                          <a:ln>
                            <a:noFill/>
                          </a:ln>
                          <a:solidFill>
                            <a:schemeClr val="tx1"/>
                          </a:solidFill>
                          <a:effectLst/>
                          <a:latin typeface="+mn-ea"/>
                          <a:ea typeface="+mn-ea"/>
                        </a:rPr>
                        <a:t>15.9743</a:t>
                      </a:r>
                    </a:p>
                  </a:txBody>
                  <a:tcPr marL="9524" marR="9524"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EFE9"/>
                    </a:solidFill>
                  </a:tcPr>
                </a:tc>
                <a:tc>
                  <a:txBody>
                    <a:bodyPr/>
                    <a:lstStyle/>
                    <a:p>
                      <a:pPr marL="0" marR="0" lvl="0" indent="0" algn="ctr" defTabSz="914400" rtl="0" eaLnBrk="1" fontAlgn="ctr" latinLnBrk="0" hangingPunct="1">
                        <a:lnSpc>
                          <a:spcPct val="100000"/>
                        </a:lnSpc>
                        <a:spcBef>
                          <a:spcPct val="0"/>
                        </a:spcBef>
                        <a:spcAft>
                          <a:spcPct val="0"/>
                        </a:spcAft>
                        <a:buClrTx/>
                        <a:buSzTx/>
                        <a:buFont typeface="Arial" charset="0"/>
                        <a:buNone/>
                        <a:tabLst/>
                      </a:pPr>
                      <a:r>
                        <a:rPr kumimoji="0" lang="en-US" altLang="ja-JP" sz="2600" b="0" i="0" u="none" strike="noStrike" cap="none" normalizeH="0" baseline="0" dirty="0" smtClean="0">
                          <a:ln>
                            <a:noFill/>
                          </a:ln>
                          <a:solidFill>
                            <a:schemeClr val="tx1"/>
                          </a:solidFill>
                          <a:effectLst/>
                          <a:latin typeface="+mn-ea"/>
                          <a:ea typeface="+mn-ea"/>
                        </a:rPr>
                        <a:t>1578.356</a:t>
                      </a:r>
                    </a:p>
                  </a:txBody>
                  <a:tcPr marL="9524" marR="9524"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DEFE9"/>
                    </a:solidFill>
                  </a:tcPr>
                </a:tc>
              </a:tr>
            </a:tbl>
          </a:graphicData>
        </a:graphic>
      </p:graphicFrame>
      <p:sp>
        <p:nvSpPr>
          <p:cNvPr id="3" name="テキスト ボックス 2"/>
          <p:cNvSpPr txBox="1"/>
          <p:nvPr/>
        </p:nvSpPr>
        <p:spPr>
          <a:xfrm>
            <a:off x="584729" y="570746"/>
            <a:ext cx="2331087" cy="553998"/>
          </a:xfrm>
          <a:prstGeom prst="rect">
            <a:avLst/>
          </a:prstGeom>
          <a:noFill/>
        </p:spPr>
        <p:txBody>
          <a:bodyPr wrap="none" rtlCol="0">
            <a:spAutoFit/>
          </a:bodyPr>
          <a:lstStyle/>
          <a:p>
            <a:r>
              <a:rPr kumimoji="1" lang="ja-JP" altLang="en-US" sz="3000" b="1" dirty="0" smtClean="0"/>
              <a:t>（</a:t>
            </a:r>
            <a:r>
              <a:rPr kumimoji="1" lang="en-US" altLang="ja-JP" sz="3000" b="1" dirty="0" smtClean="0"/>
              <a:t>3</a:t>
            </a:r>
            <a:r>
              <a:rPr kumimoji="1" lang="ja-JP" altLang="en-US" sz="3000" b="1" dirty="0" smtClean="0"/>
              <a:t>）膨張</a:t>
            </a:r>
            <a:r>
              <a:rPr kumimoji="1" lang="ja-JP" altLang="en-US" sz="3000" b="1" dirty="0"/>
              <a:t>速度</a:t>
            </a:r>
            <a:endParaRPr kumimoji="1" lang="ja-JP" altLang="en-US" sz="3000" dirty="0"/>
          </a:p>
        </p:txBody>
      </p:sp>
    </p:spTree>
    <p:extLst>
      <p:ext uri="{BB962C8B-B14F-4D97-AF65-F5344CB8AC3E}">
        <p14:creationId xmlns:p14="http://schemas.microsoft.com/office/powerpoint/2010/main" val="39558935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テーマ">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noFill/>
        <a:ln w="2857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rgbClr val="FF0000"/>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Office テーマ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438</TotalTime>
  <Pages>0</Pages>
  <Words>999</Words>
  <Characters>0</Characters>
  <Application>Microsoft Office PowerPoint</Application>
  <DocSecurity>0</DocSecurity>
  <PresentationFormat>画面に合わせる (4:3)</PresentationFormat>
  <Lines>0</Lines>
  <Paragraphs>233</Paragraphs>
  <Slides>16</Slides>
  <Notes>6</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16</vt:i4>
      </vt:variant>
    </vt:vector>
  </HeadingPairs>
  <TitlesOfParts>
    <vt:vector size="18" baseType="lpstr">
      <vt:lpstr>Office テーマ</vt:lpstr>
      <vt:lpstr>数式</vt:lpstr>
      <vt:lpstr>Ⅱn型超新星の 元素合成と膨張速度</vt:lpstr>
      <vt:lpstr>（1）動機</vt:lpstr>
      <vt:lpstr>（3）重力崩壊型超新星</vt:lpstr>
      <vt:lpstr>（4）超新星の分類</vt:lpstr>
      <vt:lpstr>２．観測方法</vt:lpstr>
      <vt:lpstr>３結果</vt:lpstr>
      <vt:lpstr>PowerPoint プレゼンテーション</vt:lpstr>
      <vt:lpstr>（2）ガウス関数</vt:lpstr>
      <vt:lpstr>PowerPoint プレゼンテーション</vt:lpstr>
      <vt:lpstr>Hαのガウス関数</vt:lpstr>
      <vt:lpstr>４．考察</vt:lpstr>
      <vt:lpstr>（1）600km/sのHαについて</vt:lpstr>
      <vt:lpstr>（3）1500,1900,2300km/sのHβ,Hα,HeⅠについて</vt:lpstr>
      <vt:lpstr>仮説1</vt:lpstr>
      <vt:lpstr>コンプトン散乱について</vt:lpstr>
      <vt:lpstr>５．まとめ</vt:lpstr>
    </vt:vector>
  </TitlesOfParts>
  <LinksUpToDate>false</LinksUpToDate>
  <CharactersWithSpaces>0</CharactersWithSpaces>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重力崩壊の元素合成と 膨張速度</dc:title>
  <dc:creator>miyuki</dc:creator>
  <cp:lastModifiedBy>miyuki</cp:lastModifiedBy>
  <cp:revision>119</cp:revision>
  <cp:lastPrinted>1899-12-30T00:00:00Z</cp:lastPrinted>
  <dcterms:created xsi:type="dcterms:W3CDTF">2010-08-11T03:12:11Z</dcterms:created>
  <dcterms:modified xsi:type="dcterms:W3CDTF">2011-04-17T02:43:08Z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1041-6.6.0.2703</vt:lpwstr>
  </property>
</Properties>
</file>