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1"/>
  </p:notesMasterIdLst>
  <p:handoutMasterIdLst>
    <p:handoutMasterId r:id="rId12"/>
  </p:handoutMasterIdLst>
  <p:sldIdLst>
    <p:sldId id="256" r:id="rId2"/>
    <p:sldId id="257" r:id="rId3"/>
    <p:sldId id="260" r:id="rId4"/>
    <p:sldId id="261" r:id="rId5"/>
    <p:sldId id="262" r:id="rId6"/>
    <p:sldId id="259" r:id="rId7"/>
    <p:sldId id="265" r:id="rId8"/>
    <p:sldId id="266" r:id="rId9"/>
    <p:sldId id="267"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0D599FA-734A-42B1-A3E8-CD09CB2D73E8}">
          <p14:sldIdLst>
            <p14:sldId id="256"/>
            <p14:sldId id="257"/>
            <p14:sldId id="260"/>
            <p14:sldId id="261"/>
            <p14:sldId id="262"/>
            <p14:sldId id="259"/>
            <p14:sldId id="265"/>
            <p14:sldId id="266"/>
            <p14:sldId id="2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377" autoAdjust="0"/>
  </p:normalViewPr>
  <p:slideViewPr>
    <p:cSldViewPr>
      <p:cViewPr>
        <p:scale>
          <a:sx n="53" d="100"/>
          <a:sy n="53" d="100"/>
        </p:scale>
        <p:origin x="-96" y="-390"/>
      </p:cViewPr>
      <p:guideLst>
        <p:guide orient="horz" pos="2160"/>
        <p:guide pos="2880"/>
      </p:guideLst>
    </p:cSldViewPr>
  </p:slideViewPr>
  <p:outlineViewPr>
    <p:cViewPr>
      <p:scale>
        <a:sx n="33" d="100"/>
        <a:sy n="33" d="100"/>
      </p:scale>
      <p:origin x="2706"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468" cy="493941"/>
          </a:xfrm>
          <a:prstGeom prst="rect">
            <a:avLst/>
          </a:prstGeom>
        </p:spPr>
        <p:txBody>
          <a:bodyPr vert="horz" lIns="89776" tIns="44888" rIns="89776" bIns="44888"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5742" y="0"/>
            <a:ext cx="2918468" cy="493941"/>
          </a:xfrm>
          <a:prstGeom prst="rect">
            <a:avLst/>
          </a:prstGeom>
        </p:spPr>
        <p:txBody>
          <a:bodyPr vert="horz" lIns="89776" tIns="44888" rIns="89776" bIns="44888" rtlCol="0"/>
          <a:lstStyle>
            <a:lvl1pPr algn="r">
              <a:defRPr sz="1200"/>
            </a:lvl1pPr>
          </a:lstStyle>
          <a:p>
            <a:fld id="{AFBD4865-5F7D-4377-9C89-316232388E69}" type="datetimeFigureOut">
              <a:rPr kumimoji="1" lang="ja-JP" altLang="en-US" smtClean="0"/>
              <a:t>2011/4/17</a:t>
            </a:fld>
            <a:endParaRPr kumimoji="1" lang="ja-JP" altLang="en-US"/>
          </a:p>
        </p:txBody>
      </p:sp>
      <p:sp>
        <p:nvSpPr>
          <p:cNvPr id="4" name="フッター プレースホルダ 3"/>
          <p:cNvSpPr>
            <a:spLocks noGrp="1"/>
          </p:cNvSpPr>
          <p:nvPr>
            <p:ph type="ftr" sz="quarter" idx="2"/>
          </p:nvPr>
        </p:nvSpPr>
        <p:spPr>
          <a:xfrm>
            <a:off x="0" y="9370809"/>
            <a:ext cx="2918468" cy="493941"/>
          </a:xfrm>
          <a:prstGeom prst="rect">
            <a:avLst/>
          </a:prstGeom>
        </p:spPr>
        <p:txBody>
          <a:bodyPr vert="horz" lIns="89776" tIns="44888" rIns="89776" bIns="44888"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5742" y="9370809"/>
            <a:ext cx="2918468" cy="493941"/>
          </a:xfrm>
          <a:prstGeom prst="rect">
            <a:avLst/>
          </a:prstGeom>
        </p:spPr>
        <p:txBody>
          <a:bodyPr vert="horz" lIns="89776" tIns="44888" rIns="89776" bIns="44888" rtlCol="0" anchor="b"/>
          <a:lstStyle>
            <a:lvl1pPr algn="r">
              <a:defRPr sz="1200"/>
            </a:lvl1pPr>
          </a:lstStyle>
          <a:p>
            <a:fld id="{23287277-BA23-4077-AB01-A614B74F742E}" type="slidenum">
              <a:rPr kumimoji="1" lang="ja-JP" altLang="en-US" smtClean="0"/>
              <a:t>‹#›</a:t>
            </a:fld>
            <a:endParaRPr kumimoji="1" lang="ja-JP" altLang="en-US"/>
          </a:p>
        </p:txBody>
      </p:sp>
    </p:spTree>
    <p:extLst>
      <p:ext uri="{BB962C8B-B14F-4D97-AF65-F5344CB8AC3E}">
        <p14:creationId xmlns:p14="http://schemas.microsoft.com/office/powerpoint/2010/main" val="916008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468" cy="493941"/>
          </a:xfrm>
          <a:prstGeom prst="rect">
            <a:avLst/>
          </a:prstGeom>
        </p:spPr>
        <p:txBody>
          <a:bodyPr vert="horz" lIns="89776" tIns="44888" rIns="89776" bIns="44888" rtlCol="0"/>
          <a:lstStyle>
            <a:lvl1pPr algn="l">
              <a:defRPr sz="1200"/>
            </a:lvl1pPr>
          </a:lstStyle>
          <a:p>
            <a:endParaRPr kumimoji="1" lang="ja-JP" altLang="en-US"/>
          </a:p>
        </p:txBody>
      </p:sp>
      <p:sp>
        <p:nvSpPr>
          <p:cNvPr id="3" name="日付プレースホルダ 2"/>
          <p:cNvSpPr>
            <a:spLocks noGrp="1"/>
          </p:cNvSpPr>
          <p:nvPr>
            <p:ph type="dt" idx="1"/>
          </p:nvPr>
        </p:nvSpPr>
        <p:spPr>
          <a:xfrm>
            <a:off x="3815742" y="0"/>
            <a:ext cx="2918468" cy="493941"/>
          </a:xfrm>
          <a:prstGeom prst="rect">
            <a:avLst/>
          </a:prstGeom>
        </p:spPr>
        <p:txBody>
          <a:bodyPr vert="horz" lIns="89776" tIns="44888" rIns="89776" bIns="44888" rtlCol="0"/>
          <a:lstStyle>
            <a:lvl1pPr algn="r">
              <a:defRPr sz="1200"/>
            </a:lvl1pPr>
          </a:lstStyle>
          <a:p>
            <a:fld id="{28F68044-82F0-4713-B9A1-BD63CFAD216D}" type="datetimeFigureOut">
              <a:rPr kumimoji="1" lang="ja-JP" altLang="en-US" smtClean="0"/>
              <a:pPr/>
              <a:t>2011/4/17</a:t>
            </a:fld>
            <a:endParaRPr kumimoji="1" lang="ja-JP" altLang="en-US"/>
          </a:p>
        </p:txBody>
      </p:sp>
      <p:sp>
        <p:nvSpPr>
          <p:cNvPr id="4" name="スライド イメージ プレースホルダ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89776" tIns="44888" rIns="89776" bIns="44888" rtlCol="0" anchor="ctr"/>
          <a:lstStyle/>
          <a:p>
            <a:endParaRPr lang="ja-JP" altLang="en-US"/>
          </a:p>
        </p:txBody>
      </p:sp>
      <p:sp>
        <p:nvSpPr>
          <p:cNvPr id="5" name="ノート プレースホルダ 4"/>
          <p:cNvSpPr>
            <a:spLocks noGrp="1"/>
          </p:cNvSpPr>
          <p:nvPr>
            <p:ph type="body" sz="quarter" idx="3"/>
          </p:nvPr>
        </p:nvSpPr>
        <p:spPr>
          <a:xfrm>
            <a:off x="673732" y="4686186"/>
            <a:ext cx="5388300" cy="4440779"/>
          </a:xfrm>
          <a:prstGeom prst="rect">
            <a:avLst/>
          </a:prstGeom>
        </p:spPr>
        <p:txBody>
          <a:bodyPr vert="horz" lIns="89776" tIns="44888" rIns="89776" bIns="4488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0809"/>
            <a:ext cx="2918468" cy="493941"/>
          </a:xfrm>
          <a:prstGeom prst="rect">
            <a:avLst/>
          </a:prstGeom>
        </p:spPr>
        <p:txBody>
          <a:bodyPr vert="horz" lIns="89776" tIns="44888" rIns="89776" bIns="4488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742" y="9370809"/>
            <a:ext cx="2918468" cy="493941"/>
          </a:xfrm>
          <a:prstGeom prst="rect">
            <a:avLst/>
          </a:prstGeom>
        </p:spPr>
        <p:txBody>
          <a:bodyPr vert="horz" lIns="89776" tIns="44888" rIns="89776" bIns="44888" rtlCol="0" anchor="b"/>
          <a:lstStyle>
            <a:lvl1pPr algn="r">
              <a:defRPr sz="1200"/>
            </a:lvl1pPr>
          </a:lstStyle>
          <a:p>
            <a:fld id="{96A57BB9-E6C0-4D8F-870D-23DBED20F636}" type="slidenum">
              <a:rPr kumimoji="1" lang="ja-JP" altLang="en-US" smtClean="0"/>
              <a:pPr/>
              <a:t>‹#›</a:t>
            </a:fld>
            <a:endParaRPr kumimoji="1" lang="ja-JP" altLang="en-US"/>
          </a:p>
        </p:txBody>
      </p:sp>
    </p:spTree>
    <p:extLst>
      <p:ext uri="{BB962C8B-B14F-4D97-AF65-F5344CB8AC3E}">
        <p14:creationId xmlns:p14="http://schemas.microsoft.com/office/powerpoint/2010/main" val="2497365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6A57BB9-E6C0-4D8F-870D-23DBED20F636}" type="slidenum">
              <a:rPr kumimoji="1" lang="ja-JP" altLang="en-US" smtClean="0"/>
              <a:pPr/>
              <a:t>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4D9DB297-4F33-49D5-8C9B-D5D40CF467FA}" type="datetimeFigureOut">
              <a:rPr kumimoji="1" lang="ja-JP" altLang="en-US" smtClean="0"/>
              <a:pPr/>
              <a:t>2011/4/17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ABC0DD-4EA7-42E3-9F5E-D6139EB1984F}" type="slidenum">
              <a:rPr kumimoji="1" lang="ja-JP" altLang="en-US" smtClean="0"/>
              <a:pPr/>
              <a:t>‹#›</a:t>
            </a:fld>
            <a:endParaRPr kumimoji="1" lang="ja-JP" alt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ja-JP" altLang="en-US" smtClean="0"/>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4D9DB297-4F33-49D5-8C9B-D5D40CF467FA}" type="datetimeFigureOut">
              <a:rPr kumimoji="1" lang="ja-JP" altLang="en-US" smtClean="0"/>
              <a:pPr/>
              <a:t>2011/4/17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ABC0DD-4EA7-42E3-9F5E-D6139EB1984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4D9DB297-4F33-49D5-8C9B-D5D40CF467FA}" type="datetimeFigureOut">
              <a:rPr kumimoji="1" lang="ja-JP" altLang="en-US" smtClean="0"/>
              <a:pPr/>
              <a:t>2011/4/17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ABC0DD-4EA7-42E3-9F5E-D6139EB1984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ja-JP" altLang="en-US" smtClean="0"/>
              <a:t>マスター タイトルの書式設定</a:t>
            </a:r>
            <a:endParaRPr lang="en-US" dirty="0"/>
          </a:p>
        </p:txBody>
      </p:sp>
      <p:sp>
        <p:nvSpPr>
          <p:cNvPr id="4" name="Date Placeholder 3"/>
          <p:cNvSpPr>
            <a:spLocks noGrp="1"/>
          </p:cNvSpPr>
          <p:nvPr>
            <p:ph type="dt" sz="half" idx="10"/>
          </p:nvPr>
        </p:nvSpPr>
        <p:spPr/>
        <p:txBody>
          <a:bodyPr/>
          <a:lstStyle/>
          <a:p>
            <a:fld id="{4D9DB297-4F33-49D5-8C9B-D5D40CF467FA}" type="datetimeFigureOut">
              <a:rPr kumimoji="1" lang="ja-JP" altLang="en-US" smtClean="0"/>
              <a:pPr/>
              <a:t>2011/4/17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ABC0DD-4EA7-42E3-9F5E-D6139EB1984F}" type="slidenum">
              <a:rPr kumimoji="1" lang="ja-JP" altLang="en-US" smtClean="0"/>
              <a:pPr/>
              <a:t>‹#›</a:t>
            </a:fld>
            <a:endParaRPr kumimoji="1" lang="ja-JP" altLang="en-US"/>
          </a:p>
        </p:txBody>
      </p:sp>
      <p:sp>
        <p:nvSpPr>
          <p:cNvPr id="8" name="Content Placeholder 7"/>
          <p:cNvSpPr>
            <a:spLocks noGrp="1"/>
          </p:cNvSpPr>
          <p:nvPr>
            <p:ph sz="quarter" idx="13"/>
          </p:nvPr>
        </p:nvSpPr>
        <p:spPr>
          <a:xfrm>
            <a:off x="609600" y="1600200"/>
            <a:ext cx="7924800" cy="4114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D9DB297-4F33-49D5-8C9B-D5D40CF467FA}" type="datetimeFigureOut">
              <a:rPr kumimoji="1" lang="ja-JP" altLang="en-US" smtClean="0"/>
              <a:pPr/>
              <a:t>2011/4/17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ABC0DD-4EA7-42E3-9F5E-D6139EB1984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2" name="Title 1"/>
          <p:cNvSpPr>
            <a:spLocks noGrp="1"/>
          </p:cNvSpPr>
          <p:nvPr>
            <p:ph type="title"/>
          </p:nvPr>
        </p:nvSpPr>
        <p:spPr>
          <a:xfrm>
            <a:off x="609600" y="274638"/>
            <a:ext cx="7924800" cy="1143000"/>
          </a:xfrm>
        </p:spPr>
        <p:txBody>
          <a:bodyPr/>
          <a:lstStyle/>
          <a:p>
            <a:r>
              <a:rPr lang="ja-JP" altLang="en-US" smtClean="0"/>
              <a:t>マスター タイトルの書式設定</a:t>
            </a:r>
            <a:endParaRPr lang="en-US" dirty="0"/>
          </a:p>
        </p:txBody>
      </p:sp>
      <p:sp>
        <p:nvSpPr>
          <p:cNvPr id="5" name="Date Placeholder 4"/>
          <p:cNvSpPr>
            <a:spLocks noGrp="1"/>
          </p:cNvSpPr>
          <p:nvPr>
            <p:ph type="dt" sz="half" idx="10"/>
          </p:nvPr>
        </p:nvSpPr>
        <p:spPr/>
        <p:txBody>
          <a:bodyPr/>
          <a:lstStyle/>
          <a:p>
            <a:fld id="{4D9DB297-4F33-49D5-8C9B-D5D40CF467FA}" type="datetimeFigureOut">
              <a:rPr kumimoji="1" lang="ja-JP" altLang="en-US" smtClean="0"/>
              <a:pPr/>
              <a:t>2011/4/17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ABC0DD-4EA7-42E3-9F5E-D6139EB1984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4D9DB297-4F33-49D5-8C9B-D5D40CF467FA}" type="datetimeFigureOut">
              <a:rPr kumimoji="1" lang="ja-JP" altLang="en-US" smtClean="0"/>
              <a:pPr/>
              <a:t>2011/4/17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AABC0DD-4EA7-42E3-9F5E-D6139EB1984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D9DB297-4F33-49D5-8C9B-D5D40CF467FA}" type="datetimeFigureOut">
              <a:rPr kumimoji="1" lang="ja-JP" altLang="en-US" smtClean="0"/>
              <a:pPr/>
              <a:t>2011/4/17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AABC0DD-4EA7-42E3-9F5E-D6139EB1984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DB297-4F33-49D5-8C9B-D5D40CF467FA}" type="datetimeFigureOut">
              <a:rPr kumimoji="1" lang="ja-JP" altLang="en-US" smtClean="0"/>
              <a:pPr/>
              <a:t>2011/4/17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AABC0DD-4EA7-42E3-9F5E-D6139EB1984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D9DB297-4F33-49D5-8C9B-D5D40CF467FA}" type="datetimeFigureOut">
              <a:rPr kumimoji="1" lang="ja-JP" altLang="en-US" smtClean="0"/>
              <a:pPr/>
              <a:t>2011/4/17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ABC0DD-4EA7-42E3-9F5E-D6139EB1984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D9DB297-4F33-49D5-8C9B-D5D40CF467FA}" type="datetimeFigureOut">
              <a:rPr kumimoji="1" lang="ja-JP" altLang="en-US" smtClean="0"/>
              <a:pPr/>
              <a:t>2011/4/17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ABC0DD-4EA7-42E3-9F5E-D6139EB1984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4D9DB297-4F33-49D5-8C9B-D5D40CF467FA}" type="datetimeFigureOut">
              <a:rPr kumimoji="1" lang="ja-JP" altLang="en-US" smtClean="0"/>
              <a:pPr/>
              <a:t>2011/4/17</a:t>
            </a:fld>
            <a:endParaRPr kumimoji="1" lang="ja-JP" alt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6AABC0DD-4EA7-42E3-9F5E-D6139EB1984F}" type="slidenum">
              <a:rPr kumimoji="1" lang="ja-JP" altLang="en-US" smtClean="0"/>
              <a:pPr/>
              <a:t>‹#›</a:t>
            </a:fld>
            <a:endParaRPr kumimoji="1" lang="ja-JP" altLang="en-U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kumimoji="1" sz="3000" kern="1200" cap="all" spc="50" baseline="0">
          <a:solidFill>
            <a:schemeClr val="tx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kumimoji="1"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kumimoji="1"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kumimoji="1"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kumimoji="1"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kumimoji="1"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kumimoji="1"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kumimoji="1"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kumimoji="1"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kumimoji="1" sz="17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019672" y="4077072"/>
            <a:ext cx="5576664" cy="936104"/>
          </a:xfrm>
        </p:spPr>
        <p:txBody>
          <a:bodyPr>
            <a:normAutofit fontScale="85000" lnSpcReduction="20000"/>
          </a:bodyPr>
          <a:lstStyle/>
          <a:p>
            <a:r>
              <a:rPr lang="ja-JP" altLang="ja-JP" sz="2800" dirty="0"/>
              <a:t>飯田美幸，高野春菜</a:t>
            </a:r>
            <a:r>
              <a:rPr lang="en-US" altLang="ja-JP" sz="2800" dirty="0"/>
              <a:t>(</a:t>
            </a:r>
            <a:r>
              <a:rPr lang="ja-JP" altLang="ja-JP" sz="2800" dirty="0"/>
              <a:t>高</a:t>
            </a:r>
            <a:r>
              <a:rPr lang="en-US" altLang="ja-JP" sz="2800" dirty="0"/>
              <a:t>2</a:t>
            </a:r>
            <a:r>
              <a:rPr lang="en-US" altLang="ja-JP" sz="2800" dirty="0" smtClean="0"/>
              <a:t>)</a:t>
            </a:r>
          </a:p>
          <a:p>
            <a:r>
              <a:rPr lang="ja-JP" altLang="ja-JP" sz="2800" dirty="0" smtClean="0"/>
              <a:t>【</a:t>
            </a:r>
            <a:r>
              <a:rPr lang="ja-JP" altLang="ja-JP" sz="2800" dirty="0"/>
              <a:t>茨城県立竹園高校】</a:t>
            </a:r>
            <a:endParaRPr kumimoji="1" lang="en-US" altLang="ja-JP" sz="2800" dirty="0" smtClean="0"/>
          </a:p>
          <a:p>
            <a:endParaRPr kumimoji="1" lang="ja-JP" altLang="en-US" dirty="0"/>
          </a:p>
        </p:txBody>
      </p:sp>
      <p:pic>
        <p:nvPicPr>
          <p:cNvPr id="4" name="図 3" descr="images.jpg"/>
          <p:cNvPicPr>
            <a:picLocks noChangeAspect="1"/>
          </p:cNvPicPr>
          <p:nvPr/>
        </p:nvPicPr>
        <p:blipFill>
          <a:blip r:embed="rId2"/>
          <a:stretch>
            <a:fillRect/>
          </a:stretch>
        </p:blipFill>
        <p:spPr>
          <a:xfrm>
            <a:off x="6535596" y="3933056"/>
            <a:ext cx="2428892" cy="2714644"/>
          </a:xfrm>
          <a:prstGeom prst="rect">
            <a:avLst/>
          </a:prstGeom>
        </p:spPr>
      </p:pic>
      <p:pic>
        <p:nvPicPr>
          <p:cNvPr id="6" name="図 5" descr="d-hgr1.jpg"/>
          <p:cNvPicPr>
            <a:picLocks noChangeAspect="1"/>
          </p:cNvPicPr>
          <p:nvPr/>
        </p:nvPicPr>
        <p:blipFill>
          <a:blip r:embed="rId3"/>
          <a:stretch>
            <a:fillRect/>
          </a:stretch>
        </p:blipFill>
        <p:spPr>
          <a:xfrm>
            <a:off x="0" y="4286256"/>
            <a:ext cx="3071814" cy="2333628"/>
          </a:xfrm>
          <a:prstGeom prst="rect">
            <a:avLst/>
          </a:prstGeom>
        </p:spPr>
      </p:pic>
      <p:sp>
        <p:nvSpPr>
          <p:cNvPr id="9" name="正方形/長方形 8"/>
          <p:cNvSpPr/>
          <p:nvPr/>
        </p:nvSpPr>
        <p:spPr>
          <a:xfrm>
            <a:off x="2044705" y="1772816"/>
            <a:ext cx="5054589" cy="1754326"/>
          </a:xfrm>
          <a:prstGeom prst="rect">
            <a:avLst/>
          </a:prstGeom>
          <a:noFill/>
        </p:spPr>
        <p:txBody>
          <a:bodyPr wrap="none" lIns="91440" tIns="45720" rIns="91440" bIns="45720">
            <a:spAutoFit/>
          </a:bodyPr>
          <a:lstStyle/>
          <a:p>
            <a:pPr algn="ctr"/>
            <a:r>
              <a:rPr lang="ja-JP" altLang="en-US" sz="54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太陽の進化</a:t>
            </a:r>
            <a:r>
              <a:rPr kumimoji="1" lang="en-US" altLang="ja-JP"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kumimoji="1" lang="en-US" altLang="ja-JP"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ja-JP"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～惑星状</a:t>
            </a:r>
            <a:r>
              <a:rPr lang="ja-JP" alt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星雲～</a:t>
            </a:r>
            <a:endParaRPr lang="ja-JP"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9111844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188640"/>
            <a:ext cx="2253018" cy="724942"/>
          </a:xfrm>
        </p:spPr>
        <p:txBody>
          <a:bodyPr>
            <a:normAutofit/>
          </a:bodyPr>
          <a:lstStyle/>
          <a:p>
            <a:r>
              <a:rPr lang="ja-JP" altLang="en-US" dirty="0" smtClean="0"/>
              <a:t>目的・意義</a:t>
            </a:r>
            <a:endParaRPr kumimoji="1" lang="ja-JP" altLang="en-US" dirty="0"/>
          </a:p>
        </p:txBody>
      </p:sp>
      <p:sp>
        <p:nvSpPr>
          <p:cNvPr id="3" name="コンテンツ プレースホルダー 2"/>
          <p:cNvSpPr>
            <a:spLocks noGrp="1"/>
          </p:cNvSpPr>
          <p:nvPr>
            <p:ph sz="quarter" idx="13"/>
          </p:nvPr>
        </p:nvSpPr>
        <p:spPr>
          <a:xfrm>
            <a:off x="179512" y="836712"/>
            <a:ext cx="8784976" cy="4440556"/>
          </a:xfrm>
        </p:spPr>
        <p:txBody>
          <a:bodyPr>
            <a:noAutofit/>
          </a:bodyPr>
          <a:lstStyle/>
          <a:p>
            <a:pPr marL="0" indent="0">
              <a:lnSpc>
                <a:spcPts val="2760"/>
              </a:lnSpc>
              <a:buNone/>
            </a:pPr>
            <a:r>
              <a:rPr kumimoji="1" lang="ja-JP" altLang="en-US" sz="2600" dirty="0" smtClean="0"/>
              <a:t>恒星の一生について調べるにあたって恒星の進化の最終段階に注目した。</a:t>
            </a:r>
            <a:endParaRPr kumimoji="1" lang="en-US" altLang="ja-JP" sz="2600" dirty="0" smtClean="0"/>
          </a:p>
          <a:p>
            <a:pPr marL="0" indent="0">
              <a:lnSpc>
                <a:spcPts val="2760"/>
              </a:lnSpc>
              <a:buNone/>
            </a:pPr>
            <a:r>
              <a:rPr kumimoji="1" lang="ja-JP" altLang="en-US" sz="2600" dirty="0" smtClean="0"/>
              <a:t>最終段階　</a:t>
            </a:r>
            <a:r>
              <a:rPr lang="ja-JP" altLang="en-US" sz="2600" dirty="0"/>
              <a:t>　</a:t>
            </a:r>
            <a:r>
              <a:rPr kumimoji="1" lang="ja-JP" altLang="en-US" sz="2600" dirty="0" smtClean="0"/>
              <a:t>ブラックホール</a:t>
            </a:r>
            <a:r>
              <a:rPr lang="ja-JP" altLang="en-US" sz="2600" dirty="0"/>
              <a:t>，</a:t>
            </a:r>
            <a:r>
              <a:rPr kumimoji="1" lang="ja-JP" altLang="en-US" sz="2600" dirty="0" smtClean="0"/>
              <a:t>中性子星</a:t>
            </a:r>
            <a:r>
              <a:rPr lang="ja-JP" altLang="en-US" sz="2600" dirty="0"/>
              <a:t>，</a:t>
            </a:r>
            <a:r>
              <a:rPr kumimoji="1" lang="ja-JP" altLang="en-US" sz="2600" dirty="0" smtClean="0"/>
              <a:t>惑星状星雲 </a:t>
            </a:r>
            <a:r>
              <a:rPr kumimoji="1" lang="en-US" altLang="ja-JP" sz="2600" dirty="0" smtClean="0"/>
              <a:t>etc.</a:t>
            </a:r>
          </a:p>
          <a:p>
            <a:pPr marL="0" indent="0">
              <a:lnSpc>
                <a:spcPts val="2760"/>
              </a:lnSpc>
              <a:buNone/>
            </a:pPr>
            <a:r>
              <a:rPr lang="ja-JP" altLang="en-US" sz="2600" dirty="0"/>
              <a:t>・</a:t>
            </a:r>
            <a:r>
              <a:rPr lang="ja-JP" altLang="en-US" sz="2600" dirty="0" smtClean="0"/>
              <a:t>惑星状星雲になる条件は？　</a:t>
            </a:r>
            <a:endParaRPr lang="en-US" altLang="ja-JP" sz="2600" dirty="0" smtClean="0"/>
          </a:p>
          <a:p>
            <a:pPr marL="0" indent="0">
              <a:lnSpc>
                <a:spcPts val="2760"/>
              </a:lnSpc>
              <a:buNone/>
            </a:pPr>
            <a:r>
              <a:rPr lang="ja-JP" altLang="en-US" sz="2600" dirty="0" smtClean="0"/>
              <a:t>　　　　　・質量</a:t>
            </a:r>
            <a:endParaRPr lang="en-US" altLang="ja-JP" sz="2600" dirty="0" smtClean="0"/>
          </a:p>
          <a:p>
            <a:pPr marL="0" indent="0">
              <a:lnSpc>
                <a:spcPts val="2760"/>
              </a:lnSpc>
              <a:buNone/>
            </a:pPr>
            <a:r>
              <a:rPr lang="ja-JP" altLang="en-US" sz="2600" dirty="0" smtClean="0"/>
              <a:t>　　　　　・恒星の明るさ</a:t>
            </a:r>
            <a:endParaRPr lang="en-US" altLang="ja-JP" sz="2600" dirty="0" smtClean="0"/>
          </a:p>
          <a:p>
            <a:pPr marL="0" indent="0">
              <a:lnSpc>
                <a:spcPts val="2760"/>
              </a:lnSpc>
              <a:buNone/>
            </a:pPr>
            <a:r>
              <a:rPr lang="ja-JP" altLang="en-US" sz="2600" dirty="0" smtClean="0"/>
              <a:t>　　　　　・恒星の大きさ</a:t>
            </a:r>
            <a:endParaRPr lang="en-US" altLang="ja-JP" sz="2600" dirty="0" smtClean="0"/>
          </a:p>
          <a:p>
            <a:pPr marL="0" indent="0">
              <a:lnSpc>
                <a:spcPts val="2760"/>
              </a:lnSpc>
              <a:buNone/>
            </a:pPr>
            <a:r>
              <a:rPr lang="ja-JP" altLang="en-US" sz="2600" dirty="0" smtClean="0"/>
              <a:t>　　　　　・構成元素</a:t>
            </a:r>
            <a:endParaRPr lang="en-US" altLang="ja-JP" sz="2600" dirty="0" smtClean="0"/>
          </a:p>
        </p:txBody>
      </p:sp>
      <p:cxnSp>
        <p:nvCxnSpPr>
          <p:cNvPr id="5" name="直線矢印コネクタ 4"/>
          <p:cNvCxnSpPr/>
          <p:nvPr/>
        </p:nvCxnSpPr>
        <p:spPr>
          <a:xfrm>
            <a:off x="1619672" y="1916832"/>
            <a:ext cx="64807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7" name="図 6" descr="starlife.jpg"/>
          <p:cNvPicPr>
            <a:picLocks noChangeAspect="1"/>
          </p:cNvPicPr>
          <p:nvPr/>
        </p:nvPicPr>
        <p:blipFill>
          <a:blip r:embed="rId3"/>
          <a:stretch>
            <a:fillRect/>
          </a:stretch>
        </p:blipFill>
        <p:spPr>
          <a:xfrm>
            <a:off x="5321150" y="2276872"/>
            <a:ext cx="3643338" cy="3000396"/>
          </a:xfrm>
          <a:prstGeom prst="rect">
            <a:avLst/>
          </a:prstGeom>
        </p:spPr>
      </p:pic>
      <p:sp>
        <p:nvSpPr>
          <p:cNvPr id="9" name="円/楕円 8"/>
          <p:cNvSpPr/>
          <p:nvPr/>
        </p:nvSpPr>
        <p:spPr>
          <a:xfrm>
            <a:off x="2051720" y="2636912"/>
            <a:ext cx="1080120" cy="5040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p>
        </p:txBody>
      </p:sp>
      <p:sp>
        <p:nvSpPr>
          <p:cNvPr id="10" name="円/楕円 9"/>
          <p:cNvSpPr/>
          <p:nvPr/>
        </p:nvSpPr>
        <p:spPr>
          <a:xfrm>
            <a:off x="6444208" y="1556792"/>
            <a:ext cx="1872208" cy="64807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p>
        </p:txBody>
      </p:sp>
      <p:sp>
        <p:nvSpPr>
          <p:cNvPr id="4" name="テキスト ボックス 3"/>
          <p:cNvSpPr txBox="1"/>
          <p:nvPr/>
        </p:nvSpPr>
        <p:spPr>
          <a:xfrm>
            <a:off x="179512" y="5171708"/>
            <a:ext cx="8946680" cy="1569660"/>
          </a:xfrm>
          <a:prstGeom prst="rect">
            <a:avLst/>
          </a:prstGeom>
          <a:noFill/>
        </p:spPr>
        <p:txBody>
          <a:bodyPr wrap="none" rtlCol="0">
            <a:spAutoFit/>
          </a:bodyPr>
          <a:lstStyle/>
          <a:p>
            <a:pPr>
              <a:lnSpc>
                <a:spcPts val="2760"/>
              </a:lnSpc>
            </a:pPr>
            <a:r>
              <a:rPr lang="ja-JP" altLang="en-US" sz="2600" dirty="0"/>
              <a:t>・惑星状星雲とは？</a:t>
            </a:r>
            <a:endParaRPr lang="en-US" altLang="ja-JP" sz="2600" dirty="0"/>
          </a:p>
          <a:p>
            <a:pPr>
              <a:lnSpc>
                <a:spcPts val="2760"/>
              </a:lnSpc>
            </a:pPr>
            <a:r>
              <a:rPr lang="ja-JP" altLang="en-US" sz="2600" dirty="0"/>
              <a:t>質量が太陽の</a:t>
            </a:r>
            <a:r>
              <a:rPr lang="en-US" altLang="ja-JP" sz="2600" dirty="0">
                <a:solidFill>
                  <a:srgbClr val="FFC000"/>
                </a:solidFill>
              </a:rPr>
              <a:t>0.5</a:t>
            </a:r>
            <a:r>
              <a:rPr lang="ja-JP" altLang="en-US" sz="2600" dirty="0">
                <a:solidFill>
                  <a:srgbClr val="FFC000"/>
                </a:solidFill>
              </a:rPr>
              <a:t>～</a:t>
            </a:r>
            <a:r>
              <a:rPr lang="en-US" altLang="ja-JP" sz="2600" dirty="0">
                <a:solidFill>
                  <a:srgbClr val="FFC000"/>
                </a:solidFill>
              </a:rPr>
              <a:t>8.0</a:t>
            </a:r>
            <a:r>
              <a:rPr lang="ja-JP" altLang="en-US" sz="2600" dirty="0">
                <a:solidFill>
                  <a:srgbClr val="FFC000"/>
                </a:solidFill>
              </a:rPr>
              <a:t>倍</a:t>
            </a:r>
            <a:r>
              <a:rPr lang="ja-JP" altLang="en-US" sz="2600" dirty="0"/>
              <a:t>の恒星</a:t>
            </a:r>
            <a:r>
              <a:rPr lang="ja-JP" altLang="en-US" sz="2600" dirty="0" smtClean="0"/>
              <a:t>が最終</a:t>
            </a:r>
            <a:r>
              <a:rPr lang="ja-JP" altLang="en-US" sz="2600" dirty="0"/>
              <a:t>段階に放出したガス</a:t>
            </a:r>
            <a:r>
              <a:rPr lang="ja-JP" altLang="en-US" sz="2600" dirty="0" smtClean="0"/>
              <a:t>が</a:t>
            </a:r>
            <a:endParaRPr lang="en-US" altLang="ja-JP" sz="2600" dirty="0" smtClean="0"/>
          </a:p>
          <a:p>
            <a:pPr>
              <a:lnSpc>
                <a:spcPts val="2760"/>
              </a:lnSpc>
            </a:pPr>
            <a:r>
              <a:rPr lang="ja-JP" altLang="en-US" sz="2600" dirty="0" smtClean="0"/>
              <a:t>輝いている</a:t>
            </a:r>
            <a:r>
              <a:rPr lang="ja-JP" altLang="en-US" sz="2600" dirty="0"/>
              <a:t>もの。</a:t>
            </a:r>
          </a:p>
          <a:p>
            <a:endParaRPr kumimoji="1" lang="ja-JP" altLang="en-US" sz="2600" dirty="0"/>
          </a:p>
        </p:txBody>
      </p:sp>
    </p:spTree>
    <p:extLst>
      <p:ext uri="{BB962C8B-B14F-4D97-AF65-F5344CB8AC3E}">
        <p14:creationId xmlns:p14="http://schemas.microsoft.com/office/powerpoint/2010/main" val="3805122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544" y="44624"/>
            <a:ext cx="4250432" cy="796950"/>
          </a:xfrm>
        </p:spPr>
        <p:txBody>
          <a:bodyPr>
            <a:normAutofit/>
          </a:bodyPr>
          <a:lstStyle/>
          <a:p>
            <a:r>
              <a:rPr lang="ja-JP" altLang="en-US" dirty="0"/>
              <a:t>研究対象</a:t>
            </a:r>
            <a:r>
              <a:rPr lang="ja-JP" altLang="en-US" dirty="0" smtClean="0"/>
              <a:t>・観測機器</a:t>
            </a:r>
            <a:endParaRPr kumimoji="1" lang="ja-JP" altLang="en-US" dirty="0"/>
          </a:p>
        </p:txBody>
      </p:sp>
      <p:sp>
        <p:nvSpPr>
          <p:cNvPr id="5" name="コンテンツ プレースホルダー 4"/>
          <p:cNvSpPr>
            <a:spLocks noGrp="1"/>
          </p:cNvSpPr>
          <p:nvPr>
            <p:ph sz="quarter" idx="13"/>
          </p:nvPr>
        </p:nvSpPr>
        <p:spPr>
          <a:xfrm>
            <a:off x="395536" y="980728"/>
            <a:ext cx="8784976" cy="2016224"/>
          </a:xfrm>
        </p:spPr>
        <p:txBody>
          <a:bodyPr>
            <a:normAutofit/>
          </a:bodyPr>
          <a:lstStyle/>
          <a:p>
            <a:pPr marL="0" indent="0">
              <a:buNone/>
            </a:pPr>
            <a:r>
              <a:rPr lang="ja-JP" altLang="en-US" sz="2600" dirty="0"/>
              <a:t>りゅう座の</a:t>
            </a:r>
            <a:r>
              <a:rPr lang="en-US" altLang="ja-JP" sz="2600" dirty="0"/>
              <a:t>NGC6543</a:t>
            </a:r>
            <a:r>
              <a:rPr lang="ja-JP" altLang="en-US" sz="2600" dirty="0"/>
              <a:t>（キャッツアイ星雲</a:t>
            </a:r>
            <a:r>
              <a:rPr lang="ja-JP" altLang="en-US" sz="2600" dirty="0" smtClean="0"/>
              <a:t>）</a:t>
            </a:r>
            <a:endParaRPr lang="en-US" altLang="ja-JP" sz="2600" dirty="0" smtClean="0"/>
          </a:p>
          <a:p>
            <a:pPr marL="0" indent="0">
              <a:buNone/>
            </a:pPr>
            <a:r>
              <a:rPr lang="ja-JP" altLang="en-US" sz="2600" dirty="0" smtClean="0">
                <a:latin typeface="+mn-ea"/>
              </a:rPr>
              <a:t>姫路市宿泊型児童館</a:t>
            </a:r>
            <a:r>
              <a:rPr lang="en-US" altLang="ja-JP" sz="2600" dirty="0" smtClean="0">
                <a:latin typeface="+mn-ea"/>
              </a:rPr>
              <a:t>『</a:t>
            </a:r>
            <a:r>
              <a:rPr lang="ja-JP" altLang="en-US" sz="2600" dirty="0" smtClean="0">
                <a:latin typeface="+mn-ea"/>
              </a:rPr>
              <a:t>星の子館</a:t>
            </a:r>
            <a:r>
              <a:rPr lang="en-US" altLang="ja-JP" sz="2600" dirty="0" smtClean="0">
                <a:latin typeface="+mn-ea"/>
              </a:rPr>
              <a:t>』</a:t>
            </a:r>
            <a:r>
              <a:rPr lang="ja-JP" altLang="en-US" sz="2600" dirty="0" smtClean="0">
                <a:latin typeface="+mn-ea"/>
              </a:rPr>
              <a:t>の</a:t>
            </a:r>
            <a:endParaRPr lang="en-US" altLang="ja-JP" sz="2600" dirty="0" smtClean="0">
              <a:latin typeface="+mn-ea"/>
            </a:endParaRPr>
          </a:p>
          <a:p>
            <a:pPr marL="0" indent="0">
              <a:buNone/>
            </a:pPr>
            <a:r>
              <a:rPr lang="ja-JP" altLang="en-US" sz="2600" dirty="0">
                <a:latin typeface="+mn-ea"/>
              </a:rPr>
              <a:t>　</a:t>
            </a:r>
            <a:r>
              <a:rPr lang="ja-JP" altLang="en-US" sz="2600" dirty="0" smtClean="0">
                <a:latin typeface="+mn-ea"/>
              </a:rPr>
              <a:t>　　　　　　　　　　　　天文台「あさひララ」</a:t>
            </a:r>
            <a:endParaRPr lang="en-US" altLang="ja-JP" sz="2600" dirty="0" smtClean="0">
              <a:latin typeface="+mn-ea"/>
            </a:endParaRPr>
          </a:p>
          <a:p>
            <a:pPr marL="0" indent="0">
              <a:buNone/>
            </a:pPr>
            <a:endParaRPr kumimoji="1" lang="ja-JP" altLang="en-US" sz="23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5695" y="3065437"/>
            <a:ext cx="2442727" cy="2667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96805" y="2803748"/>
            <a:ext cx="2038771" cy="3073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4435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556792"/>
            <a:ext cx="2602632" cy="922114"/>
          </a:xfrm>
        </p:spPr>
        <p:txBody>
          <a:bodyPr>
            <a:normAutofit/>
          </a:bodyPr>
          <a:lstStyle/>
          <a:p>
            <a:r>
              <a:rPr kumimoji="1" lang="ja-JP" altLang="en-US" dirty="0" smtClean="0"/>
              <a:t>質量計算①</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sz="quarter" idx="13"/>
              </p:nvPr>
            </p:nvSpPr>
            <p:spPr>
              <a:xfrm>
                <a:off x="179512" y="2564904"/>
                <a:ext cx="8784976" cy="3312368"/>
              </a:xfrm>
            </p:spPr>
            <p:txBody>
              <a:bodyPr>
                <a:normAutofit/>
              </a:bodyPr>
              <a:lstStyle/>
              <a:p>
                <a:pPr marL="0" indent="0">
                  <a:buNone/>
                </a:pPr>
                <a:r>
                  <a:rPr lang="en-US" altLang="ja-JP" sz="2600" i="1" dirty="0" smtClean="0">
                    <a:latin typeface="Cambria Math"/>
                  </a:rPr>
                  <a:t>NGC6543</a:t>
                </a:r>
                <a:r>
                  <a:rPr lang="ja-JP" altLang="en-US" sz="2600" i="1" dirty="0" smtClean="0">
                    <a:latin typeface="Cambria Math"/>
                  </a:rPr>
                  <a:t>が</a:t>
                </a:r>
                <a:r>
                  <a:rPr lang="ja-JP" altLang="en-US" sz="2600" i="1" dirty="0" smtClean="0">
                    <a:solidFill>
                      <a:srgbClr val="FFC000"/>
                    </a:solidFill>
                    <a:latin typeface="Cambria Math"/>
                  </a:rPr>
                  <a:t>水素</a:t>
                </a:r>
                <a:r>
                  <a:rPr lang="ja-JP" altLang="en-US" sz="2600" i="1" dirty="0">
                    <a:solidFill>
                      <a:srgbClr val="FFC000"/>
                    </a:solidFill>
                    <a:latin typeface="Cambria Math"/>
                  </a:rPr>
                  <a:t>のみ</a:t>
                </a:r>
                <a:r>
                  <a:rPr lang="ja-JP" altLang="en-US" sz="2600" i="1" dirty="0">
                    <a:latin typeface="Cambria Math"/>
                  </a:rPr>
                  <a:t>で構成されていると仮定する</a:t>
                </a:r>
                <a:r>
                  <a:rPr lang="ja-JP" altLang="en-US" sz="2600" i="1" dirty="0" smtClean="0">
                    <a:latin typeface="Cambria Math"/>
                  </a:rPr>
                  <a:t>。</a:t>
                </a:r>
                <a:endParaRPr lang="en-US" altLang="ja-JP" sz="2600" dirty="0" smtClean="0"/>
              </a:p>
              <a:p>
                <a:pPr marL="0" indent="0">
                  <a:buNone/>
                </a:pPr>
                <a:r>
                  <a:rPr lang="ja-JP" altLang="ja-JP" sz="2600" dirty="0"/>
                  <a:t>質量</a:t>
                </a:r>
                <a14:m>
                  <m:oMath xmlns:m="http://schemas.openxmlformats.org/officeDocument/2006/math">
                    <m:r>
                      <a:rPr lang="en-US" altLang="ja-JP" sz="2600">
                        <a:latin typeface="Cambria Math"/>
                      </a:rPr>
                      <m:t> =7.62</m:t>
                    </m:r>
                    <m:r>
                      <a:rPr lang="ja-JP" altLang="ja-JP" sz="2600">
                        <a:latin typeface="Cambria Math"/>
                      </a:rPr>
                      <m:t>×</m:t>
                    </m:r>
                    <m:sSup>
                      <m:sSupPr>
                        <m:ctrlPr>
                          <a:rPr lang="ja-JP" altLang="ja-JP" sz="2600" i="1">
                            <a:latin typeface="Cambria Math"/>
                          </a:rPr>
                        </m:ctrlPr>
                      </m:sSupPr>
                      <m:e>
                        <m:r>
                          <a:rPr lang="en-US" altLang="ja-JP" sz="2600">
                            <a:latin typeface="Cambria Math"/>
                          </a:rPr>
                          <m:t>10</m:t>
                        </m:r>
                      </m:e>
                      <m:sup>
                        <m:r>
                          <a:rPr lang="en-US" altLang="ja-JP" sz="2600">
                            <a:latin typeface="Cambria Math"/>
                          </a:rPr>
                          <m:t>31</m:t>
                        </m:r>
                      </m:sup>
                    </m:sSup>
                    <m:r>
                      <m:rPr>
                        <m:sty m:val="p"/>
                      </m:rPr>
                      <a:rPr lang="en-US" altLang="ja-JP" sz="2600">
                        <a:latin typeface="Cambria Math"/>
                      </a:rPr>
                      <m:t>mol</m:t>
                    </m:r>
                    <m:r>
                      <a:rPr lang="en-US" altLang="ja-JP" sz="2600">
                        <a:latin typeface="Cambria Math"/>
                      </a:rPr>
                      <m:t>×1</m:t>
                    </m:r>
                    <m:r>
                      <m:rPr>
                        <m:sty m:val="p"/>
                      </m:rPr>
                      <a:rPr lang="en-US" altLang="ja-JP" sz="2600">
                        <a:latin typeface="Cambria Math"/>
                      </a:rPr>
                      <m:t>g</m:t>
                    </m:r>
                    <m:r>
                      <a:rPr lang="en-US" altLang="ja-JP" sz="2600">
                        <a:latin typeface="Cambria Math"/>
                      </a:rPr>
                      <m:t>/</m:t>
                    </m:r>
                    <m:r>
                      <m:rPr>
                        <m:sty m:val="p"/>
                      </m:rPr>
                      <a:rPr lang="en-US" altLang="ja-JP" sz="2600">
                        <a:latin typeface="Cambria Math"/>
                      </a:rPr>
                      <m:t>mol</m:t>
                    </m:r>
                    <m:r>
                      <a:rPr lang="en-US" altLang="ja-JP" sz="2600">
                        <a:latin typeface="Cambria Math"/>
                      </a:rPr>
                      <m:t> = 7.62×</m:t>
                    </m:r>
                    <m:sSup>
                      <m:sSupPr>
                        <m:ctrlPr>
                          <a:rPr lang="ja-JP" altLang="ja-JP" sz="2600" i="1">
                            <a:latin typeface="Cambria Math"/>
                          </a:rPr>
                        </m:ctrlPr>
                      </m:sSupPr>
                      <m:e>
                        <m:r>
                          <a:rPr lang="en-US" altLang="ja-JP" sz="2600" i="1">
                            <a:latin typeface="Cambria Math"/>
                          </a:rPr>
                          <m:t>10</m:t>
                        </m:r>
                      </m:e>
                      <m:sup>
                        <m:r>
                          <a:rPr lang="en-US" altLang="ja-JP" sz="2600" i="1">
                            <a:latin typeface="Cambria Math"/>
                          </a:rPr>
                          <m:t>31</m:t>
                        </m:r>
                      </m:sup>
                    </m:sSup>
                    <m:r>
                      <m:rPr>
                        <m:sty m:val="p"/>
                      </m:rPr>
                      <a:rPr lang="en-US" altLang="ja-JP" sz="2600">
                        <a:latin typeface="Cambria Math"/>
                      </a:rPr>
                      <m:t>g</m:t>
                    </m:r>
                  </m:oMath>
                </a14:m>
                <a:endParaRPr lang="ja-JP" altLang="ja-JP" sz="2600" dirty="0"/>
              </a:p>
              <a:p>
                <a:pPr marL="0" indent="0">
                  <a:buNone/>
                </a:pPr>
                <a:r>
                  <a:rPr lang="ja-JP" altLang="ja-JP" sz="2600" dirty="0"/>
                  <a:t>太陽質量と比較すると，</a:t>
                </a:r>
              </a:p>
              <a:p>
                <a:pPr marL="0" indent="0">
                  <a:buNone/>
                </a:pPr>
                <a14:m>
                  <m:oMath xmlns:m="http://schemas.openxmlformats.org/officeDocument/2006/math">
                    <m:f>
                      <m:fPr>
                        <m:ctrlPr>
                          <a:rPr lang="ja-JP" altLang="ja-JP" sz="2600" i="1">
                            <a:latin typeface="Cambria Math"/>
                          </a:rPr>
                        </m:ctrlPr>
                      </m:fPr>
                      <m:num>
                        <m:r>
                          <m:rPr>
                            <m:sty m:val="p"/>
                          </m:rPr>
                          <a:rPr lang="en-US" altLang="ja-JP" sz="2600">
                            <a:latin typeface="Cambria Math"/>
                          </a:rPr>
                          <m:t>NGC</m:t>
                        </m:r>
                        <m:r>
                          <a:rPr lang="en-US" altLang="ja-JP" sz="2600">
                            <a:latin typeface="Cambria Math"/>
                          </a:rPr>
                          <m:t>6543</m:t>
                        </m:r>
                      </m:num>
                      <m:den>
                        <m:r>
                          <a:rPr lang="ja-JP" altLang="ja-JP" sz="2600">
                            <a:latin typeface="Cambria Math"/>
                          </a:rPr>
                          <m:t>太陽</m:t>
                        </m:r>
                      </m:den>
                    </m:f>
                    <m:r>
                      <a:rPr lang="en-US" altLang="ja-JP" sz="2600">
                        <a:latin typeface="Cambria Math"/>
                      </a:rPr>
                      <m:t> = </m:t>
                    </m:r>
                    <m:f>
                      <m:fPr>
                        <m:ctrlPr>
                          <a:rPr lang="ja-JP" altLang="ja-JP" sz="2600" i="1">
                            <a:latin typeface="Cambria Math"/>
                          </a:rPr>
                        </m:ctrlPr>
                      </m:fPr>
                      <m:num>
                        <m:r>
                          <a:rPr lang="en-US" altLang="ja-JP" sz="2600">
                            <a:latin typeface="Cambria Math"/>
                          </a:rPr>
                          <m:t>7.62</m:t>
                        </m:r>
                        <m:r>
                          <a:rPr lang="ja-JP" altLang="ja-JP" sz="2600">
                            <a:latin typeface="Cambria Math"/>
                          </a:rPr>
                          <m:t>×</m:t>
                        </m:r>
                        <m:sSup>
                          <m:sSupPr>
                            <m:ctrlPr>
                              <a:rPr lang="ja-JP" altLang="ja-JP" sz="2600" i="1">
                                <a:latin typeface="Cambria Math"/>
                              </a:rPr>
                            </m:ctrlPr>
                          </m:sSupPr>
                          <m:e>
                            <m:r>
                              <a:rPr lang="en-US" altLang="ja-JP" sz="2600">
                                <a:latin typeface="Cambria Math"/>
                              </a:rPr>
                              <m:t> 10</m:t>
                            </m:r>
                          </m:e>
                          <m:sup>
                            <m:r>
                              <a:rPr lang="en-US" altLang="ja-JP" sz="2600">
                                <a:latin typeface="Cambria Math"/>
                              </a:rPr>
                              <m:t>31</m:t>
                            </m:r>
                          </m:sup>
                        </m:sSup>
                      </m:num>
                      <m:den>
                        <m:r>
                          <a:rPr lang="en-US" altLang="ja-JP" sz="2600">
                            <a:latin typeface="Cambria Math"/>
                          </a:rPr>
                          <m:t>1.99</m:t>
                        </m:r>
                        <m:r>
                          <a:rPr lang="ja-JP" altLang="ja-JP" sz="2600">
                            <a:latin typeface="Cambria Math"/>
                          </a:rPr>
                          <m:t>×</m:t>
                        </m:r>
                        <m:sSup>
                          <m:sSupPr>
                            <m:ctrlPr>
                              <a:rPr lang="ja-JP" altLang="ja-JP" sz="2600" i="1">
                                <a:latin typeface="Cambria Math"/>
                              </a:rPr>
                            </m:ctrlPr>
                          </m:sSupPr>
                          <m:e>
                            <m:r>
                              <a:rPr lang="en-US" altLang="ja-JP" sz="2600">
                                <a:latin typeface="Cambria Math"/>
                              </a:rPr>
                              <m:t>10</m:t>
                            </m:r>
                          </m:e>
                          <m:sup>
                            <m:r>
                              <a:rPr lang="en-US" altLang="ja-JP" sz="2600">
                                <a:latin typeface="Cambria Math"/>
                              </a:rPr>
                              <m:t>33</m:t>
                            </m:r>
                          </m:sup>
                        </m:sSup>
                      </m:den>
                    </m:f>
                    <m:r>
                      <a:rPr lang="en-US" altLang="ja-JP" sz="2600">
                        <a:latin typeface="Cambria Math"/>
                      </a:rPr>
                      <m:t> = 0.038</m:t>
                    </m:r>
                  </m:oMath>
                </a14:m>
                <a:r>
                  <a:rPr lang="ja-JP" altLang="ja-JP" sz="2600" dirty="0"/>
                  <a:t>（太陽質量）</a:t>
                </a:r>
                <a:endParaRPr lang="en-US" altLang="ja-JP" sz="2600" i="1" dirty="0" smtClean="0">
                  <a:latin typeface="Cambria Math"/>
                </a:endParaRPr>
              </a:p>
              <a:p>
                <a:pPr marL="0" indent="0">
                  <a:buNone/>
                </a:pPr>
                <a:endParaRPr lang="en-US" altLang="ja-JP" sz="2800" i="1" dirty="0">
                  <a:latin typeface="Cambria Math"/>
                </a:endParaRP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sz="quarter" idx="13"/>
              </p:nvPr>
            </p:nvSpPr>
            <p:spPr>
              <a:xfrm>
                <a:off x="179512" y="2564904"/>
                <a:ext cx="8784976" cy="3312368"/>
              </a:xfrm>
              <a:blipFill rotWithShape="1">
                <a:blip r:embed="rId2"/>
                <a:stretch>
                  <a:fillRect l="-1179" t="-2026"/>
                </a:stretch>
              </a:blipFill>
            </p:spPr>
            <p:txBody>
              <a:bodyPr/>
              <a:lstStyle/>
              <a:p>
                <a:r>
                  <a:rPr lang="ja-JP" altLang="en-US">
                    <a:noFill/>
                  </a:rPr>
                  <a:t> </a:t>
                </a:r>
              </a:p>
            </p:txBody>
          </p:sp>
        </mc:Fallback>
      </mc:AlternateContent>
      <p:grpSp>
        <p:nvGrpSpPr>
          <p:cNvPr id="4" name="グループ化 3"/>
          <p:cNvGrpSpPr/>
          <p:nvPr/>
        </p:nvGrpSpPr>
        <p:grpSpPr>
          <a:xfrm>
            <a:off x="6108116" y="5152097"/>
            <a:ext cx="2280308" cy="797183"/>
            <a:chOff x="6074932" y="4360009"/>
            <a:chExt cx="2280308" cy="797183"/>
          </a:xfrm>
        </p:grpSpPr>
        <p:cxnSp>
          <p:nvCxnSpPr>
            <p:cNvPr id="5" name="直線コネクタ 4"/>
            <p:cNvCxnSpPr>
              <a:endCxn id="8" idx="0"/>
            </p:cNvCxnSpPr>
            <p:nvPr/>
          </p:nvCxnSpPr>
          <p:spPr>
            <a:xfrm flipV="1">
              <a:off x="6074932" y="4365104"/>
              <a:ext cx="2099348" cy="425513"/>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121112" y="4797152"/>
              <a:ext cx="2088232" cy="36004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8" name="円/楕円 7"/>
            <p:cNvSpPr/>
            <p:nvPr/>
          </p:nvSpPr>
          <p:spPr>
            <a:xfrm>
              <a:off x="8030264" y="4365104"/>
              <a:ext cx="288032" cy="792088"/>
            </a:xfrm>
            <a:prstGeom prst="ellipse">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弧 13"/>
            <p:cNvSpPr/>
            <p:nvPr/>
          </p:nvSpPr>
          <p:spPr>
            <a:xfrm rot="2732048">
              <a:off x="6307697" y="4672871"/>
              <a:ext cx="228811" cy="240957"/>
            </a:xfrm>
            <a:prstGeom prst="arc">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8" name="直線コネクタ 17"/>
            <p:cNvCxnSpPr/>
            <p:nvPr/>
          </p:nvCxnSpPr>
          <p:spPr>
            <a:xfrm>
              <a:off x="8189090" y="4365104"/>
              <a:ext cx="0" cy="792088"/>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8045540" y="4360009"/>
              <a:ext cx="309700" cy="369332"/>
            </a:xfrm>
            <a:prstGeom prst="rect">
              <a:avLst/>
            </a:prstGeom>
            <a:noFill/>
          </p:spPr>
          <p:txBody>
            <a:bodyPr wrap="none" rtlCol="0">
              <a:spAutoFit/>
            </a:bodyPr>
            <a:lstStyle/>
            <a:p>
              <a:r>
                <a:rPr kumimoji="1" lang="en-US" altLang="ja-JP" dirty="0" smtClean="0"/>
                <a:t>R</a:t>
              </a:r>
              <a:endParaRPr kumimoji="1" lang="ja-JP" altLang="en-US" dirty="0"/>
            </a:p>
          </p:txBody>
        </p:sp>
        <p:sp>
          <p:nvSpPr>
            <p:cNvPr id="24" name="テキスト ボックス 23"/>
            <p:cNvSpPr txBox="1"/>
            <p:nvPr/>
          </p:nvSpPr>
          <p:spPr>
            <a:xfrm>
              <a:off x="7092280" y="4569060"/>
              <a:ext cx="306494" cy="369332"/>
            </a:xfrm>
            <a:prstGeom prst="rect">
              <a:avLst/>
            </a:prstGeom>
            <a:noFill/>
          </p:spPr>
          <p:txBody>
            <a:bodyPr wrap="none" rtlCol="0">
              <a:spAutoFit/>
            </a:bodyPr>
            <a:lstStyle/>
            <a:p>
              <a:r>
                <a:rPr kumimoji="1" lang="en-US" altLang="ja-JP" dirty="0" smtClean="0"/>
                <a:t>d</a:t>
              </a:r>
              <a:endParaRPr kumimoji="1" lang="ja-JP" altLang="en-US" dirty="0"/>
            </a:p>
          </p:txBody>
        </p:sp>
        <p:cxnSp>
          <p:nvCxnSpPr>
            <p:cNvPr id="22" name="直線コネクタ 21"/>
            <p:cNvCxnSpPr/>
            <p:nvPr/>
          </p:nvCxnSpPr>
          <p:spPr>
            <a:xfrm rot="10800000">
              <a:off x="6544832" y="4786322"/>
              <a:ext cx="1643074" cy="1588"/>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6" name="テキスト ボックス 5"/>
          <p:cNvSpPr txBox="1"/>
          <p:nvPr/>
        </p:nvSpPr>
        <p:spPr>
          <a:xfrm>
            <a:off x="1910418" y="808256"/>
            <a:ext cx="5541902" cy="892552"/>
          </a:xfrm>
          <a:prstGeom prst="rect">
            <a:avLst/>
          </a:prstGeom>
          <a:noFill/>
        </p:spPr>
        <p:txBody>
          <a:bodyPr wrap="none" rtlCol="0">
            <a:spAutoFit/>
          </a:bodyPr>
          <a:lstStyle/>
          <a:p>
            <a:r>
              <a:rPr kumimoji="1" lang="ja-JP" altLang="en-US" sz="2600" dirty="0" smtClean="0"/>
              <a:t>以下の質量計算はいずれも</a:t>
            </a:r>
            <a:endParaRPr kumimoji="1" lang="en-US" altLang="ja-JP" sz="2600" dirty="0" smtClean="0"/>
          </a:p>
          <a:p>
            <a:r>
              <a:rPr lang="en-US" altLang="ja-JP" sz="2600" i="1" dirty="0" smtClean="0">
                <a:latin typeface="Cambria Math"/>
              </a:rPr>
              <a:t>NGC6543</a:t>
            </a:r>
            <a:r>
              <a:rPr lang="ja-JP" altLang="en-US" sz="2600" i="1" dirty="0">
                <a:latin typeface="Cambria Math"/>
              </a:rPr>
              <a:t>は</a:t>
            </a:r>
            <a:r>
              <a:rPr lang="ja-JP" altLang="en-US" sz="2600" i="1" dirty="0">
                <a:solidFill>
                  <a:srgbClr val="FFC000"/>
                </a:solidFill>
                <a:latin typeface="Cambria Math"/>
              </a:rPr>
              <a:t>球体</a:t>
            </a:r>
            <a:r>
              <a:rPr lang="ja-JP" altLang="en-US" sz="2600" i="1" dirty="0" smtClean="0">
                <a:latin typeface="Cambria Math"/>
              </a:rPr>
              <a:t>であると仮定する。</a:t>
            </a:r>
            <a:endParaRPr kumimoji="1" lang="ja-JP" altLang="en-US" sz="2600" dirty="0"/>
          </a:p>
        </p:txBody>
      </p:sp>
      <p:sp>
        <p:nvSpPr>
          <p:cNvPr id="9" name="正方形/長方形 8"/>
          <p:cNvSpPr/>
          <p:nvPr/>
        </p:nvSpPr>
        <p:spPr>
          <a:xfrm>
            <a:off x="1810580" y="764704"/>
            <a:ext cx="5497724" cy="954107"/>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34572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3"/>
          </p:nvPr>
        </p:nvSpPr>
        <p:spPr>
          <a:xfrm>
            <a:off x="537592" y="664096"/>
            <a:ext cx="1730152" cy="676672"/>
          </a:xfrm>
        </p:spPr>
        <p:txBody>
          <a:bodyPr>
            <a:normAutofit/>
          </a:bodyPr>
          <a:lstStyle/>
          <a:p>
            <a:pPr marL="0" indent="0">
              <a:buNone/>
            </a:pPr>
            <a:r>
              <a:rPr kumimoji="1" lang="ja-JP" altLang="en-US" sz="3000" dirty="0" smtClean="0"/>
              <a:t>考察①</a:t>
            </a:r>
            <a:endParaRPr kumimoji="1" lang="ja-JP" altLang="en-US" sz="3000" dirty="0"/>
          </a:p>
        </p:txBody>
      </p:sp>
      <p:sp>
        <p:nvSpPr>
          <p:cNvPr id="5" name="テキスト ボックス 4"/>
          <p:cNvSpPr txBox="1"/>
          <p:nvPr/>
        </p:nvSpPr>
        <p:spPr>
          <a:xfrm>
            <a:off x="323528" y="1484784"/>
            <a:ext cx="8640960" cy="2769989"/>
          </a:xfrm>
          <a:prstGeom prst="rect">
            <a:avLst/>
          </a:prstGeom>
          <a:noFill/>
        </p:spPr>
        <p:txBody>
          <a:bodyPr wrap="square" rtlCol="0">
            <a:spAutoFit/>
          </a:bodyPr>
          <a:lstStyle/>
          <a:p>
            <a:r>
              <a:rPr lang="ja-JP" altLang="ja-JP" sz="2600" dirty="0"/>
              <a:t>この計算結果では明らかに質量が少ない</a:t>
            </a:r>
            <a:r>
              <a:rPr lang="ja-JP" altLang="ja-JP" sz="2600" dirty="0" smtClean="0"/>
              <a:t>。</a:t>
            </a:r>
            <a:endParaRPr lang="en-US" altLang="ja-JP" sz="2600" dirty="0" smtClean="0"/>
          </a:p>
          <a:p>
            <a:r>
              <a:rPr lang="ja-JP" altLang="en-US" sz="2600" dirty="0"/>
              <a:t>　</a:t>
            </a:r>
            <a:r>
              <a:rPr lang="ja-JP" altLang="en-US" sz="2600" dirty="0" smtClean="0"/>
              <a:t>　　　　</a:t>
            </a:r>
            <a:r>
              <a:rPr lang="ja-JP" altLang="ja-JP" sz="2600" dirty="0" smtClean="0"/>
              <a:t>水素</a:t>
            </a:r>
            <a:r>
              <a:rPr lang="ja-JP" altLang="ja-JP" sz="2600" dirty="0"/>
              <a:t>だけで構成されているという</a:t>
            </a:r>
            <a:r>
              <a:rPr lang="ja-JP" altLang="ja-JP" sz="2600" dirty="0" smtClean="0"/>
              <a:t>仮定</a:t>
            </a:r>
            <a:r>
              <a:rPr lang="ja-JP" altLang="en-US" sz="2600" dirty="0" smtClean="0"/>
              <a:t>は</a:t>
            </a:r>
            <a:endParaRPr lang="en-US" altLang="ja-JP" sz="2600" dirty="0" smtClean="0"/>
          </a:p>
          <a:p>
            <a:r>
              <a:rPr lang="ja-JP" altLang="en-US" sz="2600" dirty="0" smtClean="0"/>
              <a:t>　　　　　</a:t>
            </a:r>
            <a:r>
              <a:rPr lang="ja-JP" altLang="ja-JP" sz="2600" dirty="0" smtClean="0"/>
              <a:t>誤りである</a:t>
            </a:r>
            <a:r>
              <a:rPr lang="ja-JP" altLang="en-US" sz="2600" dirty="0" smtClean="0"/>
              <a:t>。</a:t>
            </a:r>
            <a:endParaRPr lang="en-US" altLang="ja-JP" sz="2600" dirty="0" smtClean="0"/>
          </a:p>
          <a:p>
            <a:endParaRPr lang="en-US" altLang="ja-JP" sz="2600" dirty="0" smtClean="0"/>
          </a:p>
          <a:p>
            <a:r>
              <a:rPr lang="ja-JP" altLang="en-US" sz="2600" dirty="0" smtClean="0"/>
              <a:t>　　　</a:t>
            </a:r>
            <a:r>
              <a:rPr lang="ja-JP" altLang="ja-JP" sz="2600" dirty="0" smtClean="0"/>
              <a:t>もし</a:t>
            </a:r>
            <a:r>
              <a:rPr lang="ja-JP" altLang="ja-JP" sz="2600" dirty="0"/>
              <a:t>他の元素も含まれているのならば</a:t>
            </a:r>
            <a:r>
              <a:rPr lang="ja-JP" altLang="ja-JP" sz="2600" dirty="0" smtClean="0"/>
              <a:t>，</a:t>
            </a:r>
            <a:endParaRPr lang="en-US" altLang="ja-JP" sz="2600" dirty="0" smtClean="0"/>
          </a:p>
          <a:p>
            <a:r>
              <a:rPr lang="ja-JP" altLang="en-US" sz="2600" dirty="0" smtClean="0"/>
              <a:t>　　　</a:t>
            </a:r>
            <a:r>
              <a:rPr lang="ja-JP" altLang="ja-JP" sz="2600" dirty="0" smtClean="0"/>
              <a:t>その</a:t>
            </a:r>
            <a:r>
              <a:rPr lang="ja-JP" altLang="ja-JP" sz="2600" dirty="0"/>
              <a:t>分質量は増える</a:t>
            </a:r>
            <a:r>
              <a:rPr lang="ja-JP" altLang="ja-JP" sz="2600" dirty="0" smtClean="0"/>
              <a:t>。</a:t>
            </a:r>
            <a:endParaRPr lang="ja-JP" altLang="ja-JP" sz="2600" dirty="0"/>
          </a:p>
          <a:p>
            <a:endParaRPr kumimoji="1" lang="ja-JP" altLang="en-US" dirty="0"/>
          </a:p>
        </p:txBody>
      </p:sp>
      <p:cxnSp>
        <p:nvCxnSpPr>
          <p:cNvPr id="7" name="直線矢印コネクタ 6"/>
          <p:cNvCxnSpPr/>
          <p:nvPr/>
        </p:nvCxnSpPr>
        <p:spPr>
          <a:xfrm>
            <a:off x="1475656" y="2132856"/>
            <a:ext cx="50405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92192" y="4509120"/>
            <a:ext cx="7520007" cy="492443"/>
          </a:xfrm>
          <a:prstGeom prst="rect">
            <a:avLst/>
          </a:prstGeom>
          <a:noFill/>
        </p:spPr>
        <p:txBody>
          <a:bodyPr wrap="none" rtlCol="0">
            <a:spAutoFit/>
          </a:bodyPr>
          <a:lstStyle/>
          <a:p>
            <a:r>
              <a:rPr lang="ja-JP" altLang="ja-JP" sz="2600" dirty="0"/>
              <a:t>そこで水素以外の元素が存在しないか解析した。</a:t>
            </a:r>
            <a:endParaRPr kumimoji="1" lang="ja-JP" altLang="en-US" sz="2600" dirty="0"/>
          </a:p>
        </p:txBody>
      </p:sp>
    </p:spTree>
    <p:extLst>
      <p:ext uri="{BB962C8B-B14F-4D97-AF65-F5344CB8AC3E}">
        <p14:creationId xmlns:p14="http://schemas.microsoft.com/office/powerpoint/2010/main" val="2344787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055" y="260648"/>
            <a:ext cx="8229600" cy="706090"/>
          </a:xfrm>
        </p:spPr>
        <p:txBody>
          <a:bodyPr>
            <a:normAutofit/>
          </a:bodyPr>
          <a:lstStyle/>
          <a:p>
            <a:r>
              <a:rPr kumimoji="1" lang="ja-JP" altLang="en-US" dirty="0" smtClean="0"/>
              <a:t>スペクトル線のグラフ</a:t>
            </a:r>
            <a:endParaRPr kumimoji="1" lang="ja-JP" altLang="en-US" dirty="0"/>
          </a:p>
        </p:txBody>
      </p:sp>
      <p:pic>
        <p:nvPicPr>
          <p:cNvPr id="2050" name="Picture 2"/>
          <p:cNvPicPr>
            <a:picLocks noGrp="1" noChangeAspect="1" noChangeArrowheads="1"/>
          </p:cNvPicPr>
          <p:nvPr>
            <p:ph sz="quarter" idx="13"/>
          </p:nvPr>
        </p:nvPicPr>
        <p:blipFill>
          <a:blip r:embed="rId2" cstate="print">
            <a:extLst>
              <a:ext uri="{28A0092B-C50C-407E-A947-70E740481C1C}">
                <a14:useLocalDpi xmlns:a14="http://schemas.microsoft.com/office/drawing/2010/main" val="0"/>
              </a:ext>
            </a:extLst>
          </a:blip>
          <a:srcRect/>
          <a:stretch>
            <a:fillRect/>
          </a:stretch>
        </p:blipFill>
        <p:spPr bwMode="auto">
          <a:xfrm>
            <a:off x="599643" y="1080299"/>
            <a:ext cx="7972425" cy="1888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9643" y="2929476"/>
            <a:ext cx="7972425"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9643" y="4797152"/>
            <a:ext cx="7972425"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3577508" y="1542591"/>
            <a:ext cx="706459" cy="307777"/>
          </a:xfrm>
          <a:prstGeom prst="rect">
            <a:avLst/>
          </a:prstGeom>
          <a:noFill/>
        </p:spPr>
        <p:txBody>
          <a:bodyPr wrap="square" rtlCol="0">
            <a:spAutoFit/>
          </a:bodyPr>
          <a:lstStyle/>
          <a:p>
            <a:r>
              <a:rPr kumimoji="1" lang="ja-JP" altLang="en-US" sz="1400" b="1" dirty="0" smtClean="0">
                <a:solidFill>
                  <a:srgbClr val="FF0000"/>
                </a:solidFill>
              </a:rPr>
              <a:t>Ｏ</a:t>
            </a:r>
            <a:r>
              <a:rPr lang="en-US" altLang="ja-JP" sz="1400" b="1" dirty="0">
                <a:solidFill>
                  <a:srgbClr val="FF0000"/>
                </a:solidFill>
              </a:rPr>
              <a:t>Ⅲ</a:t>
            </a:r>
            <a:endParaRPr kumimoji="1" lang="ja-JP" altLang="en-US" sz="1400" b="1" dirty="0">
              <a:solidFill>
                <a:srgbClr val="FF0000"/>
              </a:solidFill>
            </a:endParaRPr>
          </a:p>
        </p:txBody>
      </p:sp>
      <p:sp>
        <p:nvSpPr>
          <p:cNvPr id="5" name="テキスト ボックス 4"/>
          <p:cNvSpPr txBox="1"/>
          <p:nvPr/>
        </p:nvSpPr>
        <p:spPr>
          <a:xfrm>
            <a:off x="1538264" y="2113111"/>
            <a:ext cx="497252" cy="307777"/>
          </a:xfrm>
          <a:prstGeom prst="rect">
            <a:avLst/>
          </a:prstGeom>
          <a:noFill/>
        </p:spPr>
        <p:txBody>
          <a:bodyPr wrap="none" rtlCol="0">
            <a:spAutoFit/>
          </a:bodyPr>
          <a:lstStyle/>
          <a:p>
            <a:r>
              <a:rPr kumimoji="1" lang="ja-JP" altLang="en-US" sz="1400" b="1" dirty="0" smtClean="0">
                <a:solidFill>
                  <a:srgbClr val="FF0000"/>
                </a:solidFill>
              </a:rPr>
              <a:t>Ｃ</a:t>
            </a:r>
            <a:r>
              <a:rPr kumimoji="1" lang="en-US" altLang="ja-JP" sz="1400" b="1" dirty="0" smtClean="0">
                <a:solidFill>
                  <a:srgbClr val="FF0000"/>
                </a:solidFill>
              </a:rPr>
              <a:t>Ⅱ</a:t>
            </a:r>
            <a:endParaRPr kumimoji="1" lang="ja-JP" altLang="en-US" sz="1400" b="1" dirty="0">
              <a:solidFill>
                <a:srgbClr val="FF0000"/>
              </a:solidFill>
            </a:endParaRPr>
          </a:p>
        </p:txBody>
      </p:sp>
      <p:sp>
        <p:nvSpPr>
          <p:cNvPr id="6" name="テキスト ボックス 5"/>
          <p:cNvSpPr txBox="1"/>
          <p:nvPr/>
        </p:nvSpPr>
        <p:spPr>
          <a:xfrm>
            <a:off x="2002439" y="2095745"/>
            <a:ext cx="769361" cy="307778"/>
          </a:xfrm>
          <a:prstGeom prst="rect">
            <a:avLst/>
          </a:prstGeom>
          <a:noFill/>
        </p:spPr>
        <p:txBody>
          <a:bodyPr wrap="square" rtlCol="0">
            <a:spAutoFit/>
          </a:bodyPr>
          <a:lstStyle/>
          <a:p>
            <a:r>
              <a:rPr lang="ja-JP" altLang="en-US" sz="1400" b="1" dirty="0">
                <a:solidFill>
                  <a:srgbClr val="FF0000"/>
                </a:solidFill>
              </a:rPr>
              <a:t>Ｈｅ</a:t>
            </a:r>
            <a:r>
              <a:rPr lang="en-US" altLang="ja-JP" sz="1400" b="1" dirty="0" smtClean="0">
                <a:solidFill>
                  <a:srgbClr val="FF0000"/>
                </a:solidFill>
              </a:rPr>
              <a:t>Ⅰ</a:t>
            </a:r>
            <a:endParaRPr kumimoji="1" lang="ja-JP" altLang="en-US" sz="1400" b="1" dirty="0">
              <a:solidFill>
                <a:srgbClr val="FF0000"/>
              </a:solidFill>
            </a:endParaRPr>
          </a:p>
        </p:txBody>
      </p:sp>
      <p:sp>
        <p:nvSpPr>
          <p:cNvPr id="7" name="テキスト ボックス 6"/>
          <p:cNvSpPr txBox="1"/>
          <p:nvPr/>
        </p:nvSpPr>
        <p:spPr>
          <a:xfrm>
            <a:off x="2947120" y="2159291"/>
            <a:ext cx="418704" cy="307777"/>
          </a:xfrm>
          <a:prstGeom prst="rect">
            <a:avLst/>
          </a:prstGeom>
          <a:noFill/>
        </p:spPr>
        <p:txBody>
          <a:bodyPr wrap="none" rtlCol="0">
            <a:spAutoFit/>
          </a:bodyPr>
          <a:lstStyle/>
          <a:p>
            <a:r>
              <a:rPr kumimoji="1" lang="ja-JP" altLang="en-US" sz="1400" b="1" dirty="0" smtClean="0">
                <a:solidFill>
                  <a:srgbClr val="FF0000"/>
                </a:solidFill>
              </a:rPr>
              <a:t>Ｈ</a:t>
            </a:r>
            <a:r>
              <a:rPr kumimoji="1" lang="en-US" altLang="ja-JP" sz="1400" b="1" dirty="0" smtClean="0">
                <a:solidFill>
                  <a:srgbClr val="FF0000"/>
                </a:solidFill>
              </a:rPr>
              <a:t>β</a:t>
            </a:r>
            <a:endParaRPr kumimoji="1" lang="ja-JP" altLang="en-US" sz="1400" b="1" dirty="0">
              <a:solidFill>
                <a:srgbClr val="FF0000"/>
              </a:solidFill>
            </a:endParaRPr>
          </a:p>
        </p:txBody>
      </p:sp>
      <p:sp>
        <p:nvSpPr>
          <p:cNvPr id="8" name="テキスト ボックス 7"/>
          <p:cNvSpPr txBox="1"/>
          <p:nvPr/>
        </p:nvSpPr>
        <p:spPr>
          <a:xfrm>
            <a:off x="3239595" y="2000370"/>
            <a:ext cx="508473" cy="307777"/>
          </a:xfrm>
          <a:prstGeom prst="rect">
            <a:avLst/>
          </a:prstGeom>
          <a:noFill/>
        </p:spPr>
        <p:txBody>
          <a:bodyPr wrap="none" rtlCol="0">
            <a:spAutoFit/>
          </a:bodyPr>
          <a:lstStyle/>
          <a:p>
            <a:r>
              <a:rPr kumimoji="1" lang="ja-JP" altLang="en-US" sz="1400" b="1" dirty="0" smtClean="0">
                <a:solidFill>
                  <a:srgbClr val="FF0000"/>
                </a:solidFill>
              </a:rPr>
              <a:t>Ｏ</a:t>
            </a:r>
            <a:r>
              <a:rPr kumimoji="1" lang="en-US" altLang="ja-JP" sz="1400" b="1" dirty="0" smtClean="0">
                <a:solidFill>
                  <a:srgbClr val="FF0000"/>
                </a:solidFill>
              </a:rPr>
              <a:t>Ⅱ</a:t>
            </a:r>
            <a:endParaRPr kumimoji="1" lang="ja-JP" altLang="en-US" sz="1400" b="1" dirty="0">
              <a:solidFill>
                <a:srgbClr val="FF0000"/>
              </a:solidFill>
            </a:endParaRPr>
          </a:p>
        </p:txBody>
      </p:sp>
      <p:sp>
        <p:nvSpPr>
          <p:cNvPr id="9" name="テキスト ボックス 8"/>
          <p:cNvSpPr txBox="1"/>
          <p:nvPr/>
        </p:nvSpPr>
        <p:spPr>
          <a:xfrm>
            <a:off x="3562277" y="3416004"/>
            <a:ext cx="508473" cy="307777"/>
          </a:xfrm>
          <a:prstGeom prst="rect">
            <a:avLst/>
          </a:prstGeom>
          <a:noFill/>
        </p:spPr>
        <p:txBody>
          <a:bodyPr wrap="none" rtlCol="0">
            <a:spAutoFit/>
          </a:bodyPr>
          <a:lstStyle/>
          <a:p>
            <a:r>
              <a:rPr kumimoji="1" lang="ja-JP" altLang="en-US" sz="1400" b="1" dirty="0" smtClean="0">
                <a:solidFill>
                  <a:srgbClr val="FF0000"/>
                </a:solidFill>
              </a:rPr>
              <a:t>Ｏ</a:t>
            </a:r>
            <a:r>
              <a:rPr kumimoji="1" lang="en-US" altLang="ja-JP" sz="1400" b="1" dirty="0" smtClean="0">
                <a:solidFill>
                  <a:srgbClr val="FF0000"/>
                </a:solidFill>
              </a:rPr>
              <a:t>Ⅲ</a:t>
            </a:r>
            <a:endParaRPr kumimoji="1" lang="ja-JP" altLang="en-US" sz="1400" b="1" dirty="0">
              <a:solidFill>
                <a:srgbClr val="FF0000"/>
              </a:solidFill>
            </a:endParaRPr>
          </a:p>
        </p:txBody>
      </p:sp>
      <p:sp>
        <p:nvSpPr>
          <p:cNvPr id="10" name="テキスト ボックス 9"/>
          <p:cNvSpPr txBox="1"/>
          <p:nvPr/>
        </p:nvSpPr>
        <p:spPr>
          <a:xfrm>
            <a:off x="3225259" y="3860884"/>
            <a:ext cx="508473" cy="307777"/>
          </a:xfrm>
          <a:prstGeom prst="rect">
            <a:avLst/>
          </a:prstGeom>
          <a:noFill/>
        </p:spPr>
        <p:txBody>
          <a:bodyPr wrap="none" rtlCol="0">
            <a:spAutoFit/>
          </a:bodyPr>
          <a:lstStyle/>
          <a:p>
            <a:r>
              <a:rPr kumimoji="1" lang="ja-JP" altLang="en-US" sz="1400" b="1" dirty="0" smtClean="0">
                <a:solidFill>
                  <a:srgbClr val="FF0000"/>
                </a:solidFill>
              </a:rPr>
              <a:t>Ｏ</a:t>
            </a:r>
            <a:r>
              <a:rPr kumimoji="1" lang="en-US" altLang="ja-JP" sz="1400" b="1" dirty="0" smtClean="0">
                <a:solidFill>
                  <a:srgbClr val="FF0000"/>
                </a:solidFill>
              </a:rPr>
              <a:t>Ⅱ</a:t>
            </a:r>
            <a:endParaRPr kumimoji="1" lang="ja-JP" altLang="en-US" sz="1400" b="1" dirty="0">
              <a:solidFill>
                <a:srgbClr val="FF0000"/>
              </a:solidFill>
            </a:endParaRPr>
          </a:p>
        </p:txBody>
      </p:sp>
      <p:sp>
        <p:nvSpPr>
          <p:cNvPr id="11" name="テキスト ボックス 10"/>
          <p:cNvSpPr txBox="1"/>
          <p:nvPr/>
        </p:nvSpPr>
        <p:spPr>
          <a:xfrm>
            <a:off x="2878872" y="4077072"/>
            <a:ext cx="418704" cy="307777"/>
          </a:xfrm>
          <a:prstGeom prst="rect">
            <a:avLst/>
          </a:prstGeom>
          <a:noFill/>
        </p:spPr>
        <p:txBody>
          <a:bodyPr wrap="none" rtlCol="0">
            <a:spAutoFit/>
          </a:bodyPr>
          <a:lstStyle/>
          <a:p>
            <a:r>
              <a:rPr kumimoji="1" lang="ja-JP" altLang="en-US" sz="1400" b="1" dirty="0" smtClean="0">
                <a:solidFill>
                  <a:srgbClr val="FF0000"/>
                </a:solidFill>
              </a:rPr>
              <a:t>Ｈ</a:t>
            </a:r>
            <a:r>
              <a:rPr kumimoji="1" lang="en-US" altLang="ja-JP" sz="1400" b="1" dirty="0" smtClean="0">
                <a:solidFill>
                  <a:srgbClr val="FF0000"/>
                </a:solidFill>
              </a:rPr>
              <a:t>β</a:t>
            </a:r>
            <a:endParaRPr kumimoji="1" lang="ja-JP" altLang="en-US" sz="1400" b="1" dirty="0">
              <a:solidFill>
                <a:srgbClr val="FF0000"/>
              </a:solidFill>
            </a:endParaRPr>
          </a:p>
        </p:txBody>
      </p:sp>
      <p:sp>
        <p:nvSpPr>
          <p:cNvPr id="12" name="テキスト ボックス 11"/>
          <p:cNvSpPr txBox="1"/>
          <p:nvPr/>
        </p:nvSpPr>
        <p:spPr>
          <a:xfrm>
            <a:off x="2312044" y="4045681"/>
            <a:ext cx="603050" cy="279798"/>
          </a:xfrm>
          <a:prstGeom prst="rect">
            <a:avLst/>
          </a:prstGeom>
          <a:noFill/>
        </p:spPr>
        <p:txBody>
          <a:bodyPr wrap="none" rtlCol="0">
            <a:spAutoFit/>
          </a:bodyPr>
          <a:lstStyle/>
          <a:p>
            <a:r>
              <a:rPr kumimoji="1" lang="ja-JP" altLang="en-US" sz="1400" b="1" dirty="0" smtClean="0">
                <a:solidFill>
                  <a:srgbClr val="FF0000"/>
                </a:solidFill>
              </a:rPr>
              <a:t>Ｈｅ</a:t>
            </a:r>
            <a:r>
              <a:rPr kumimoji="1" lang="en-US" altLang="ja-JP" sz="1400" b="1" dirty="0" smtClean="0">
                <a:solidFill>
                  <a:srgbClr val="FF0000"/>
                </a:solidFill>
              </a:rPr>
              <a:t>Ⅱ</a:t>
            </a:r>
            <a:endParaRPr kumimoji="1" lang="ja-JP" altLang="en-US" sz="1400" b="1" dirty="0">
              <a:solidFill>
                <a:srgbClr val="FF0000"/>
              </a:solidFill>
            </a:endParaRPr>
          </a:p>
        </p:txBody>
      </p:sp>
      <p:sp>
        <p:nvSpPr>
          <p:cNvPr id="13" name="テキスト ボックス 12"/>
          <p:cNvSpPr txBox="1"/>
          <p:nvPr/>
        </p:nvSpPr>
        <p:spPr>
          <a:xfrm>
            <a:off x="1752572" y="4095544"/>
            <a:ext cx="407484" cy="307777"/>
          </a:xfrm>
          <a:prstGeom prst="rect">
            <a:avLst/>
          </a:prstGeom>
          <a:noFill/>
        </p:spPr>
        <p:txBody>
          <a:bodyPr wrap="none" rtlCol="0">
            <a:spAutoFit/>
          </a:bodyPr>
          <a:lstStyle/>
          <a:p>
            <a:r>
              <a:rPr kumimoji="1" lang="ja-JP" altLang="en-US" sz="1400" b="1" dirty="0" smtClean="0">
                <a:solidFill>
                  <a:srgbClr val="FF0000"/>
                </a:solidFill>
              </a:rPr>
              <a:t>Ｈ</a:t>
            </a:r>
            <a:r>
              <a:rPr kumimoji="1" lang="en-US" altLang="ja-JP" sz="1400" b="1" dirty="0" smtClean="0">
                <a:solidFill>
                  <a:srgbClr val="FF0000"/>
                </a:solidFill>
              </a:rPr>
              <a:t>γ</a:t>
            </a:r>
            <a:endParaRPr kumimoji="1" lang="ja-JP" altLang="en-US" sz="1400" b="1" dirty="0">
              <a:solidFill>
                <a:srgbClr val="FF0000"/>
              </a:solidFill>
            </a:endParaRPr>
          </a:p>
        </p:txBody>
      </p:sp>
      <p:sp>
        <p:nvSpPr>
          <p:cNvPr id="14" name="テキスト ボックス 13"/>
          <p:cNvSpPr txBox="1"/>
          <p:nvPr/>
        </p:nvSpPr>
        <p:spPr>
          <a:xfrm>
            <a:off x="2017044" y="4065513"/>
            <a:ext cx="508473" cy="307777"/>
          </a:xfrm>
          <a:prstGeom prst="rect">
            <a:avLst/>
          </a:prstGeom>
          <a:noFill/>
        </p:spPr>
        <p:txBody>
          <a:bodyPr wrap="none" rtlCol="0">
            <a:spAutoFit/>
          </a:bodyPr>
          <a:lstStyle/>
          <a:p>
            <a:r>
              <a:rPr kumimoji="1" lang="ja-JP" altLang="en-US" sz="1400" b="1" dirty="0" smtClean="0">
                <a:solidFill>
                  <a:srgbClr val="FF0000"/>
                </a:solidFill>
              </a:rPr>
              <a:t>Ｏ</a:t>
            </a:r>
            <a:r>
              <a:rPr kumimoji="1" lang="en-US" altLang="ja-JP" sz="1400" b="1" dirty="0" smtClean="0">
                <a:solidFill>
                  <a:srgbClr val="FF0000"/>
                </a:solidFill>
              </a:rPr>
              <a:t>Ⅱ</a:t>
            </a:r>
            <a:endParaRPr kumimoji="1" lang="ja-JP" altLang="en-US" sz="1400" b="1" dirty="0">
              <a:solidFill>
                <a:srgbClr val="FF0000"/>
              </a:solidFill>
            </a:endParaRPr>
          </a:p>
        </p:txBody>
      </p:sp>
      <p:sp>
        <p:nvSpPr>
          <p:cNvPr id="15" name="テキスト ボックス 14"/>
          <p:cNvSpPr txBox="1"/>
          <p:nvPr/>
        </p:nvSpPr>
        <p:spPr>
          <a:xfrm>
            <a:off x="7094275" y="2185119"/>
            <a:ext cx="502061" cy="307777"/>
          </a:xfrm>
          <a:prstGeom prst="rect">
            <a:avLst/>
          </a:prstGeom>
          <a:noFill/>
        </p:spPr>
        <p:txBody>
          <a:bodyPr wrap="none" rtlCol="0">
            <a:spAutoFit/>
          </a:bodyPr>
          <a:lstStyle/>
          <a:p>
            <a:r>
              <a:rPr kumimoji="1" lang="ja-JP" altLang="en-US" sz="1400" b="1" dirty="0" smtClean="0">
                <a:solidFill>
                  <a:srgbClr val="FF0000"/>
                </a:solidFill>
              </a:rPr>
              <a:t>Ｎ</a:t>
            </a:r>
            <a:r>
              <a:rPr kumimoji="1" lang="en-US" altLang="ja-JP" sz="1400" b="1" dirty="0" smtClean="0">
                <a:solidFill>
                  <a:srgbClr val="FF0000"/>
                </a:solidFill>
              </a:rPr>
              <a:t>Ⅱ</a:t>
            </a:r>
            <a:endParaRPr kumimoji="1" lang="ja-JP" altLang="en-US" sz="1400" b="1" dirty="0">
              <a:solidFill>
                <a:srgbClr val="FF0000"/>
              </a:solidFill>
            </a:endParaRPr>
          </a:p>
        </p:txBody>
      </p:sp>
      <p:sp>
        <p:nvSpPr>
          <p:cNvPr id="16" name="テキスト ボックス 15"/>
          <p:cNvSpPr txBox="1"/>
          <p:nvPr/>
        </p:nvSpPr>
        <p:spPr>
          <a:xfrm>
            <a:off x="7094275" y="3985319"/>
            <a:ext cx="502061" cy="307777"/>
          </a:xfrm>
          <a:prstGeom prst="rect">
            <a:avLst/>
          </a:prstGeom>
          <a:noFill/>
        </p:spPr>
        <p:txBody>
          <a:bodyPr wrap="none" rtlCol="0">
            <a:spAutoFit/>
          </a:bodyPr>
          <a:lstStyle/>
          <a:p>
            <a:r>
              <a:rPr kumimoji="1" lang="ja-JP" altLang="en-US" sz="1400" b="1" dirty="0" smtClean="0">
                <a:solidFill>
                  <a:srgbClr val="FF0000"/>
                </a:solidFill>
              </a:rPr>
              <a:t>Ｎ</a:t>
            </a:r>
            <a:r>
              <a:rPr kumimoji="1" lang="en-US" altLang="ja-JP" sz="1400" b="1" dirty="0" smtClean="0">
                <a:solidFill>
                  <a:srgbClr val="FF0000"/>
                </a:solidFill>
              </a:rPr>
              <a:t>Ⅱ</a:t>
            </a:r>
            <a:endParaRPr kumimoji="1" lang="ja-JP" altLang="en-US" sz="1400" b="1" dirty="0">
              <a:solidFill>
                <a:srgbClr val="FF0000"/>
              </a:solidFill>
            </a:endParaRPr>
          </a:p>
        </p:txBody>
      </p:sp>
      <p:sp>
        <p:nvSpPr>
          <p:cNvPr id="17" name="テキスト ボックス 16"/>
          <p:cNvSpPr txBox="1"/>
          <p:nvPr/>
        </p:nvSpPr>
        <p:spPr>
          <a:xfrm>
            <a:off x="3559471" y="5281463"/>
            <a:ext cx="508473" cy="307777"/>
          </a:xfrm>
          <a:prstGeom prst="rect">
            <a:avLst/>
          </a:prstGeom>
          <a:noFill/>
        </p:spPr>
        <p:txBody>
          <a:bodyPr wrap="none" rtlCol="0">
            <a:spAutoFit/>
          </a:bodyPr>
          <a:lstStyle/>
          <a:p>
            <a:r>
              <a:rPr kumimoji="1" lang="ja-JP" altLang="en-US" sz="1400" b="1" dirty="0" smtClean="0">
                <a:solidFill>
                  <a:srgbClr val="FF0000"/>
                </a:solidFill>
              </a:rPr>
              <a:t>Ｏ</a:t>
            </a:r>
            <a:r>
              <a:rPr kumimoji="1" lang="en-US" altLang="ja-JP" sz="1400" b="1" dirty="0" smtClean="0">
                <a:solidFill>
                  <a:srgbClr val="FF0000"/>
                </a:solidFill>
              </a:rPr>
              <a:t>Ⅲ</a:t>
            </a:r>
            <a:endParaRPr kumimoji="1" lang="ja-JP" altLang="en-US" sz="1400" b="1" dirty="0">
              <a:solidFill>
                <a:srgbClr val="FF0000"/>
              </a:solidFill>
            </a:endParaRPr>
          </a:p>
        </p:txBody>
      </p:sp>
      <p:sp>
        <p:nvSpPr>
          <p:cNvPr id="18" name="テキスト ボックス 17"/>
          <p:cNvSpPr txBox="1"/>
          <p:nvPr/>
        </p:nvSpPr>
        <p:spPr>
          <a:xfrm>
            <a:off x="3229899" y="5744889"/>
            <a:ext cx="462248" cy="307777"/>
          </a:xfrm>
          <a:prstGeom prst="rect">
            <a:avLst/>
          </a:prstGeom>
          <a:noFill/>
        </p:spPr>
        <p:txBody>
          <a:bodyPr wrap="none" rtlCol="0">
            <a:spAutoFit/>
          </a:bodyPr>
          <a:lstStyle/>
          <a:p>
            <a:r>
              <a:rPr kumimoji="1" lang="ja-JP" altLang="en-US" sz="1400" b="1" dirty="0" smtClean="0">
                <a:solidFill>
                  <a:srgbClr val="FF0000"/>
                </a:solidFill>
              </a:rPr>
              <a:t>Ｏ</a:t>
            </a:r>
            <a:r>
              <a:rPr kumimoji="1" lang="en-US" altLang="ja-JP" sz="1400" b="1" dirty="0" smtClean="0">
                <a:solidFill>
                  <a:srgbClr val="FF0000"/>
                </a:solidFill>
              </a:rPr>
              <a:t>Ⅱ</a:t>
            </a:r>
            <a:endParaRPr kumimoji="1" lang="ja-JP" altLang="en-US" sz="1400" b="1" dirty="0">
              <a:solidFill>
                <a:srgbClr val="FF0000"/>
              </a:solidFill>
            </a:endParaRPr>
          </a:p>
        </p:txBody>
      </p:sp>
      <p:sp>
        <p:nvSpPr>
          <p:cNvPr id="19" name="テキスト ボックス 18"/>
          <p:cNvSpPr txBox="1"/>
          <p:nvPr/>
        </p:nvSpPr>
        <p:spPr>
          <a:xfrm>
            <a:off x="2919576" y="5995624"/>
            <a:ext cx="418704" cy="307777"/>
          </a:xfrm>
          <a:prstGeom prst="rect">
            <a:avLst/>
          </a:prstGeom>
          <a:noFill/>
        </p:spPr>
        <p:txBody>
          <a:bodyPr wrap="none" rtlCol="0">
            <a:spAutoFit/>
          </a:bodyPr>
          <a:lstStyle/>
          <a:p>
            <a:r>
              <a:rPr kumimoji="1" lang="ja-JP" altLang="en-US" sz="1400" b="1" dirty="0" smtClean="0">
                <a:solidFill>
                  <a:srgbClr val="FF0000"/>
                </a:solidFill>
              </a:rPr>
              <a:t>Ｈ</a:t>
            </a:r>
            <a:r>
              <a:rPr lang="en-US" altLang="ja-JP" sz="1400" b="1" dirty="0">
                <a:solidFill>
                  <a:srgbClr val="FF0000"/>
                </a:solidFill>
              </a:rPr>
              <a:t>β</a:t>
            </a:r>
            <a:endParaRPr kumimoji="1" lang="ja-JP" altLang="en-US" sz="1400" b="1" dirty="0">
              <a:solidFill>
                <a:srgbClr val="FF0000"/>
              </a:solidFill>
            </a:endParaRPr>
          </a:p>
        </p:txBody>
      </p:sp>
      <p:sp>
        <p:nvSpPr>
          <p:cNvPr id="20" name="テキスト ボックス 19"/>
          <p:cNvSpPr txBox="1"/>
          <p:nvPr/>
        </p:nvSpPr>
        <p:spPr>
          <a:xfrm>
            <a:off x="2258508" y="5975715"/>
            <a:ext cx="603050" cy="307777"/>
          </a:xfrm>
          <a:prstGeom prst="rect">
            <a:avLst/>
          </a:prstGeom>
          <a:noFill/>
        </p:spPr>
        <p:txBody>
          <a:bodyPr wrap="none" rtlCol="0">
            <a:spAutoFit/>
          </a:bodyPr>
          <a:lstStyle/>
          <a:p>
            <a:r>
              <a:rPr kumimoji="1" lang="ja-JP" altLang="en-US" sz="1400" b="1" dirty="0" smtClean="0">
                <a:solidFill>
                  <a:srgbClr val="FF0000"/>
                </a:solidFill>
              </a:rPr>
              <a:t>Ｈｅ</a:t>
            </a:r>
            <a:r>
              <a:rPr kumimoji="1" lang="en-US" altLang="ja-JP" sz="1400" b="1" dirty="0" smtClean="0">
                <a:solidFill>
                  <a:srgbClr val="FF0000"/>
                </a:solidFill>
              </a:rPr>
              <a:t>Ⅰ</a:t>
            </a:r>
            <a:endParaRPr kumimoji="1" lang="ja-JP" altLang="en-US" sz="1400" b="1" dirty="0">
              <a:solidFill>
                <a:srgbClr val="FF0000"/>
              </a:solidFill>
            </a:endParaRPr>
          </a:p>
        </p:txBody>
      </p:sp>
      <p:sp>
        <p:nvSpPr>
          <p:cNvPr id="21" name="テキスト ボックス 20"/>
          <p:cNvSpPr txBox="1"/>
          <p:nvPr/>
        </p:nvSpPr>
        <p:spPr>
          <a:xfrm>
            <a:off x="1835696" y="5946127"/>
            <a:ext cx="407484" cy="307777"/>
          </a:xfrm>
          <a:prstGeom prst="rect">
            <a:avLst/>
          </a:prstGeom>
          <a:noFill/>
        </p:spPr>
        <p:txBody>
          <a:bodyPr wrap="none" rtlCol="0">
            <a:spAutoFit/>
          </a:bodyPr>
          <a:lstStyle/>
          <a:p>
            <a:r>
              <a:rPr kumimoji="1" lang="ja-JP" altLang="en-US" sz="1400" b="1" dirty="0" smtClean="0">
                <a:solidFill>
                  <a:srgbClr val="FF0000"/>
                </a:solidFill>
              </a:rPr>
              <a:t>Ｈ</a:t>
            </a:r>
            <a:r>
              <a:rPr kumimoji="1" lang="en-US" altLang="ja-JP" sz="1400" b="1" dirty="0" smtClean="0">
                <a:solidFill>
                  <a:srgbClr val="FF0000"/>
                </a:solidFill>
              </a:rPr>
              <a:t>γ</a:t>
            </a:r>
            <a:endParaRPr kumimoji="1" lang="ja-JP" altLang="en-US" sz="1400" b="1" dirty="0">
              <a:solidFill>
                <a:srgbClr val="FF0000"/>
              </a:solidFill>
            </a:endParaRPr>
          </a:p>
        </p:txBody>
      </p:sp>
      <p:sp>
        <p:nvSpPr>
          <p:cNvPr id="22" name="テキスト ボックス 21"/>
          <p:cNvSpPr txBox="1"/>
          <p:nvPr/>
        </p:nvSpPr>
        <p:spPr>
          <a:xfrm>
            <a:off x="1224568" y="5941924"/>
            <a:ext cx="417102" cy="307777"/>
          </a:xfrm>
          <a:prstGeom prst="rect">
            <a:avLst/>
          </a:prstGeom>
          <a:noFill/>
        </p:spPr>
        <p:txBody>
          <a:bodyPr wrap="none" rtlCol="0">
            <a:spAutoFit/>
          </a:bodyPr>
          <a:lstStyle/>
          <a:p>
            <a:r>
              <a:rPr kumimoji="1" lang="ja-JP" altLang="en-US" sz="1400" b="1" dirty="0" smtClean="0">
                <a:solidFill>
                  <a:srgbClr val="FF0000"/>
                </a:solidFill>
              </a:rPr>
              <a:t>Ｈ</a:t>
            </a:r>
            <a:r>
              <a:rPr kumimoji="1" lang="en-US" altLang="ja-JP" sz="1400" b="1" dirty="0" smtClean="0">
                <a:solidFill>
                  <a:srgbClr val="FF0000"/>
                </a:solidFill>
              </a:rPr>
              <a:t>δ</a:t>
            </a:r>
            <a:endParaRPr kumimoji="1" lang="ja-JP" altLang="en-US" sz="1400" b="1" dirty="0">
              <a:solidFill>
                <a:srgbClr val="FF0000"/>
              </a:solidFill>
            </a:endParaRPr>
          </a:p>
        </p:txBody>
      </p:sp>
      <p:sp>
        <p:nvSpPr>
          <p:cNvPr id="23" name="テキスト ボックス 22"/>
          <p:cNvSpPr txBox="1"/>
          <p:nvPr/>
        </p:nvSpPr>
        <p:spPr>
          <a:xfrm>
            <a:off x="7092280" y="5949280"/>
            <a:ext cx="502061" cy="307777"/>
          </a:xfrm>
          <a:prstGeom prst="rect">
            <a:avLst/>
          </a:prstGeom>
          <a:noFill/>
        </p:spPr>
        <p:txBody>
          <a:bodyPr wrap="none" rtlCol="0">
            <a:spAutoFit/>
          </a:bodyPr>
          <a:lstStyle/>
          <a:p>
            <a:r>
              <a:rPr kumimoji="1" lang="ja-JP" altLang="en-US" sz="1400" b="1" dirty="0" smtClean="0">
                <a:solidFill>
                  <a:srgbClr val="FF0000"/>
                </a:solidFill>
              </a:rPr>
              <a:t>Ｎ</a:t>
            </a:r>
            <a:r>
              <a:rPr kumimoji="1" lang="en-US" altLang="ja-JP" sz="1400" b="1" dirty="0" smtClean="0">
                <a:solidFill>
                  <a:srgbClr val="FF0000"/>
                </a:solidFill>
              </a:rPr>
              <a:t>Ⅱ</a:t>
            </a:r>
            <a:endParaRPr kumimoji="1" lang="ja-JP" altLang="en-US" sz="1400" b="1" dirty="0">
              <a:solidFill>
                <a:srgbClr val="FF0000"/>
              </a:solidFill>
            </a:endParaRPr>
          </a:p>
        </p:txBody>
      </p:sp>
    </p:spTree>
    <p:extLst>
      <p:ext uri="{BB962C8B-B14F-4D97-AF65-F5344CB8AC3E}">
        <p14:creationId xmlns:p14="http://schemas.microsoft.com/office/powerpoint/2010/main" val="3303607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4624"/>
            <a:ext cx="2450232" cy="724942"/>
          </a:xfrm>
        </p:spPr>
        <p:txBody>
          <a:bodyPr/>
          <a:lstStyle/>
          <a:p>
            <a:r>
              <a:rPr kumimoji="1" lang="ja-JP" altLang="en-US" dirty="0" smtClean="0"/>
              <a:t>質量計算②</a:t>
            </a:r>
            <a:endParaRPr kumimoji="1" lang="ja-JP" altLang="en-US" dirty="0"/>
          </a:p>
        </p:txBody>
      </p:sp>
      <p:sp>
        <p:nvSpPr>
          <p:cNvPr id="5" name="コンテンツ プレースホルダー 4"/>
          <p:cNvSpPr>
            <a:spLocks noGrp="1"/>
          </p:cNvSpPr>
          <p:nvPr>
            <p:ph sz="quarter" idx="13"/>
          </p:nvPr>
        </p:nvSpPr>
        <p:spPr>
          <a:xfrm>
            <a:off x="251520" y="980728"/>
            <a:ext cx="8640960" cy="4114800"/>
          </a:xfrm>
        </p:spPr>
        <p:txBody>
          <a:bodyPr>
            <a:normAutofit/>
          </a:bodyPr>
          <a:lstStyle/>
          <a:p>
            <a:pPr marL="0" indent="0">
              <a:buNone/>
            </a:pPr>
            <a:r>
              <a:rPr kumimoji="1" lang="en-US" altLang="ja-JP" sz="2600" dirty="0" err="1" smtClean="0"/>
              <a:t>HⅡ</a:t>
            </a:r>
            <a:r>
              <a:rPr lang="ja-JP" altLang="en-US" sz="2600" dirty="0" err="1"/>
              <a:t>（</a:t>
            </a:r>
            <a:r>
              <a:rPr kumimoji="1" lang="en-US" altLang="ja-JP" sz="2600" dirty="0" smtClean="0"/>
              <a:t>Hβ</a:t>
            </a:r>
            <a:r>
              <a:rPr kumimoji="1" lang="ja-JP" altLang="en-US" sz="2600" dirty="0" err="1" smtClean="0"/>
              <a:t>，</a:t>
            </a:r>
            <a:r>
              <a:rPr kumimoji="1" lang="en-US" altLang="ja-JP" sz="2600" dirty="0" err="1" smtClean="0"/>
              <a:t>Hγ</a:t>
            </a:r>
            <a:r>
              <a:rPr kumimoji="1" lang="ja-JP" altLang="en-US" sz="2600" dirty="0" err="1" smtClean="0"/>
              <a:t>，</a:t>
            </a:r>
            <a:r>
              <a:rPr kumimoji="1" lang="en-US" altLang="ja-JP" sz="2600" dirty="0" err="1" smtClean="0"/>
              <a:t>Hδ</a:t>
            </a:r>
            <a:r>
              <a:rPr kumimoji="1" lang="ja-JP" altLang="en-US" sz="2600" dirty="0" smtClean="0"/>
              <a:t>），</a:t>
            </a:r>
            <a:r>
              <a:rPr kumimoji="1" lang="en-US" altLang="ja-JP" sz="2600" dirty="0" err="1" smtClean="0"/>
              <a:t>HeⅡ</a:t>
            </a:r>
            <a:r>
              <a:rPr lang="ja-JP" altLang="en-US" sz="2600" dirty="0" err="1" smtClean="0"/>
              <a:t>，</a:t>
            </a:r>
            <a:r>
              <a:rPr lang="en-US" altLang="ja-JP" sz="2600" dirty="0" err="1" smtClean="0"/>
              <a:t>NⅡ</a:t>
            </a:r>
            <a:r>
              <a:rPr lang="ja-JP" altLang="en-US" sz="2600" dirty="0" err="1" smtClean="0"/>
              <a:t>，</a:t>
            </a:r>
            <a:r>
              <a:rPr lang="en-US" altLang="ja-JP" sz="2600" dirty="0" err="1" smtClean="0"/>
              <a:t>OⅢ</a:t>
            </a:r>
            <a:r>
              <a:rPr lang="ja-JP" altLang="en-US" sz="2600" dirty="0" err="1" smtClean="0"/>
              <a:t>，</a:t>
            </a:r>
            <a:r>
              <a:rPr lang="en-US" altLang="ja-JP" sz="2600" dirty="0" err="1" smtClean="0"/>
              <a:t>OⅡ</a:t>
            </a:r>
            <a:r>
              <a:rPr lang="ja-JP" altLang="en-US" sz="2600" dirty="0" err="1" smtClean="0"/>
              <a:t>，</a:t>
            </a:r>
            <a:r>
              <a:rPr lang="en-US" altLang="ja-JP" sz="2600" dirty="0" err="1" smtClean="0"/>
              <a:t>HeⅠ</a:t>
            </a:r>
            <a:r>
              <a:rPr lang="en-US" altLang="ja-JP" sz="2600" dirty="0" smtClean="0"/>
              <a:t> </a:t>
            </a:r>
            <a:r>
              <a:rPr lang="ja-JP" altLang="en-US" sz="2600" dirty="0" err="1" smtClean="0"/>
              <a:t>の輝</a:t>
            </a:r>
            <a:r>
              <a:rPr lang="ja-JP" altLang="en-US" sz="2600" dirty="0" smtClean="0"/>
              <a:t>線を確認した。</a:t>
            </a:r>
            <a:endParaRPr lang="en-US" altLang="ja-JP" sz="2600" dirty="0" smtClean="0"/>
          </a:p>
          <a:p>
            <a:pPr marL="0" indent="0">
              <a:buNone/>
            </a:pPr>
            <a:r>
              <a:rPr kumimoji="1" lang="ja-JP" altLang="en-US" sz="2600" dirty="0" smtClean="0"/>
              <a:t>これらの輝線の電離</a:t>
            </a:r>
            <a:r>
              <a:rPr kumimoji="1" lang="ja-JP" altLang="en-US" sz="2600" dirty="0"/>
              <a:t>状態</a:t>
            </a:r>
            <a:r>
              <a:rPr kumimoji="1" lang="ja-JP" altLang="en-US" sz="2600" dirty="0" smtClean="0"/>
              <a:t>に注目して</a:t>
            </a:r>
            <a:r>
              <a:rPr lang="ja-JP" altLang="en-US" sz="2600" dirty="0"/>
              <a:t>それぞれ</a:t>
            </a:r>
            <a:r>
              <a:rPr lang="ja-JP" altLang="en-US" sz="2600" dirty="0" smtClean="0"/>
              <a:t>の原子においての</a:t>
            </a:r>
            <a:r>
              <a:rPr kumimoji="1" lang="ja-JP" altLang="en-US" sz="2600" dirty="0" smtClean="0"/>
              <a:t>質量を算出する。</a:t>
            </a:r>
            <a:endParaRPr kumimoji="1" lang="en-US" altLang="ja-JP" sz="2600" dirty="0" smtClean="0"/>
          </a:p>
          <a:p>
            <a:pPr marL="0" indent="0">
              <a:buNone/>
            </a:pPr>
            <a:endParaRPr kumimoji="1" lang="en-US" altLang="ja-JP" sz="2800" dirty="0" smtClean="0"/>
          </a:p>
        </p:txBody>
      </p:sp>
      <p:graphicFrame>
        <p:nvGraphicFramePr>
          <p:cNvPr id="7" name="表 6"/>
          <p:cNvGraphicFramePr>
            <a:graphicFrameLocks noGrp="1"/>
          </p:cNvGraphicFramePr>
          <p:nvPr>
            <p:extLst>
              <p:ext uri="{D42A27DB-BD31-4B8C-83A1-F6EECF244321}">
                <p14:modId xmlns:p14="http://schemas.microsoft.com/office/powerpoint/2010/main" val="460987962"/>
              </p:ext>
            </p:extLst>
          </p:nvPr>
        </p:nvGraphicFramePr>
        <p:xfrm>
          <a:off x="251520" y="3068960"/>
          <a:ext cx="8640960" cy="975360"/>
        </p:xfrm>
        <a:graphic>
          <a:graphicData uri="http://schemas.openxmlformats.org/drawingml/2006/table">
            <a:tbl>
              <a:tblPr firstRow="1" bandRow="1">
                <a:tableStyleId>{5DA37D80-6434-44D0-A028-1B22A696006F}</a:tableStyleId>
              </a:tblPr>
              <a:tblGrid>
                <a:gridCol w="2107551"/>
                <a:gridCol w="948398"/>
                <a:gridCol w="1053776"/>
                <a:gridCol w="1053776"/>
                <a:gridCol w="1159153"/>
                <a:gridCol w="1159153"/>
                <a:gridCol w="1159153"/>
              </a:tblGrid>
              <a:tr h="370840">
                <a:tc>
                  <a:txBody>
                    <a:bodyPr/>
                    <a:lstStyle/>
                    <a:p>
                      <a:r>
                        <a:rPr kumimoji="1" lang="ja-JP" altLang="en-US" sz="2600" dirty="0" smtClean="0"/>
                        <a:t>元素名</a:t>
                      </a:r>
                      <a:endParaRPr kumimoji="1" lang="ja-JP" altLang="en-US" sz="2600" dirty="0"/>
                    </a:p>
                  </a:txBody>
                  <a:tcPr/>
                </a:tc>
                <a:tc>
                  <a:txBody>
                    <a:bodyPr/>
                    <a:lstStyle/>
                    <a:p>
                      <a:r>
                        <a:rPr kumimoji="1" lang="en-US" altLang="ja-JP" sz="2600" dirty="0" err="1" smtClean="0"/>
                        <a:t>HⅡ</a:t>
                      </a:r>
                      <a:endParaRPr kumimoji="1" lang="ja-JP" altLang="en-US" sz="2600" dirty="0"/>
                    </a:p>
                  </a:txBody>
                  <a:tcPr/>
                </a:tc>
                <a:tc>
                  <a:txBody>
                    <a:bodyPr/>
                    <a:lstStyle/>
                    <a:p>
                      <a:r>
                        <a:rPr kumimoji="1" lang="en-US" altLang="ja-JP" sz="2600" dirty="0" err="1" smtClean="0"/>
                        <a:t>HeⅡ</a:t>
                      </a:r>
                      <a:endParaRPr kumimoji="1" lang="ja-JP" altLang="en-US" sz="2600" dirty="0"/>
                    </a:p>
                  </a:txBody>
                  <a:tcPr/>
                </a:tc>
                <a:tc>
                  <a:txBody>
                    <a:bodyPr/>
                    <a:lstStyle/>
                    <a:p>
                      <a:r>
                        <a:rPr kumimoji="1" lang="en-US" altLang="ja-JP" sz="2600" dirty="0" err="1" smtClean="0"/>
                        <a:t>NⅡ</a:t>
                      </a:r>
                      <a:endParaRPr kumimoji="1" lang="ja-JP" altLang="en-US" sz="2600" dirty="0"/>
                    </a:p>
                  </a:txBody>
                  <a:tcPr/>
                </a:tc>
                <a:tc>
                  <a:txBody>
                    <a:bodyPr/>
                    <a:lstStyle/>
                    <a:p>
                      <a:r>
                        <a:rPr kumimoji="1" lang="en-US" altLang="ja-JP" sz="2600" dirty="0" err="1" smtClean="0"/>
                        <a:t>OⅢ</a:t>
                      </a:r>
                      <a:endParaRPr kumimoji="1" lang="ja-JP" altLang="en-US" sz="2600" dirty="0"/>
                    </a:p>
                  </a:txBody>
                  <a:tcPr/>
                </a:tc>
                <a:tc>
                  <a:txBody>
                    <a:bodyPr/>
                    <a:lstStyle/>
                    <a:p>
                      <a:r>
                        <a:rPr kumimoji="1" lang="en-US" altLang="ja-JP" sz="2600" dirty="0" err="1" smtClean="0"/>
                        <a:t>OⅡ</a:t>
                      </a:r>
                      <a:endParaRPr kumimoji="1" lang="ja-JP" altLang="en-US" sz="2600" dirty="0"/>
                    </a:p>
                  </a:txBody>
                  <a:tcPr/>
                </a:tc>
                <a:tc>
                  <a:txBody>
                    <a:bodyPr/>
                    <a:lstStyle/>
                    <a:p>
                      <a:r>
                        <a:rPr kumimoji="1" lang="en-US" altLang="ja-JP" sz="2600" dirty="0" err="1" smtClean="0"/>
                        <a:t>HeⅠ</a:t>
                      </a:r>
                      <a:endParaRPr kumimoji="1" lang="ja-JP" altLang="en-US" sz="2600" dirty="0"/>
                    </a:p>
                  </a:txBody>
                  <a:tcPr/>
                </a:tc>
              </a:tr>
              <a:tr h="370840">
                <a:tc>
                  <a:txBody>
                    <a:bodyPr/>
                    <a:lstStyle/>
                    <a:p>
                      <a:r>
                        <a:rPr kumimoji="1" lang="ja-JP" altLang="en-US" sz="2600" dirty="0" smtClean="0"/>
                        <a:t>質量</a:t>
                      </a:r>
                      <a:r>
                        <a:rPr kumimoji="1" lang="en-US" altLang="ja-JP" sz="2600" dirty="0" smtClean="0"/>
                        <a:t>(10</a:t>
                      </a:r>
                      <a:r>
                        <a:rPr kumimoji="1" lang="en-US" altLang="ja-JP" sz="2600" baseline="30000" dirty="0" smtClean="0"/>
                        <a:t>30 </a:t>
                      </a:r>
                      <a:r>
                        <a:rPr kumimoji="1" lang="ja-JP" altLang="en-US" sz="2600" baseline="0" dirty="0" err="1" smtClean="0"/>
                        <a:t>ｇ</a:t>
                      </a:r>
                      <a:r>
                        <a:rPr kumimoji="1" lang="en-US" altLang="ja-JP" sz="2600" baseline="0" dirty="0" smtClean="0"/>
                        <a:t>)</a:t>
                      </a:r>
                      <a:endParaRPr kumimoji="1" lang="ja-JP" altLang="en-US" sz="2600" dirty="0"/>
                    </a:p>
                  </a:txBody>
                  <a:tcPr/>
                </a:tc>
                <a:tc>
                  <a:txBody>
                    <a:bodyPr/>
                    <a:lstStyle/>
                    <a:p>
                      <a:r>
                        <a:rPr kumimoji="1" lang="en-US" altLang="ja-JP" sz="2600" dirty="0" smtClean="0"/>
                        <a:t>9.10</a:t>
                      </a:r>
                      <a:endParaRPr kumimoji="1" lang="ja-JP" altLang="en-US" sz="2600" dirty="0"/>
                    </a:p>
                  </a:txBody>
                  <a:tcPr/>
                </a:tc>
                <a:tc>
                  <a:txBody>
                    <a:bodyPr/>
                    <a:lstStyle/>
                    <a:p>
                      <a:r>
                        <a:rPr kumimoji="1" lang="en-US" altLang="ja-JP" sz="2600" dirty="0" smtClean="0"/>
                        <a:t>5.52</a:t>
                      </a:r>
                      <a:endParaRPr kumimoji="1" lang="ja-JP" altLang="en-US" sz="2600" dirty="0"/>
                    </a:p>
                  </a:txBody>
                  <a:tcPr/>
                </a:tc>
                <a:tc>
                  <a:txBody>
                    <a:bodyPr/>
                    <a:lstStyle/>
                    <a:p>
                      <a:r>
                        <a:rPr kumimoji="1" lang="en-US" altLang="ja-JP" sz="2600" dirty="0" smtClean="0"/>
                        <a:t>53.02</a:t>
                      </a:r>
                      <a:endParaRPr kumimoji="1" lang="ja-JP" altLang="en-US" sz="2600" dirty="0"/>
                    </a:p>
                  </a:txBody>
                  <a:tcPr/>
                </a:tc>
                <a:tc>
                  <a:txBody>
                    <a:bodyPr/>
                    <a:lstStyle/>
                    <a:p>
                      <a:r>
                        <a:rPr kumimoji="1" lang="en-US" altLang="ja-JP" sz="2600" dirty="0" smtClean="0"/>
                        <a:t>418.87</a:t>
                      </a:r>
                      <a:endParaRPr kumimoji="1" lang="ja-JP" altLang="en-US" sz="2600" dirty="0"/>
                    </a:p>
                  </a:txBody>
                  <a:tcPr/>
                </a:tc>
                <a:tc>
                  <a:txBody>
                    <a:bodyPr/>
                    <a:lstStyle/>
                    <a:p>
                      <a:r>
                        <a:rPr kumimoji="1" lang="en-US" altLang="ja-JP" sz="2600" dirty="0" smtClean="0"/>
                        <a:t>153.89</a:t>
                      </a:r>
                      <a:endParaRPr kumimoji="1" lang="ja-JP" altLang="en-US" sz="2600" dirty="0"/>
                    </a:p>
                  </a:txBody>
                  <a:tcPr/>
                </a:tc>
                <a:tc>
                  <a:txBody>
                    <a:bodyPr/>
                    <a:lstStyle/>
                    <a:p>
                      <a:r>
                        <a:rPr kumimoji="1" lang="en-US" altLang="ja-JP" sz="2600" dirty="0" smtClean="0"/>
                        <a:t>14.49</a:t>
                      </a:r>
                      <a:endParaRPr kumimoji="1" lang="ja-JP" altLang="en-US" sz="2600" dirty="0"/>
                    </a:p>
                  </a:txBody>
                  <a:tcPr/>
                </a:tc>
              </a:tr>
            </a:tbl>
          </a:graphicData>
        </a:graphic>
      </p:graphicFrame>
      <mc:AlternateContent xmlns:mc="http://schemas.openxmlformats.org/markup-compatibility/2006" xmlns:a14="http://schemas.microsoft.com/office/drawing/2010/main">
        <mc:Choice Requires="a14">
          <p:sp>
            <p:nvSpPr>
              <p:cNvPr id="8" name="テキスト ボックス 7"/>
              <p:cNvSpPr txBox="1"/>
              <p:nvPr/>
            </p:nvSpPr>
            <p:spPr>
              <a:xfrm>
                <a:off x="977734" y="4437112"/>
                <a:ext cx="6491905" cy="1525354"/>
              </a:xfrm>
              <a:prstGeom prst="rect">
                <a:avLst/>
              </a:prstGeom>
              <a:noFill/>
            </p:spPr>
            <p:txBody>
              <a:bodyPr wrap="none" rtlCol="0">
                <a:spAutoFit/>
              </a:bodyPr>
              <a:lstStyle/>
              <a:p>
                <a:r>
                  <a:rPr lang="ja-JP" altLang="ja-JP" sz="2600" dirty="0"/>
                  <a:t>以上より，総質量</a:t>
                </a:r>
                <a:r>
                  <a:rPr lang="ja-JP" altLang="ja-JP" sz="2600" dirty="0" smtClean="0"/>
                  <a:t>は</a:t>
                </a:r>
                <a:r>
                  <a:rPr lang="en-US" altLang="ja-JP" sz="2600" dirty="0" smtClean="0"/>
                  <a:t> </a:t>
                </a:r>
                <a:r>
                  <a:rPr lang="en-US" altLang="ja-JP" sz="2600" dirty="0" smtClean="0">
                    <a:solidFill>
                      <a:srgbClr val="FFC000"/>
                    </a:solidFill>
                  </a:rPr>
                  <a:t>0.655</a:t>
                </a:r>
                <a:r>
                  <a:rPr lang="ja-JP" altLang="ja-JP" sz="2600" dirty="0">
                    <a:solidFill>
                      <a:srgbClr val="FFC000"/>
                    </a:solidFill>
                  </a:rPr>
                  <a:t>×</a:t>
                </a:r>
                <a14:m>
                  <m:oMath xmlns:m="http://schemas.openxmlformats.org/officeDocument/2006/math">
                    <m:sSup>
                      <m:sSupPr>
                        <m:ctrlPr>
                          <a:rPr lang="ja-JP" altLang="ja-JP" sz="2600" i="1">
                            <a:solidFill>
                              <a:srgbClr val="FFC000"/>
                            </a:solidFill>
                            <a:latin typeface="Cambria Math"/>
                          </a:rPr>
                        </m:ctrlPr>
                      </m:sSupPr>
                      <m:e>
                        <m:r>
                          <a:rPr lang="en-US" altLang="ja-JP" sz="2600" i="1">
                            <a:solidFill>
                              <a:srgbClr val="FFC000"/>
                            </a:solidFill>
                            <a:latin typeface="Cambria Math"/>
                          </a:rPr>
                          <m:t>10</m:t>
                        </m:r>
                      </m:e>
                      <m:sup>
                        <m:r>
                          <a:rPr lang="en-US" altLang="ja-JP" sz="2600" i="1">
                            <a:solidFill>
                              <a:srgbClr val="FFC000"/>
                            </a:solidFill>
                            <a:latin typeface="Cambria Math"/>
                          </a:rPr>
                          <m:t>33</m:t>
                        </m:r>
                      </m:sup>
                    </m:sSup>
                  </m:oMath>
                </a14:m>
                <a:r>
                  <a:rPr lang="en-US" altLang="ja-JP" sz="2600" dirty="0">
                    <a:solidFill>
                      <a:srgbClr val="FFC000"/>
                    </a:solidFill>
                  </a:rPr>
                  <a:t>g </a:t>
                </a:r>
                <a:r>
                  <a:rPr lang="ja-JP" altLang="ja-JP" sz="2600" dirty="0"/>
                  <a:t>となる。</a:t>
                </a:r>
              </a:p>
              <a:p>
                <a14:m>
                  <m:oMath xmlns:m="http://schemas.openxmlformats.org/officeDocument/2006/math">
                    <m:f>
                      <m:fPr>
                        <m:ctrlPr>
                          <a:rPr lang="ja-JP" altLang="ja-JP" sz="2600" i="1">
                            <a:latin typeface="Cambria Math"/>
                          </a:rPr>
                        </m:ctrlPr>
                      </m:fPr>
                      <m:num>
                        <m:r>
                          <m:rPr>
                            <m:sty m:val="p"/>
                          </m:rPr>
                          <a:rPr lang="en-US" altLang="ja-JP" sz="2600">
                            <a:latin typeface="Cambria Math"/>
                          </a:rPr>
                          <m:t>NGC</m:t>
                        </m:r>
                        <m:r>
                          <a:rPr lang="en-US" altLang="ja-JP" sz="2600">
                            <a:latin typeface="Cambria Math"/>
                          </a:rPr>
                          <m:t>6543</m:t>
                        </m:r>
                      </m:num>
                      <m:den>
                        <m:r>
                          <a:rPr lang="ja-JP" altLang="ja-JP" sz="2600">
                            <a:latin typeface="Cambria Math"/>
                          </a:rPr>
                          <m:t>太陽</m:t>
                        </m:r>
                      </m:den>
                    </m:f>
                    <m:r>
                      <a:rPr lang="en-US" altLang="ja-JP" sz="2600">
                        <a:latin typeface="Cambria Math"/>
                      </a:rPr>
                      <m:t> = </m:t>
                    </m:r>
                    <m:f>
                      <m:fPr>
                        <m:ctrlPr>
                          <a:rPr lang="ja-JP" altLang="ja-JP" sz="2600" i="1">
                            <a:latin typeface="Cambria Math"/>
                          </a:rPr>
                        </m:ctrlPr>
                      </m:fPr>
                      <m:num>
                        <m:r>
                          <a:rPr lang="en-US" altLang="ja-JP" sz="2600">
                            <a:latin typeface="Cambria Math"/>
                          </a:rPr>
                          <m:t>0.655</m:t>
                        </m:r>
                        <m:r>
                          <a:rPr lang="ja-JP" altLang="ja-JP" sz="2600">
                            <a:latin typeface="Cambria Math"/>
                          </a:rPr>
                          <m:t>×</m:t>
                        </m:r>
                        <m:sSup>
                          <m:sSupPr>
                            <m:ctrlPr>
                              <a:rPr lang="ja-JP" altLang="ja-JP" sz="2600" i="1">
                                <a:latin typeface="Cambria Math"/>
                              </a:rPr>
                            </m:ctrlPr>
                          </m:sSupPr>
                          <m:e>
                            <m:r>
                              <a:rPr lang="en-US" altLang="ja-JP" sz="2600">
                                <a:latin typeface="Cambria Math"/>
                              </a:rPr>
                              <m:t> 10</m:t>
                            </m:r>
                          </m:e>
                          <m:sup>
                            <m:r>
                              <a:rPr lang="en-US" altLang="ja-JP" sz="2600">
                                <a:latin typeface="Cambria Math"/>
                              </a:rPr>
                              <m:t>33</m:t>
                            </m:r>
                          </m:sup>
                        </m:sSup>
                      </m:num>
                      <m:den>
                        <m:r>
                          <a:rPr lang="en-US" altLang="ja-JP" sz="2600">
                            <a:latin typeface="Cambria Math"/>
                          </a:rPr>
                          <m:t>1.99</m:t>
                        </m:r>
                        <m:r>
                          <a:rPr lang="ja-JP" altLang="ja-JP" sz="2600">
                            <a:latin typeface="Cambria Math"/>
                          </a:rPr>
                          <m:t>×</m:t>
                        </m:r>
                        <m:sSup>
                          <m:sSupPr>
                            <m:ctrlPr>
                              <a:rPr lang="ja-JP" altLang="ja-JP" sz="2600" i="1">
                                <a:latin typeface="Cambria Math"/>
                              </a:rPr>
                            </m:ctrlPr>
                          </m:sSupPr>
                          <m:e>
                            <m:r>
                              <a:rPr lang="en-US" altLang="ja-JP" sz="2600">
                                <a:latin typeface="Cambria Math"/>
                              </a:rPr>
                              <m:t>10</m:t>
                            </m:r>
                          </m:e>
                          <m:sup>
                            <m:r>
                              <a:rPr lang="en-US" altLang="ja-JP" sz="2600">
                                <a:latin typeface="Cambria Math"/>
                              </a:rPr>
                              <m:t>33</m:t>
                            </m:r>
                          </m:sup>
                        </m:sSup>
                      </m:den>
                    </m:f>
                    <m:r>
                      <a:rPr lang="ja-JP" altLang="ja-JP" sz="2600">
                        <a:latin typeface="Cambria Math"/>
                      </a:rPr>
                      <m:t>≒</m:t>
                    </m:r>
                  </m:oMath>
                </a14:m>
                <a:r>
                  <a:rPr lang="en-US" altLang="ja-JP" sz="2600" dirty="0">
                    <a:solidFill>
                      <a:srgbClr val="FFC000"/>
                    </a:solidFill>
                  </a:rPr>
                  <a:t>0.330</a:t>
                </a:r>
                <a:r>
                  <a:rPr lang="en-US" altLang="ja-JP" sz="2600" dirty="0"/>
                  <a:t>(</a:t>
                </a:r>
                <a:r>
                  <a:rPr lang="ja-JP" altLang="ja-JP" sz="2600" dirty="0"/>
                  <a:t>太陽質量</a:t>
                </a:r>
                <a:r>
                  <a:rPr lang="en-US" altLang="ja-JP" sz="2600" dirty="0"/>
                  <a:t>) </a:t>
                </a:r>
                <a:endParaRPr lang="ja-JP" altLang="ja-JP" sz="2600" dirty="0"/>
              </a:p>
              <a:p>
                <a:endParaRPr kumimoji="1" lang="ja-JP" altLang="en-US"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977734" y="4437112"/>
                <a:ext cx="6491905" cy="1525354"/>
              </a:xfrm>
              <a:prstGeom prst="rect">
                <a:avLst/>
              </a:prstGeom>
              <a:blipFill rotWithShape="1">
                <a:blip r:embed="rId2"/>
                <a:stretch>
                  <a:fillRect l="-1596" t="-2000" r="-75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580501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1730152" cy="724942"/>
          </a:xfrm>
        </p:spPr>
        <p:txBody>
          <a:bodyPr/>
          <a:lstStyle/>
          <a:p>
            <a:r>
              <a:rPr kumimoji="1" lang="ja-JP" altLang="en-US" dirty="0" smtClean="0"/>
              <a:t>考察②</a:t>
            </a:r>
            <a:endParaRPr kumimoji="1" lang="ja-JP" altLang="en-US" dirty="0"/>
          </a:p>
        </p:txBody>
      </p:sp>
      <p:sp>
        <p:nvSpPr>
          <p:cNvPr id="3" name="コンテンツ プレースホルダー 2"/>
          <p:cNvSpPr>
            <a:spLocks noGrp="1"/>
          </p:cNvSpPr>
          <p:nvPr>
            <p:ph sz="quarter" idx="13"/>
          </p:nvPr>
        </p:nvSpPr>
        <p:spPr>
          <a:xfrm>
            <a:off x="251520" y="836712"/>
            <a:ext cx="8712968" cy="6624736"/>
          </a:xfrm>
        </p:spPr>
        <p:txBody>
          <a:bodyPr>
            <a:normAutofit fontScale="92500"/>
          </a:bodyPr>
          <a:lstStyle/>
          <a:p>
            <a:pPr marL="0" indent="0">
              <a:lnSpc>
                <a:spcPts val="3120"/>
              </a:lnSpc>
              <a:buNone/>
            </a:pPr>
            <a:r>
              <a:rPr lang="ja-JP" altLang="ja-JP" sz="2800" dirty="0" smtClean="0"/>
              <a:t>水素</a:t>
            </a:r>
            <a:r>
              <a:rPr lang="ja-JP" altLang="en-US" sz="2800" dirty="0" smtClean="0"/>
              <a:t>のみ</a:t>
            </a:r>
            <a:r>
              <a:rPr lang="ja-JP" altLang="ja-JP" sz="2800" dirty="0" smtClean="0"/>
              <a:t>で質量を見積もった時よりは大幅に質量が</a:t>
            </a:r>
            <a:r>
              <a:rPr lang="ja-JP" altLang="en-US" sz="2800" dirty="0" smtClean="0"/>
              <a:t>まだ</a:t>
            </a:r>
            <a:endParaRPr lang="en-US" altLang="ja-JP" sz="2800" dirty="0" smtClean="0"/>
          </a:p>
          <a:p>
            <a:pPr marL="0" indent="0">
              <a:lnSpc>
                <a:spcPts val="3120"/>
              </a:lnSpc>
              <a:buNone/>
            </a:pPr>
            <a:r>
              <a:rPr lang="ja-JP" altLang="en-US" sz="2800" dirty="0" smtClean="0"/>
              <a:t>惑星状星雲になるための条件は満たしていない。</a:t>
            </a:r>
            <a:endParaRPr lang="en-US" altLang="ja-JP" sz="2800" dirty="0" smtClean="0"/>
          </a:p>
          <a:p>
            <a:pPr marL="0" indent="0">
              <a:lnSpc>
                <a:spcPts val="3120"/>
              </a:lnSpc>
              <a:buNone/>
            </a:pPr>
            <a:r>
              <a:rPr lang="ja-JP" altLang="en-US" sz="2800" dirty="0" smtClean="0"/>
              <a:t>原因　（</a:t>
            </a:r>
            <a:r>
              <a:rPr lang="en-US" altLang="ja-JP" sz="2800" dirty="0" smtClean="0"/>
              <a:t>i</a:t>
            </a:r>
            <a:r>
              <a:rPr lang="ja-JP" altLang="en-US" sz="2800" dirty="0" smtClean="0"/>
              <a:t>）</a:t>
            </a:r>
            <a:r>
              <a:rPr lang="ja-JP" altLang="ja-JP" sz="2800" dirty="0" smtClean="0"/>
              <a:t>一般的に</a:t>
            </a:r>
            <a:r>
              <a:rPr lang="ja-JP" altLang="en-US" sz="2800" dirty="0" smtClean="0"/>
              <a:t>惑星状星雲は</a:t>
            </a:r>
            <a:r>
              <a:rPr lang="ja-JP" altLang="ja-JP" sz="2800" dirty="0" smtClean="0">
                <a:solidFill>
                  <a:srgbClr val="FFC000"/>
                </a:solidFill>
              </a:rPr>
              <a:t>可視光では見えない</a:t>
            </a:r>
            <a:r>
              <a:rPr lang="ja-JP" altLang="en-US" sz="2800" dirty="0" smtClean="0">
                <a:solidFill>
                  <a:srgbClr val="FFC000"/>
                </a:solidFill>
              </a:rPr>
              <a:t>ガ</a:t>
            </a:r>
            <a:endParaRPr lang="en-US" altLang="ja-JP" sz="2800" dirty="0" smtClean="0">
              <a:solidFill>
                <a:srgbClr val="FFC000"/>
              </a:solidFill>
            </a:endParaRPr>
          </a:p>
          <a:p>
            <a:pPr marL="0" indent="0">
              <a:lnSpc>
                <a:spcPts val="3120"/>
              </a:lnSpc>
              <a:buNone/>
            </a:pPr>
            <a:r>
              <a:rPr lang="ja-JP" altLang="en-US" sz="2800" dirty="0" smtClean="0">
                <a:solidFill>
                  <a:srgbClr val="FFC000"/>
                </a:solidFill>
              </a:rPr>
              <a:t>                      ス</a:t>
            </a:r>
            <a:r>
              <a:rPr lang="ja-JP" altLang="ja-JP" sz="2800" dirty="0"/>
              <a:t>が周りに広がって</a:t>
            </a:r>
            <a:r>
              <a:rPr lang="ja-JP" altLang="ja-JP" sz="2800" dirty="0" smtClean="0"/>
              <a:t>いる</a:t>
            </a:r>
            <a:r>
              <a:rPr lang="ja-JP" altLang="en-US" sz="2800" dirty="0" smtClean="0"/>
              <a:t>と言われている。</a:t>
            </a:r>
            <a:endParaRPr lang="en-US" altLang="ja-JP" sz="2800" dirty="0">
              <a:solidFill>
                <a:srgbClr val="FFC000"/>
              </a:solidFill>
            </a:endParaRPr>
          </a:p>
          <a:p>
            <a:pPr marL="0" indent="0">
              <a:lnSpc>
                <a:spcPts val="3120"/>
              </a:lnSpc>
              <a:buNone/>
            </a:pPr>
            <a:r>
              <a:rPr lang="ja-JP" altLang="en-US" sz="2800" dirty="0" smtClean="0"/>
              <a:t>             （</a:t>
            </a:r>
            <a:r>
              <a:rPr lang="en-US" altLang="ja-JP" sz="2800" dirty="0" smtClean="0"/>
              <a:t>ii</a:t>
            </a:r>
            <a:r>
              <a:rPr lang="ja-JP" altLang="en-US" sz="2800" dirty="0" smtClean="0"/>
              <a:t>）</a:t>
            </a:r>
            <a:r>
              <a:rPr lang="ja-JP" altLang="ja-JP" sz="2800" dirty="0" smtClean="0"/>
              <a:t>中心に</a:t>
            </a:r>
            <a:r>
              <a:rPr lang="ja-JP" altLang="ja-JP" sz="2800" dirty="0" smtClean="0">
                <a:solidFill>
                  <a:srgbClr val="FFC000"/>
                </a:solidFill>
              </a:rPr>
              <a:t>白色矮星</a:t>
            </a:r>
            <a:r>
              <a:rPr lang="ja-JP" altLang="ja-JP" sz="2800" dirty="0" smtClean="0"/>
              <a:t>がある</a:t>
            </a:r>
            <a:r>
              <a:rPr lang="ja-JP" altLang="en-US" sz="2800" dirty="0" smtClean="0"/>
              <a:t>。</a:t>
            </a:r>
            <a:endParaRPr lang="en-US" altLang="ja-JP" sz="2800" dirty="0" smtClean="0"/>
          </a:p>
          <a:p>
            <a:pPr marL="0" indent="0">
              <a:lnSpc>
                <a:spcPts val="3120"/>
              </a:lnSpc>
              <a:buNone/>
            </a:pPr>
            <a:r>
              <a:rPr lang="ja-JP" altLang="en-US" sz="2800" dirty="0" smtClean="0"/>
              <a:t>以上の原因を考慮すると，</a:t>
            </a:r>
            <a:r>
              <a:rPr lang="ja-JP" altLang="ja-JP" sz="2800" dirty="0" smtClean="0"/>
              <a:t>惑星状星雲になるための条件を満たすと考えられる。</a:t>
            </a:r>
            <a:endParaRPr lang="en-US" altLang="ja-JP" sz="2800" dirty="0" smtClean="0"/>
          </a:p>
          <a:p>
            <a:pPr marL="0" indent="0">
              <a:lnSpc>
                <a:spcPts val="3120"/>
              </a:lnSpc>
              <a:buNone/>
            </a:pPr>
            <a:r>
              <a:rPr lang="ja-JP" altLang="en-US" sz="2800" dirty="0" smtClean="0"/>
              <a:t>　　　　　</a:t>
            </a:r>
            <a:r>
              <a:rPr lang="ja-JP" altLang="ja-JP" sz="2800" dirty="0" smtClean="0"/>
              <a:t>今回の計算は条件を満たしていないが，</a:t>
            </a:r>
            <a:r>
              <a:rPr lang="ja-JP" altLang="ja-JP" sz="2800" dirty="0" smtClean="0">
                <a:solidFill>
                  <a:srgbClr val="FFC000"/>
                </a:solidFill>
              </a:rPr>
              <a:t>太</a:t>
            </a:r>
            <a:r>
              <a:rPr lang="ja-JP" altLang="en-US" sz="2800" dirty="0" smtClean="0">
                <a:solidFill>
                  <a:srgbClr val="FFC000"/>
                </a:solidFill>
              </a:rPr>
              <a:t>陽　　　</a:t>
            </a:r>
            <a:endParaRPr lang="en-US" altLang="ja-JP" sz="2800" dirty="0" smtClean="0">
              <a:solidFill>
                <a:srgbClr val="FFC000"/>
              </a:solidFill>
            </a:endParaRPr>
          </a:p>
          <a:p>
            <a:pPr marL="0" indent="0">
              <a:lnSpc>
                <a:spcPts val="3120"/>
              </a:lnSpc>
              <a:buNone/>
            </a:pPr>
            <a:r>
              <a:rPr lang="ja-JP" altLang="en-US" sz="2800" dirty="0" smtClean="0">
                <a:solidFill>
                  <a:srgbClr val="FFC000"/>
                </a:solidFill>
              </a:rPr>
              <a:t>　　　　　</a:t>
            </a:r>
            <a:r>
              <a:rPr lang="ja-JP" altLang="ja-JP" sz="2800" dirty="0" smtClean="0">
                <a:solidFill>
                  <a:srgbClr val="FFC000"/>
                </a:solidFill>
              </a:rPr>
              <a:t>程度の恒星は進化の最終段階で惑星状星雲に</a:t>
            </a:r>
            <a:r>
              <a:rPr lang="ja-JP" altLang="en-US" sz="2800" dirty="0" smtClean="0">
                <a:solidFill>
                  <a:srgbClr val="FFC000"/>
                </a:solidFill>
              </a:rPr>
              <a:t>　　</a:t>
            </a:r>
            <a:endParaRPr lang="en-US" altLang="ja-JP" sz="2800" dirty="0" smtClean="0">
              <a:solidFill>
                <a:srgbClr val="FFC000"/>
              </a:solidFill>
            </a:endParaRPr>
          </a:p>
          <a:p>
            <a:pPr marL="0" indent="0">
              <a:lnSpc>
                <a:spcPts val="3120"/>
              </a:lnSpc>
              <a:buNone/>
            </a:pPr>
            <a:r>
              <a:rPr lang="ja-JP" altLang="en-US" sz="2800" dirty="0" smtClean="0">
                <a:solidFill>
                  <a:srgbClr val="FFC000"/>
                </a:solidFill>
              </a:rPr>
              <a:t>　　　　　</a:t>
            </a:r>
            <a:r>
              <a:rPr lang="ja-JP" altLang="ja-JP" sz="2800" dirty="0" smtClean="0">
                <a:solidFill>
                  <a:srgbClr val="FFC000"/>
                </a:solidFill>
              </a:rPr>
              <a:t>なる</a:t>
            </a:r>
            <a:r>
              <a:rPr lang="ja-JP" altLang="ja-JP" sz="2800" dirty="0" smtClean="0"/>
              <a:t>と考えられる。</a:t>
            </a:r>
            <a:endParaRPr lang="en-US" altLang="ja-JP" sz="2800" dirty="0" smtClean="0"/>
          </a:p>
          <a:p>
            <a:pPr marL="0" indent="0">
              <a:lnSpc>
                <a:spcPts val="3120"/>
              </a:lnSpc>
              <a:buNone/>
            </a:pPr>
            <a:r>
              <a:rPr lang="ja-JP" altLang="en-US" sz="2800" dirty="0" smtClean="0"/>
              <a:t>　　</a:t>
            </a:r>
            <a:r>
              <a:rPr lang="ja-JP" altLang="ja-JP" sz="2800" dirty="0" smtClean="0"/>
              <a:t>同様に太陽は惑星状星雲になると推測される。</a:t>
            </a:r>
          </a:p>
          <a:p>
            <a:pPr marL="0" indent="0">
              <a:lnSpc>
                <a:spcPts val="3120"/>
              </a:lnSpc>
              <a:buNone/>
            </a:pPr>
            <a:r>
              <a:rPr lang="en-US" altLang="ja-JP" sz="2800" dirty="0"/>
              <a:t> </a:t>
            </a:r>
            <a:endParaRPr lang="ja-JP" altLang="ja-JP" sz="2800" dirty="0"/>
          </a:p>
          <a:p>
            <a:endParaRPr kumimoji="1" lang="ja-JP" altLang="en-US" dirty="0"/>
          </a:p>
        </p:txBody>
      </p:sp>
      <p:cxnSp>
        <p:nvCxnSpPr>
          <p:cNvPr id="5" name="直線矢印コネクタ 4"/>
          <p:cNvCxnSpPr/>
          <p:nvPr/>
        </p:nvCxnSpPr>
        <p:spPr>
          <a:xfrm>
            <a:off x="971600" y="4725144"/>
            <a:ext cx="79208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7827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55786"/>
            <a:ext cx="1730152" cy="796950"/>
          </a:xfrm>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sz="quarter" idx="13"/>
          </p:nvPr>
        </p:nvSpPr>
        <p:spPr>
          <a:xfrm>
            <a:off x="251520" y="1503040"/>
            <a:ext cx="8640960" cy="4374232"/>
          </a:xfrm>
        </p:spPr>
        <p:txBody>
          <a:bodyPr>
            <a:normAutofit fontScale="92500" lnSpcReduction="20000"/>
          </a:bodyPr>
          <a:lstStyle/>
          <a:p>
            <a:pPr marL="0" indent="0">
              <a:buNone/>
            </a:pPr>
            <a:r>
              <a:rPr lang="ja-JP" altLang="en-US" sz="2800" dirty="0" smtClean="0"/>
              <a:t>　</a:t>
            </a:r>
            <a:r>
              <a:rPr lang="ja-JP" altLang="ja-JP" sz="2800" dirty="0" smtClean="0"/>
              <a:t>分光</a:t>
            </a:r>
            <a:r>
              <a:rPr lang="ja-JP" altLang="ja-JP" sz="2800" dirty="0"/>
              <a:t>観測から</a:t>
            </a:r>
            <a:r>
              <a:rPr lang="en-US" altLang="ja-JP" sz="2800" dirty="0"/>
              <a:t>NGC6543</a:t>
            </a:r>
            <a:r>
              <a:rPr lang="ja-JP" altLang="ja-JP" sz="2800" dirty="0" err="1"/>
              <a:t>には</a:t>
            </a:r>
            <a:r>
              <a:rPr lang="ja-JP" altLang="ja-JP" sz="2800" dirty="0"/>
              <a:t>水素以外にもいくつかの元素が含まれていることがわかった</a:t>
            </a:r>
            <a:r>
              <a:rPr lang="ja-JP" altLang="ja-JP" sz="2800" dirty="0" smtClean="0"/>
              <a:t>。</a:t>
            </a:r>
            <a:endParaRPr lang="en-US" altLang="ja-JP" sz="2800" dirty="0" smtClean="0"/>
          </a:p>
          <a:p>
            <a:pPr marL="0" indent="0">
              <a:buNone/>
            </a:pPr>
            <a:r>
              <a:rPr lang="ja-JP" altLang="ja-JP" sz="2800" dirty="0" smtClean="0"/>
              <a:t>さらに</a:t>
            </a:r>
            <a:r>
              <a:rPr lang="ja-JP" altLang="ja-JP" sz="2800" dirty="0">
                <a:solidFill>
                  <a:srgbClr val="FFC000"/>
                </a:solidFill>
              </a:rPr>
              <a:t>太陽の進化の最終段階は惑星状星雲である</a:t>
            </a:r>
            <a:r>
              <a:rPr lang="ja-JP" altLang="ja-JP" sz="2800" dirty="0"/>
              <a:t>と推測できた</a:t>
            </a:r>
            <a:r>
              <a:rPr lang="ja-JP" altLang="ja-JP" sz="2800" dirty="0" smtClean="0"/>
              <a:t>。</a:t>
            </a:r>
            <a:endParaRPr lang="ja-JP" altLang="ja-JP" sz="2800" dirty="0"/>
          </a:p>
          <a:p>
            <a:pPr marL="0" indent="0">
              <a:buNone/>
            </a:pPr>
            <a:r>
              <a:rPr lang="ja-JP" altLang="en-US" sz="2800" dirty="0" smtClean="0"/>
              <a:t>　</a:t>
            </a:r>
            <a:endParaRPr lang="en-US" altLang="ja-JP" sz="2800" dirty="0" smtClean="0"/>
          </a:p>
          <a:p>
            <a:pPr marL="0" indent="0">
              <a:buNone/>
            </a:pPr>
            <a:r>
              <a:rPr lang="ja-JP" altLang="en-US" sz="2800" dirty="0"/>
              <a:t>　</a:t>
            </a:r>
            <a:r>
              <a:rPr lang="ja-JP" altLang="ja-JP" sz="2800" dirty="0" smtClean="0"/>
              <a:t>今後</a:t>
            </a:r>
            <a:r>
              <a:rPr lang="ja-JP" altLang="ja-JP" sz="2800" dirty="0"/>
              <a:t>はより正確なデータを得るための観測を行いたい。また</a:t>
            </a:r>
            <a:r>
              <a:rPr lang="en-US" altLang="ja-JP" sz="2800" dirty="0"/>
              <a:t>NGC6543</a:t>
            </a:r>
            <a:r>
              <a:rPr lang="ja-JP" altLang="ja-JP" sz="2800" dirty="0"/>
              <a:t>の質量が条件を満たせるようにし，太陽が</a:t>
            </a:r>
            <a:r>
              <a:rPr lang="ja-JP" altLang="ja-JP" sz="2800" dirty="0">
                <a:solidFill>
                  <a:srgbClr val="FFC000"/>
                </a:solidFill>
              </a:rPr>
              <a:t>いつ惑星状星雲</a:t>
            </a:r>
            <a:r>
              <a:rPr lang="ja-JP" altLang="ja-JP" sz="2800" dirty="0"/>
              <a:t>になるかということも求めたい。</a:t>
            </a:r>
          </a:p>
          <a:p>
            <a:pPr marL="0" indent="0">
              <a:buNone/>
            </a:pPr>
            <a:r>
              <a:rPr lang="ja-JP" altLang="ja-JP" sz="2800" dirty="0"/>
              <a:t>さらに，惑星状星雲以外の進化の最終段階である中性子星やブラックホールなどにも焦点を当てて研究していきたい。</a:t>
            </a:r>
          </a:p>
          <a:p>
            <a:endParaRPr kumimoji="1" lang="ja-JP" altLang="en-US" dirty="0"/>
          </a:p>
        </p:txBody>
      </p:sp>
    </p:spTree>
    <p:extLst>
      <p:ext uri="{BB962C8B-B14F-4D97-AF65-F5344CB8AC3E}">
        <p14:creationId xmlns:p14="http://schemas.microsoft.com/office/powerpoint/2010/main" val="1506139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ライズン">
  <a:themeElements>
    <a:clrScheme name="ホライズン">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ホライズン">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ホライズン">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424</TotalTime>
  <Words>360</Words>
  <Application>Microsoft Office PowerPoint</Application>
  <PresentationFormat>画面に合わせる (4:3)</PresentationFormat>
  <Paragraphs>94</Paragraphs>
  <Slides>9</Slides>
  <Notes>1</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ホライズン</vt:lpstr>
      <vt:lpstr>PowerPoint プレゼンテーション</vt:lpstr>
      <vt:lpstr>目的・意義</vt:lpstr>
      <vt:lpstr>研究対象・観測機器</vt:lpstr>
      <vt:lpstr>質量計算①</vt:lpstr>
      <vt:lpstr>PowerPoint プレゼンテーション</vt:lpstr>
      <vt:lpstr>スペクトル線のグラフ</vt:lpstr>
      <vt:lpstr>質量計算②</vt:lpstr>
      <vt:lpstr>考察②</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恒星たちの軌跡 ～惑星状星雲～</dc:title>
  <dc:creator>Owner</dc:creator>
  <cp:lastModifiedBy>miyuki</cp:lastModifiedBy>
  <cp:revision>45</cp:revision>
  <cp:lastPrinted>2010-09-02T19:02:08Z</cp:lastPrinted>
  <dcterms:created xsi:type="dcterms:W3CDTF">2010-09-02T14:31:55Z</dcterms:created>
  <dcterms:modified xsi:type="dcterms:W3CDTF">2011-04-17T03:21:21Z</dcterms:modified>
</cp:coreProperties>
</file>