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57" r:id="rId4"/>
    <p:sldId id="270" r:id="rId5"/>
    <p:sldId id="258" r:id="rId6"/>
    <p:sldId id="278" r:id="rId7"/>
    <p:sldId id="266" r:id="rId8"/>
    <p:sldId id="259" r:id="rId9"/>
    <p:sldId id="282" r:id="rId10"/>
    <p:sldId id="265" r:id="rId11"/>
    <p:sldId id="280" r:id="rId12"/>
    <p:sldId id="260" r:id="rId13"/>
    <p:sldId id="277" r:id="rId14"/>
    <p:sldId id="267" r:id="rId15"/>
    <p:sldId id="264" r:id="rId16"/>
    <p:sldId id="272" r:id="rId17"/>
    <p:sldId id="273" r:id="rId18"/>
    <p:sldId id="274" r:id="rId19"/>
    <p:sldId id="275" r:id="rId20"/>
    <p:sldId id="261" r:id="rId21"/>
    <p:sldId id="262" r:id="rId22"/>
    <p:sldId id="283" r:id="rId23"/>
    <p:sldId id="284" r:id="rId24"/>
    <p:sldId id="281" r:id="rId25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60072" autoAdjust="0"/>
  </p:normalViewPr>
  <p:slideViewPr>
    <p:cSldViewPr>
      <p:cViewPr varScale="1">
        <p:scale>
          <a:sx n="74" d="100"/>
          <a:sy n="74" d="100"/>
        </p:scale>
        <p:origin x="-12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8BFBB-21FD-414C-9938-EE5E4BD8F0C2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3531A-FBE1-43B5-8B57-DA0B892B84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0899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3531A-FBE1-43B5-8B57-DA0B892B848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74820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790661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63277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439281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30353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362238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2051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58044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8302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748243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557027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275424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F2BC0-7DD1-4D5A-B21E-81D9F686C30E}" type="datetimeFigureOut">
              <a:rPr kumimoji="1" lang="ja-JP" altLang="en-US" smtClean="0"/>
              <a:pPr/>
              <a:t>2011/4/24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9769A-E853-4EA9-A80C-9726AF47093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71356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インターネット望遠鏡による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ハートレー第二彗星の</a:t>
            </a:r>
            <a:r>
              <a:rPr lang="ja-JP" altLang="en-US" dirty="0"/>
              <a:t>等級</a:t>
            </a:r>
            <a:r>
              <a:rPr kumimoji="1" lang="ja-JP" altLang="en-US" dirty="0" smtClean="0"/>
              <a:t>測定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87624" y="4005064"/>
            <a:ext cx="7128792" cy="1752600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泉谷徳廣、梅川知帆、梅澤幸太、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高橋沙希、高橋尚也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（高２）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【</a:t>
            </a:r>
            <a:r>
              <a:rPr lang="ja-JP" altLang="en-US" dirty="0" smtClean="0">
                <a:solidFill>
                  <a:schemeClr val="tx1"/>
                </a:solidFill>
              </a:rPr>
              <a:t>横手清陵学院高等学校</a:t>
            </a:r>
            <a:r>
              <a:rPr lang="en-US" altLang="ja-JP" dirty="0" smtClean="0">
                <a:solidFill>
                  <a:schemeClr val="tx1"/>
                </a:solidFill>
              </a:rPr>
              <a:t>】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347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1240"/>
    </mc:Choice>
    <mc:Fallback>
      <p:transition advTm="112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等級の測定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3629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ja-JP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ja-JP" altLang="en-US" i="1" dirty="0" smtClean="0">
                    <a:latin typeface="Cambria Math"/>
                  </a:rPr>
                  <a:t>　　　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48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48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4800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4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48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4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kumimoji="1" lang="en-US" altLang="ja-JP" sz="48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kumimoji="1" lang="en-US" altLang="ja-JP" sz="4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sz="4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kumimoji="1" lang="en-US" altLang="ja-JP" sz="4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kumimoji="1" lang="en-US" altLang="ja-JP" sz="480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1" lang="en-US" altLang="ja-JP" sz="4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480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kumimoji="1" lang="en-US" altLang="ja-JP" sz="48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kumimoji="1" lang="en-US" altLang="ja-JP" sz="480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sz="48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48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48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1" lang="en-US" altLang="ja-JP" sz="4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48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48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kumimoji="1" lang="en-US" altLang="ja-JP" sz="2800" dirty="0" smtClean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ja-JP" sz="2800" b="0" i="0" smtClean="0">
                          <a:latin typeface="Cambria Math"/>
                        </a:rPr>
                        <m:t>=</m:t>
                      </m:r>
                      <m:r>
                        <a:rPr lang="ja-JP" altLang="en-US" sz="2800" i="1">
                          <a:latin typeface="Cambria Math"/>
                        </a:rPr>
                        <m:t>比較</m:t>
                      </m:r>
                      <m:r>
                        <a:rPr lang="ja-JP" altLang="en-US" sz="2800" i="1" smtClean="0">
                          <a:latin typeface="Cambria Math"/>
                        </a:rPr>
                        <m:t>星の</m:t>
                      </m:r>
                      <m:r>
                        <a:rPr lang="ja-JP" altLang="en-US" sz="2800" i="1">
                          <a:latin typeface="Cambria Math"/>
                        </a:rPr>
                        <m:t>等級</m:t>
                      </m:r>
                      <m:r>
                        <a:rPr lang="ja-JP" altLang="en-US" sz="2800" b="0" i="1" smtClean="0">
                          <a:latin typeface="Cambria Math"/>
                        </a:rPr>
                        <m:t>　</m:t>
                      </m:r>
                      <m:sSub>
                        <m:sSubPr>
                          <m:ctrlPr>
                            <a:rPr kumimoji="1" lang="en-US" altLang="ja-JP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ja-JP" altLang="en-US" sz="2800" b="0" i="1" smtClean="0">
                              <a:latin typeface="Cambria Math"/>
                            </a:rPr>
                            <m:t>　　</m:t>
                          </m:r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kumimoji="1" lang="ja-JP" altLang="en-US" sz="2800" b="0" i="1" smtClean="0">
                          <a:latin typeface="Cambria Math"/>
                        </a:rPr>
                        <m:t>＝</m:t>
                      </m:r>
                      <m:r>
                        <a:rPr lang="ja-JP" altLang="en-US" sz="2800" i="1">
                          <a:latin typeface="Cambria Math"/>
                        </a:rPr>
                        <m:t>ハートレーの</m:t>
                      </m:r>
                      <m:r>
                        <a:rPr lang="ja-JP" altLang="en-US" sz="2800" i="1" smtClean="0">
                          <a:latin typeface="Cambria Math"/>
                        </a:rPr>
                        <m:t>等級</m:t>
                      </m:r>
                    </m:oMath>
                  </m:oMathPara>
                </a14:m>
                <a:endParaRPr kumimoji="1" lang="en-US" altLang="ja-JP" sz="28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/>
                      </a:rPr>
                      <m:t> </m:t>
                    </m:r>
                    <m:r>
                      <a:rPr kumimoji="1" lang="en-US" altLang="ja-JP" sz="2800" b="0" i="0" smtClean="0">
                        <a:latin typeface="Cambria Math"/>
                      </a:rPr>
                      <m:t>=</m:t>
                    </m:r>
                    <m:r>
                      <a:rPr lang="ja-JP" altLang="en-US" sz="2800" i="1">
                        <a:latin typeface="Cambria Math"/>
                      </a:rPr>
                      <m:t>比較星</m:t>
                    </m:r>
                    <m:r>
                      <a:rPr lang="ja-JP" altLang="en-US" sz="2800" b="0" i="1" smtClean="0">
                        <a:latin typeface="Cambria Math"/>
                      </a:rPr>
                      <m:t>の</m:t>
                    </m:r>
                    <m:r>
                      <a:rPr lang="ja-JP" altLang="en-US" sz="2800" i="1">
                        <a:latin typeface="Cambria Math"/>
                      </a:rPr>
                      <m:t>「</m:t>
                    </m:r>
                    <m:r>
                      <a:rPr lang="ja-JP" altLang="en-US" sz="2800" i="1" smtClean="0">
                        <a:latin typeface="Cambria Math"/>
                      </a:rPr>
                      <m:t>明るさ</m:t>
                    </m:r>
                    <m:r>
                      <a:rPr lang="ja-JP" altLang="en-US" sz="2800" i="1">
                        <a:latin typeface="Cambria Math"/>
                      </a:rPr>
                      <m:t>」</m:t>
                    </m:r>
                    <m:sSub>
                      <m:sSubPr>
                        <m:ctrlPr>
                          <a:rPr lang="en-US" altLang="ja-JP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    </m:t>
                        </m:r>
                        <m:r>
                          <a:rPr lang="ja-JP" altLang="en-US" sz="28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ja-JP" sz="2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sz="2800" dirty="0"/>
                  <a:t> = </a:t>
                </a:r>
                <a:r>
                  <a:rPr lang="ja-JP" altLang="en-US" sz="2800" dirty="0"/>
                  <a:t>ハートレー</a:t>
                </a:r>
                <a:r>
                  <a:rPr kumimoji="1" lang="ja-JP" altLang="en-US" sz="2800" b="0" dirty="0" smtClean="0"/>
                  <a:t>の</a:t>
                </a:r>
                <a:r>
                  <a:rPr lang="ja-JP" altLang="en-US" sz="2800" dirty="0" smtClean="0"/>
                  <a:t>「明るさ」</a:t>
                </a:r>
                <a:endParaRPr kumimoji="1" lang="en-US" altLang="ja-JP" sz="2800" b="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3629000"/>
              </a:xfr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2267744" y="55892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「明るさ」が</a:t>
            </a:r>
            <a:r>
              <a:rPr lang="en-US" altLang="ja-JP" dirty="0" smtClean="0"/>
              <a:t>100</a:t>
            </a:r>
            <a:r>
              <a:rPr lang="ja-JP" altLang="en-US" dirty="0" smtClean="0"/>
              <a:t>倍になると光度は</a:t>
            </a:r>
            <a:r>
              <a:rPr lang="en-US" altLang="ja-JP" dirty="0" smtClean="0"/>
              <a:t>5</a:t>
            </a:r>
            <a:r>
              <a:rPr lang="ja-JP" altLang="en-US" dirty="0" smtClean="0"/>
              <a:t>等級減る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06659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223"/>
    </mc:Choice>
    <mc:Fallback>
      <p:transition advTm="22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等級の測定式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21196" y="476672"/>
                <a:ext cx="8229600" cy="22608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ja-JP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ja-JP" altLang="en-US" i="1" dirty="0" smtClean="0">
                    <a:latin typeface="Cambria Math"/>
                  </a:rPr>
                  <a:t>　　　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40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40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4000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4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40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4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kumimoji="1" lang="en-US" altLang="ja-JP" sz="40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kumimoji="1" lang="en-US" altLang="ja-JP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sz="40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kumimoji="1" lang="en-US" altLang="ja-JP" sz="4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kumimoji="1" lang="en-US" altLang="ja-JP" sz="400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1" lang="en-US" altLang="ja-JP" sz="4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400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kumimoji="1" lang="en-US" altLang="ja-JP" sz="40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kumimoji="1" lang="en-US" altLang="ja-JP" sz="400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sz="40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40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4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1" lang="en-US" altLang="ja-JP" sz="4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4000" b="0" i="1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40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kumimoji="1" lang="en-US" altLang="ja-JP" sz="4000" dirty="0" smtClean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" y="476672"/>
                <a:ext cx="8229600" cy="2260847"/>
              </a:xfr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187624" y="3501008"/>
            <a:ext cx="6408712" cy="3024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dirty="0" smtClean="0"/>
              <a:t>等級とは</a:t>
            </a:r>
            <a:endParaRPr lang="en-US" altLang="ja-JP" dirty="0" smtClean="0"/>
          </a:p>
          <a:p>
            <a:r>
              <a:rPr lang="ja-JP" altLang="en-US" sz="3000" dirty="0" smtClean="0"/>
              <a:t>天体の明るさを表す尺度で、等級の値が</a:t>
            </a:r>
            <a:r>
              <a:rPr lang="ja-JP" altLang="en-US" sz="3000" dirty="0" smtClean="0">
                <a:solidFill>
                  <a:srgbClr val="FF0000"/>
                </a:solidFill>
              </a:rPr>
              <a:t>小さい</a:t>
            </a:r>
            <a:r>
              <a:rPr lang="ja-JP" altLang="en-US" sz="3000" dirty="0" smtClean="0"/>
              <a:t>ほど明るい天体である。</a:t>
            </a:r>
            <a:endParaRPr lang="en-US" altLang="ja-JP" sz="3000" dirty="0" smtClean="0"/>
          </a:p>
          <a:p>
            <a:r>
              <a:rPr lang="ja-JP" altLang="en-US" sz="3000" dirty="0"/>
              <a:t>「明るさ」が２倍　≠　「等級」が２倍</a:t>
            </a:r>
          </a:p>
          <a:p>
            <a:pPr marL="0" indent="0">
              <a:buNone/>
            </a:pPr>
            <a:r>
              <a:rPr lang="ja-JP" altLang="en-US" sz="3000" dirty="0"/>
              <a:t>　（人間の目は光を対数的に捉える</a:t>
            </a:r>
            <a:r>
              <a:rPr lang="ja-JP" altLang="en-US" sz="3000" dirty="0" smtClean="0"/>
              <a:t>ため）</a:t>
            </a:r>
            <a:endParaRPr lang="en-US" altLang="ja-JP" sz="3000" dirty="0"/>
          </a:p>
          <a:p>
            <a:pPr marL="0" indent="0">
              <a:buNone/>
            </a:pPr>
            <a:r>
              <a:rPr lang="ja-JP" altLang="en-US" sz="3000" dirty="0"/>
              <a:t>・</a:t>
            </a:r>
            <a:r>
              <a:rPr lang="ja-JP" altLang="en-US" sz="3000" dirty="0" smtClean="0"/>
              <a:t>「</a:t>
            </a:r>
            <a:r>
              <a:rPr lang="ja-JP" altLang="en-US" sz="3000" dirty="0"/>
              <a:t>明るさ」が</a:t>
            </a:r>
            <a:r>
              <a:rPr lang="en-US" altLang="ja-JP" sz="3000" dirty="0"/>
              <a:t>100</a:t>
            </a:r>
            <a:r>
              <a:rPr lang="ja-JP" altLang="en-US" sz="3000" dirty="0"/>
              <a:t>倍になると光度は</a:t>
            </a:r>
            <a:r>
              <a:rPr lang="en-US" altLang="ja-JP" sz="3000" dirty="0"/>
              <a:t>5</a:t>
            </a:r>
            <a:r>
              <a:rPr lang="ja-JP" altLang="en-US" sz="3000" dirty="0"/>
              <a:t>等級</a:t>
            </a:r>
            <a:r>
              <a:rPr lang="ja-JP" altLang="en-US" sz="3000" dirty="0" smtClean="0"/>
              <a:t>減る</a:t>
            </a:r>
            <a:endParaRPr lang="en-US" altLang="ja-JP" sz="3000" dirty="0" smtClean="0"/>
          </a:p>
          <a:p>
            <a:pPr marL="0" indent="0">
              <a:buNone/>
            </a:pPr>
            <a:endParaRPr lang="en-US" altLang="ja-JP" sz="3000" dirty="0" smtClean="0"/>
          </a:p>
          <a:p>
            <a:pPr marL="0" indent="0">
              <a:buNone/>
            </a:pPr>
            <a:endParaRPr lang="ja-JP" altLang="en-US" sz="3000" dirty="0"/>
          </a:p>
          <a:p>
            <a:endParaRPr lang="en-US" altLang="ja-JP" sz="3000" dirty="0" smtClean="0"/>
          </a:p>
          <a:p>
            <a:endParaRPr lang="en-US" altLang="ja-JP" sz="3000" dirty="0" smtClean="0"/>
          </a:p>
          <a:p>
            <a:endParaRPr lang="en-US" altLang="ja-JP" sz="3000" dirty="0" smtClean="0"/>
          </a:p>
          <a:p>
            <a:pPr marL="0" indent="0">
              <a:buNone/>
            </a:pPr>
            <a:endParaRPr lang="ja-JP" altLang="en-US" sz="3000" dirty="0" smtClean="0"/>
          </a:p>
          <a:p>
            <a:pPr marL="0" indent="0">
              <a:buNone/>
            </a:pPr>
            <a:endParaRPr lang="en-US" altLang="ja-JP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837612" cy="99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4330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11"/>
    </mc:Choice>
    <mc:Fallback>
      <p:transition advTm="1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②</a:t>
            </a:r>
            <a:r>
              <a:rPr lang="ja-JP" altLang="en-US" dirty="0" smtClean="0"/>
              <a:t>比較星の等級の測定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ステラナビゲータというソフトを利用し、星図と望遠鏡で撮った写真とを比べて、比較星の等級を特定した。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星図</a:t>
            </a:r>
            <a:r>
              <a:rPr lang="ja-JP" altLang="en-US" dirty="0"/>
              <a:t>に</a:t>
            </a:r>
            <a:r>
              <a:rPr lang="ja-JP" altLang="en-US" dirty="0" smtClean="0"/>
              <a:t>は</a:t>
            </a:r>
            <a:r>
              <a:rPr lang="en-US" altLang="ja-JP" dirty="0" smtClean="0"/>
              <a:t>GSC-ACT</a:t>
            </a:r>
            <a:r>
              <a:rPr lang="ja-JP" altLang="en-US" dirty="0" smtClean="0"/>
              <a:t>を使用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40870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60"/>
    </mc:Choice>
    <mc:Fallback>
      <p:transition advTm="1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6" y="-1198203"/>
            <a:ext cx="15697744" cy="80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上矢印吹き出し 2"/>
          <p:cNvSpPr/>
          <p:nvPr/>
        </p:nvSpPr>
        <p:spPr>
          <a:xfrm>
            <a:off x="5004048" y="3789040"/>
            <a:ext cx="1656184" cy="86409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80221" y="417896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　　</a:t>
            </a:r>
            <a:r>
              <a:rPr kumimoji="1" lang="ja-JP" altLang="en-US" sz="2400" b="1" dirty="0" smtClean="0"/>
              <a:t>光度</a:t>
            </a:r>
            <a:endParaRPr kumimoji="1" lang="ja-JP" altLang="en-US" sz="24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1403648" y="5229200"/>
            <a:ext cx="230425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75656" y="529685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ハートレー</a:t>
            </a:r>
            <a:endParaRPr kumimoji="1" lang="ja-JP" altLang="en-US" sz="32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1340767"/>
            <a:ext cx="5976664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152501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11</a:t>
            </a:r>
            <a:r>
              <a:rPr kumimoji="1" lang="ja-JP" altLang="en-US" sz="2800" b="1" dirty="0" smtClean="0"/>
              <a:t>月</a:t>
            </a:r>
            <a:r>
              <a:rPr kumimoji="1" lang="en-US" altLang="ja-JP" sz="2800" b="1" dirty="0" smtClean="0"/>
              <a:t>9</a:t>
            </a:r>
            <a:r>
              <a:rPr kumimoji="1" lang="ja-JP" altLang="en-US" sz="2800" b="1" dirty="0" smtClean="0"/>
              <a:t>日のハートレーと周辺の恒星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869267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45535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51859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49939"/>
            <a:ext cx="7355910" cy="43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7717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6700" dirty="0" smtClean="0"/>
              <a:t/>
            </a:r>
            <a:br>
              <a:rPr lang="en-US" altLang="ja-JP" sz="6700" dirty="0" smtClean="0"/>
            </a:br>
            <a:r>
              <a:rPr lang="ja-JP" altLang="en-US" sz="4900" dirty="0" smtClean="0"/>
              <a:t>③「明るさ」の測定</a:t>
            </a:r>
            <a:r>
              <a:rPr lang="ja-JP" altLang="en-US" dirty="0"/>
              <a:t/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err="1" smtClean="0"/>
              <a:t>ImageJ</a:t>
            </a:r>
            <a:r>
              <a:rPr lang="ja-JP" altLang="en-US" dirty="0" smtClean="0"/>
              <a:t>というソフトを使用して、ハートレー彗星と比較する星の「明るさ」を調べた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15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50" y="233362"/>
            <a:ext cx="9920288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上矢印吹き出し 3"/>
          <p:cNvSpPr/>
          <p:nvPr/>
        </p:nvSpPr>
        <p:spPr>
          <a:xfrm>
            <a:off x="6084168" y="3861048"/>
            <a:ext cx="1800200" cy="57606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8184" y="40677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全体カウント</a:t>
            </a:r>
            <a:endParaRPr kumimoji="1" lang="ja-JP" altLang="en-US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3491880" y="1196752"/>
            <a:ext cx="565212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9912" y="1268760"/>
            <a:ext cx="536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画像を解析して「明るさ」を測定するソフト</a:t>
            </a:r>
            <a:r>
              <a:rPr kumimoji="1" lang="en-US" altLang="ja-JP" sz="3200" b="1" dirty="0" err="1" smtClean="0"/>
              <a:t>ImajeJ</a:t>
            </a:r>
            <a:r>
              <a:rPr kumimoji="1" lang="ja-JP" altLang="en-US" sz="3200" b="1" dirty="0" smtClean="0"/>
              <a:t>を使用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3001479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81" y="238975"/>
            <a:ext cx="9920288" cy="640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87415"/>
            <a:ext cx="1706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上矢印吹き出し 5"/>
          <p:cNvSpPr/>
          <p:nvPr/>
        </p:nvSpPr>
        <p:spPr>
          <a:xfrm>
            <a:off x="5846637" y="4005064"/>
            <a:ext cx="1800200" cy="57606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12160" y="422226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BG</a:t>
            </a:r>
            <a:r>
              <a:rPr kumimoji="1" lang="ja-JP" altLang="en-US" b="1" dirty="0" smtClean="0"/>
              <a:t>カウント</a:t>
            </a:r>
            <a:endParaRPr kumimoji="1" lang="ja-JP" altLang="en-US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547219" y="5544575"/>
            <a:ext cx="8604448" cy="884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5694458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全体カウント</a:t>
            </a:r>
            <a:r>
              <a:rPr lang="ja-JP" altLang="en-US" sz="3200" dirty="0" smtClean="0"/>
              <a:t>－</a:t>
            </a:r>
            <a:r>
              <a:rPr lang="en-US" altLang="ja-JP" sz="3200" dirty="0" smtClean="0"/>
              <a:t>BG</a:t>
            </a:r>
            <a:r>
              <a:rPr lang="ja-JP" altLang="en-US" sz="3200" dirty="0" smtClean="0"/>
              <a:t>カウント＝</a:t>
            </a:r>
            <a:r>
              <a:rPr lang="en-US" altLang="ja-JP" sz="3200" dirty="0" smtClean="0"/>
              <a:t>FG</a:t>
            </a:r>
            <a:r>
              <a:rPr lang="ja-JP" altLang="en-US" sz="3200" dirty="0" smtClean="0"/>
              <a:t>カウント（明るさ）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557968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38"/>
    </mc:Choice>
    <mc:Fallback>
      <p:transition advTm="53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④等級の測定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dirty="0" smtClean="0"/>
                  <a:t>　　　　　　　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3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36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3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36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altLang="ja-JP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sz="36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altLang="ja-JP" sz="3600" i="1"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ja-JP" sz="3600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ja-JP" sz="3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36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ja-JP" sz="3600" i="1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altLang="ja-JP" sz="36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3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i="1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36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3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i="1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36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func>
                    <m:r>
                      <a:rPr lang="ja-JP" altLang="en-US" sz="3600" b="0" i="1" smtClean="0">
                        <a:latin typeface="Cambria Math"/>
                      </a:rPr>
                      <m:t>　</m:t>
                    </m:r>
                  </m:oMath>
                </a14:m>
                <a:endParaRPr kumimoji="1" lang="en-US" altLang="ja-JP" sz="36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r>
                  <a:rPr lang="ja-JP" altLang="en-US" dirty="0" smtClean="0"/>
                  <a:t>この式からエクセルを使ってハートレー第２彗星の等級を測定した。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431460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2" y="0"/>
            <a:ext cx="7809278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正方形/長方形 3"/>
              <p:cNvSpPr/>
              <p:nvPr/>
            </p:nvSpPr>
            <p:spPr>
              <a:xfrm>
                <a:off x="4551065" y="2564904"/>
                <a:ext cx="3918830" cy="9524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prstClr val="black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3600" i="1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ja-JP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ja-JP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ja-JP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altLang="ja-JP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ja-JP" altLang="en-US" dirty="0"/>
              </a:p>
            </p:txBody>
          </p:sp>
        </mc:Choice>
        <mc:Fallback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065" y="2564904"/>
                <a:ext cx="3918830" cy="95244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円/楕円 5"/>
          <p:cNvSpPr/>
          <p:nvPr/>
        </p:nvSpPr>
        <p:spPr>
          <a:xfrm>
            <a:off x="5436096" y="2872260"/>
            <a:ext cx="576064" cy="390412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lumMod val="93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812360" y="2634644"/>
            <a:ext cx="576064" cy="406479"/>
          </a:xfrm>
          <a:prstGeom prst="ellipse">
            <a:avLst/>
          </a:prstGeom>
          <a:solidFill>
            <a:schemeClr val="accent2">
              <a:alpha val="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812360" y="3133348"/>
            <a:ext cx="576064" cy="38399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>
            <a:stCxn id="6" idx="1"/>
          </p:cNvCxnSpPr>
          <p:nvPr/>
        </p:nvCxnSpPr>
        <p:spPr>
          <a:xfrm flipH="1" flipV="1">
            <a:off x="3347864" y="1484784"/>
            <a:ext cx="2172595" cy="1444651"/>
          </a:xfrm>
          <a:prstGeom prst="straightConnector1">
            <a:avLst/>
          </a:prstGeom>
          <a:ln w="63500"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7" idx="1"/>
          </p:cNvCxnSpPr>
          <p:nvPr/>
        </p:nvCxnSpPr>
        <p:spPr>
          <a:xfrm flipH="1" flipV="1">
            <a:off x="6300193" y="2207111"/>
            <a:ext cx="1596530" cy="487060"/>
          </a:xfrm>
          <a:prstGeom prst="straightConnector1">
            <a:avLst/>
          </a:prstGeom>
          <a:ln w="63500">
            <a:solidFill>
              <a:schemeClr val="accent3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9" idx="1"/>
          </p:cNvCxnSpPr>
          <p:nvPr/>
        </p:nvCxnSpPr>
        <p:spPr>
          <a:xfrm flipH="1" flipV="1">
            <a:off x="6300193" y="1484785"/>
            <a:ext cx="1596530" cy="1704798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5526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動機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473641"/>
            <a:ext cx="8229600" cy="4641379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天体に興味があったから。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未知の天体現象を観測し、どうして</a:t>
            </a:r>
            <a:r>
              <a:rPr lang="ja-JP" altLang="en-US" sz="2400" dirty="0"/>
              <a:t>そうなるのか</a:t>
            </a:r>
            <a:r>
              <a:rPr lang="ja-JP" altLang="en-US" sz="2400" dirty="0" smtClean="0"/>
              <a:t>を知りたかったから。</a:t>
            </a:r>
            <a:endParaRPr lang="en-US" altLang="ja-JP" sz="2400" dirty="0" smtClean="0"/>
          </a:p>
          <a:p>
            <a:r>
              <a:rPr lang="ja-JP" altLang="en-US" sz="2400" dirty="0"/>
              <a:t>ハートレー第２彗星という星がインターネット望遠鏡を使って観測を行う上でちょうどいい星だったから。</a:t>
            </a:r>
          </a:p>
          <a:p>
            <a:endParaRPr lang="en-US" altLang="ja-JP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24150"/>
            <a:ext cx="2520280" cy="189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913942"/>
            <a:ext cx="1944216" cy="251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187624" y="593035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ハートレー第２彗星  　　　　</a:t>
            </a:r>
            <a:r>
              <a:rPr lang="en-US" altLang="ja-JP" dirty="0" err="1" smtClean="0"/>
              <a:t>wikipedia</a:t>
            </a:r>
            <a:r>
              <a:rPr lang="ja-JP" altLang="en-US" dirty="0" smtClean="0"/>
              <a:t>より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03149" y="6453336"/>
            <a:ext cx="22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インターネット望遠鏡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08124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34982"/>
    </mc:Choice>
    <mc:Fallback>
      <p:transition advTm="3498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076"/>
          <a:stretch/>
        </p:blipFill>
        <p:spPr>
          <a:xfrm>
            <a:off x="395536" y="1700808"/>
            <a:ext cx="8454939" cy="4248472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>
          <a:xfrm>
            <a:off x="4446355" y="3956542"/>
            <a:ext cx="25202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67" y="3600883"/>
            <a:ext cx="2809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40" y="3519056"/>
            <a:ext cx="2809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060881" y="5949280"/>
            <a:ext cx="192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我々の観測結果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>
            <a:endCxn id="4" idx="5"/>
          </p:cNvCxnSpPr>
          <p:nvPr/>
        </p:nvCxnSpPr>
        <p:spPr>
          <a:xfrm flipH="1" flipV="1">
            <a:off x="4661474" y="4140930"/>
            <a:ext cx="360570" cy="1808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5" idx="0"/>
          </p:cNvCxnSpPr>
          <p:nvPr/>
        </p:nvCxnSpPr>
        <p:spPr>
          <a:xfrm flipV="1">
            <a:off x="5022045" y="3839008"/>
            <a:ext cx="172615" cy="2110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5" idx="0"/>
          </p:cNvCxnSpPr>
          <p:nvPr/>
        </p:nvCxnSpPr>
        <p:spPr>
          <a:xfrm flipV="1">
            <a:off x="5022045" y="3757181"/>
            <a:ext cx="546688" cy="2192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55576" y="58107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黒い</a:t>
            </a:r>
            <a:r>
              <a:rPr lang="ja-JP" altLang="en-US" dirty="0" smtClean="0"/>
              <a:t>点は</a:t>
            </a:r>
            <a:r>
              <a:rPr lang="ja-JP" altLang="en-US" dirty="0"/>
              <a:t>　</a:t>
            </a:r>
            <a:r>
              <a:rPr lang="en-US" altLang="ja-JP" dirty="0" err="1" smtClean="0"/>
              <a:t>Astrosite</a:t>
            </a:r>
            <a:endParaRPr lang="en-US" altLang="ja-JP" dirty="0" smtClean="0"/>
          </a:p>
          <a:p>
            <a:r>
              <a:rPr kumimoji="1" lang="ja-JP" altLang="en-US" dirty="0" smtClean="0"/>
              <a:t>の観測データ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664883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光度は他の観測と比べて大きく（暗く）求まった。  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原因</a:t>
            </a:r>
            <a:r>
              <a:rPr kumimoji="1" lang="en-US" altLang="ja-JP" dirty="0" smtClean="0"/>
              <a:t>	</a:t>
            </a:r>
          </a:p>
          <a:p>
            <a:pPr marL="457200" lvl="1" indent="0">
              <a:buNone/>
            </a:pPr>
            <a:r>
              <a:rPr kumimoji="1" lang="ja-JP" altLang="en-US" dirty="0" smtClean="0"/>
              <a:t>　全光度ではなく</a:t>
            </a:r>
            <a:r>
              <a:rPr kumimoji="1" lang="ja-JP" altLang="en-US" b="1" dirty="0" smtClean="0"/>
              <a:t>核光度</a:t>
            </a:r>
            <a:r>
              <a:rPr kumimoji="1" lang="ja-JP" altLang="en-US" dirty="0" smtClean="0"/>
              <a:t>に相当すると考えられる。</a:t>
            </a:r>
            <a:endParaRPr kumimoji="1" lang="en-US" altLang="ja-JP" dirty="0" smtClean="0"/>
          </a:p>
          <a:p>
            <a:pPr marL="457200" lvl="1" indent="0">
              <a:buNone/>
            </a:pPr>
            <a:r>
              <a:rPr kumimoji="1" lang="ja-JP" altLang="en-US" dirty="0" smtClean="0"/>
              <a:t>　測定領域の設定の仕方に問題がある。</a:t>
            </a:r>
            <a:endParaRPr kumimoji="1" lang="en-US" altLang="ja-JP" dirty="0" smtClean="0"/>
          </a:p>
          <a:p>
            <a:r>
              <a:rPr lang="ja-JP" altLang="en-US" dirty="0" smtClean="0"/>
              <a:t>光</a:t>
            </a:r>
            <a:r>
              <a:rPr kumimoji="1" lang="ja-JP" altLang="en-US" dirty="0" smtClean="0"/>
              <a:t>度の変化については他の観測結果とあまり変わらなかった。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85325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結果２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" y="1628800"/>
            <a:ext cx="1023017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円/楕円 4"/>
          <p:cNvSpPr/>
          <p:nvPr/>
        </p:nvSpPr>
        <p:spPr>
          <a:xfrm>
            <a:off x="4187214" y="3104964"/>
            <a:ext cx="360040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934272" y="3077005"/>
            <a:ext cx="236308" cy="264841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5220072" y="2942116"/>
            <a:ext cx="400101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4367235" y="3573016"/>
            <a:ext cx="315532" cy="14401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880147" y="3573016"/>
            <a:ext cx="118154" cy="14401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998301" y="3465004"/>
            <a:ext cx="421821" cy="15481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779912" y="5106280"/>
            <a:ext cx="1984277" cy="616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93087" y="52299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直した結果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76523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lang="ja-JP" altLang="en-US" dirty="0"/>
              <a:t>最初</a:t>
            </a:r>
            <a:r>
              <a:rPr lang="ja-JP" altLang="en-US" dirty="0" smtClean="0"/>
              <a:t>の結果より光度は明るくなった。</a:t>
            </a:r>
            <a:endParaRPr lang="en-US" altLang="ja-JP" dirty="0" smtClean="0"/>
          </a:p>
          <a:p>
            <a:r>
              <a:rPr kumimoji="1" lang="ja-JP" altLang="en-US" dirty="0" smtClean="0"/>
              <a:t>しかし、他の観測よりは暗く求まった。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原因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測定に使った画像に問題がある。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0768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謝辞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今回ご指導して</a:t>
            </a:r>
            <a:r>
              <a:rPr lang="ja-JP" altLang="en-US" dirty="0" smtClean="0"/>
              <a:t>くださった以下の先生方には深くお礼を申し上げます。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東北公益文科大学の表先生、山本先生</a:t>
            </a:r>
            <a:endParaRPr kumimoji="1" lang="en-US" altLang="ja-JP" dirty="0" smtClean="0"/>
          </a:p>
          <a:p>
            <a:r>
              <a:rPr lang="ja-JP" altLang="en-US" dirty="0" smtClean="0"/>
              <a:t>瀬々先生、福原先生、信田先生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824673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ハートレー第二</a:t>
            </a:r>
            <a:r>
              <a:rPr lang="ja-JP" altLang="en-US" dirty="0" smtClean="0"/>
              <a:t>彗星</a:t>
            </a:r>
            <a:r>
              <a:rPr kumimoji="1" lang="ja-JP" altLang="en-US" dirty="0" smtClean="0"/>
              <a:t>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約</a:t>
            </a:r>
            <a:r>
              <a:rPr lang="en-US" altLang="ja-JP" dirty="0"/>
              <a:t>6.46</a:t>
            </a:r>
            <a:r>
              <a:rPr lang="ja-JP" altLang="en-US" dirty="0"/>
              <a:t>年周期で地球に接近する短周期</a:t>
            </a:r>
            <a:r>
              <a:rPr lang="ja-JP" altLang="en-US" dirty="0" smtClean="0"/>
              <a:t>彗星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昨年は１０月下旬から１１月上旬にかけて観測できた。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直径は</a:t>
            </a:r>
            <a:r>
              <a:rPr lang="ja-JP" altLang="en-US" dirty="0"/>
              <a:t>１．２～</a:t>
            </a:r>
            <a:r>
              <a:rPr lang="ja-JP" altLang="en-US" dirty="0" smtClean="0"/>
              <a:t>１．５キロメートルと推測されている。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536238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3788"/>
    </mc:Choice>
    <mc:Fallback>
      <p:transition advTm="137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-21495"/>
            <a:ext cx="9145016" cy="697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95536" y="764704"/>
            <a:ext cx="3168352" cy="1914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50" dirty="0" err="1" smtClean="0"/>
              <a:t>Astroarts</a:t>
            </a:r>
            <a:r>
              <a:rPr lang="en-US" altLang="ja-JP" sz="1050" dirty="0" smtClean="0"/>
              <a:t> </a:t>
            </a:r>
          </a:p>
          <a:p>
            <a:r>
              <a:rPr lang="ja-JP" altLang="en-US" sz="1050" dirty="0"/>
              <a:t>撮影者： 南砺龍吉 </a:t>
            </a:r>
          </a:p>
          <a:p>
            <a:r>
              <a:rPr lang="ja-JP" altLang="en-US" sz="1050" dirty="0"/>
              <a:t>撮影日時： </a:t>
            </a:r>
            <a:r>
              <a:rPr lang="en-US" altLang="ja-JP" sz="1050" dirty="0"/>
              <a:t>2010</a:t>
            </a:r>
            <a:r>
              <a:rPr lang="ja-JP" altLang="en-US" sz="1050" dirty="0"/>
              <a:t>年</a:t>
            </a:r>
            <a:r>
              <a:rPr lang="en-US" altLang="ja-JP" sz="1050" dirty="0"/>
              <a:t>12</a:t>
            </a:r>
            <a:r>
              <a:rPr lang="ja-JP" altLang="en-US" sz="1050" dirty="0"/>
              <a:t>月</a:t>
            </a:r>
            <a:r>
              <a:rPr lang="en-US" altLang="ja-JP" sz="1050" dirty="0"/>
              <a:t>11</a:t>
            </a:r>
            <a:r>
              <a:rPr lang="ja-JP" altLang="en-US" sz="1050" dirty="0"/>
              <a:t>日 </a:t>
            </a:r>
            <a:r>
              <a:rPr lang="en-US" altLang="ja-JP" sz="1050" dirty="0"/>
              <a:t>2</a:t>
            </a:r>
            <a:r>
              <a:rPr lang="ja-JP" altLang="en-US" sz="1050" dirty="0"/>
              <a:t>時</a:t>
            </a:r>
            <a:r>
              <a:rPr lang="en-US" altLang="ja-JP" sz="1050" dirty="0"/>
              <a:t>31</a:t>
            </a:r>
            <a:r>
              <a:rPr lang="ja-JP" altLang="en-US" sz="1050" dirty="0"/>
              <a:t>分、露出 </a:t>
            </a:r>
            <a:r>
              <a:rPr lang="en-US" altLang="ja-JP" sz="1050" dirty="0"/>
              <a:t>24</a:t>
            </a:r>
            <a:r>
              <a:rPr lang="ja-JP" altLang="en-US" sz="1050" dirty="0"/>
              <a:t>分 </a:t>
            </a:r>
          </a:p>
          <a:p>
            <a:r>
              <a:rPr lang="ja-JP" altLang="en-US" sz="1050" dirty="0"/>
              <a:t> </a:t>
            </a:r>
            <a:r>
              <a:rPr lang="en-US" altLang="ja-JP" sz="1050" dirty="0"/>
              <a:t>ISO</a:t>
            </a:r>
            <a:r>
              <a:rPr lang="ja-JP" altLang="en-US" sz="1050" dirty="0"/>
              <a:t>感度</a:t>
            </a:r>
            <a:r>
              <a:rPr lang="en-US" altLang="ja-JP" sz="1050" dirty="0"/>
              <a:t>1600</a:t>
            </a:r>
            <a:r>
              <a:rPr lang="ja-JP" altLang="en-US" sz="1050" dirty="0" err="1"/>
              <a:t>，</a:t>
            </a:r>
            <a:r>
              <a:rPr lang="en-US" altLang="ja-JP" sz="1050" dirty="0"/>
              <a:t>3</a:t>
            </a:r>
            <a:r>
              <a:rPr lang="ja-JP" altLang="en-US" sz="1050" dirty="0"/>
              <a:t>分露光</a:t>
            </a:r>
            <a:r>
              <a:rPr lang="en-US" altLang="ja-JP" sz="1050" dirty="0"/>
              <a:t>×8</a:t>
            </a:r>
            <a:r>
              <a:rPr lang="ja-JP" altLang="en-US" sz="1050" dirty="0"/>
              <a:t>枚コンポジット </a:t>
            </a:r>
          </a:p>
          <a:p>
            <a:r>
              <a:rPr lang="ja-JP" altLang="en-US" sz="1050" dirty="0"/>
              <a:t>撮影地： </a:t>
            </a:r>
            <a:r>
              <a:rPr lang="ja-JP" altLang="en-US" sz="1050" dirty="0" smtClean="0"/>
              <a:t>富山県南砺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val="4062917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5930"/>
    </mc:Choice>
    <mc:Fallback>
      <p:transition advTm="159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インターネット望遠鏡とは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3600" b="1" dirty="0" smtClean="0">
                <a:latin typeface="Times New Roman" pitchFamily="18" charset="0"/>
                <a:ea typeface="ＭＳ Ｐゴシック" charset="-128"/>
              </a:rPr>
              <a:t>天体</a:t>
            </a:r>
            <a:r>
              <a:rPr lang="ja-JP" altLang="en-US" sz="3600" b="1" dirty="0">
                <a:latin typeface="Times New Roman" pitchFamily="18" charset="0"/>
                <a:ea typeface="ＭＳ Ｐゴシック" charset="-128"/>
              </a:rPr>
              <a:t>自動導入機能を備えた</a:t>
            </a:r>
            <a:r>
              <a:rPr lang="ja-JP" altLang="en-US" sz="3600" b="1" dirty="0" smtClean="0">
                <a:latin typeface="Times New Roman" pitchFamily="18" charset="0"/>
                <a:ea typeface="ＭＳ Ｐゴシック" charset="-128"/>
              </a:rPr>
              <a:t>望遠鏡のことで遠隔地に設置することで、２４時間いつでも、どこでも観測ができる</a:t>
            </a:r>
            <a:endParaRPr lang="ja-JP" altLang="en-US" sz="3600" b="1" dirty="0">
              <a:latin typeface="Times New Roman" pitchFamily="18" charset="0"/>
              <a:ea typeface="ＭＳ Ｐゴシック" charset="-128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7032"/>
            <a:ext cx="242093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7" y="3717032"/>
            <a:ext cx="21161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33550"/>
            <a:ext cx="19637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9292" y="64750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アメリカ（ニューヨーク）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7904" y="6463718"/>
            <a:ext cx="198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日本（府中）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87702" y="6438202"/>
            <a:ext cx="195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イタリア（メラーテ）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val="1242007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5039"/>
    </mc:Choice>
    <mc:Fallback>
      <p:transition advTm="1503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5"/>
            <a:ext cx="9140105" cy="568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2967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481"/>
    </mc:Choice>
    <mc:Fallback>
      <p:transition advTm="54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6288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sz="3900" dirty="0" smtClean="0"/>
              <a:t>①インターネット望遠鏡を</a:t>
            </a:r>
            <a:r>
              <a:rPr lang="ja-JP" altLang="en-US" sz="3900" dirty="0"/>
              <a:t>使って</a:t>
            </a:r>
            <a:endParaRPr kumimoji="1" lang="en-US" altLang="ja-JP" sz="3900" dirty="0" smtClean="0"/>
          </a:p>
          <a:p>
            <a:pPr marL="0" indent="0">
              <a:buNone/>
            </a:pPr>
            <a:r>
              <a:rPr lang="ja-JP" altLang="en-US" sz="3900" dirty="0"/>
              <a:t>　</a:t>
            </a:r>
            <a:r>
              <a:rPr lang="ja-JP" altLang="en-US" sz="3900" dirty="0" smtClean="0"/>
              <a:t>　</a:t>
            </a:r>
            <a:r>
              <a:rPr kumimoji="1" lang="ja-JP" altLang="en-US" sz="3900" dirty="0" smtClean="0"/>
              <a:t>写真を撮影</a:t>
            </a:r>
            <a:endParaRPr kumimoji="1" lang="en-US" altLang="ja-JP" sz="3900" dirty="0" smtClean="0"/>
          </a:p>
          <a:p>
            <a:pPr marL="0" indent="0">
              <a:buNone/>
            </a:pPr>
            <a:r>
              <a:rPr lang="ja-JP" altLang="en-US" sz="3900" dirty="0" smtClean="0"/>
              <a:t>　　　　　　　　　　　　　　</a:t>
            </a:r>
            <a:endParaRPr lang="en-US" altLang="ja-JP" sz="3900" dirty="0" smtClean="0"/>
          </a:p>
          <a:p>
            <a:pPr marL="0" indent="0">
              <a:buNone/>
            </a:pPr>
            <a:r>
              <a:rPr kumimoji="1" lang="ja-JP" altLang="en-US" sz="3900" dirty="0" smtClean="0"/>
              <a:t>　②比較星の等級の測定</a:t>
            </a:r>
            <a:r>
              <a:rPr lang="ja-JP" altLang="en-US" sz="3900" dirty="0"/>
              <a:t>　</a:t>
            </a:r>
            <a:r>
              <a:rPr lang="ja-JP" altLang="en-US" sz="3900" dirty="0" smtClean="0"/>
              <a:t>　　　　　　　　　　　　　</a:t>
            </a:r>
            <a:endParaRPr lang="en-US" altLang="ja-JP" sz="3900" dirty="0" smtClean="0"/>
          </a:p>
          <a:p>
            <a:pPr marL="0" indent="0">
              <a:buNone/>
            </a:pPr>
            <a:endParaRPr kumimoji="1" lang="en-US" altLang="ja-JP" sz="3900" dirty="0" smtClean="0"/>
          </a:p>
          <a:p>
            <a:pPr marL="0" indent="0">
              <a:buNone/>
            </a:pPr>
            <a:r>
              <a:rPr lang="ja-JP" altLang="en-US" sz="3900" dirty="0" smtClean="0"/>
              <a:t>　③「明るさ」の測定</a:t>
            </a:r>
            <a:r>
              <a:rPr kumimoji="1" lang="ja-JP" altLang="en-US" sz="3900" dirty="0"/>
              <a:t>　</a:t>
            </a:r>
            <a:endParaRPr kumimoji="1" lang="en-US" altLang="ja-JP" sz="3900" dirty="0" smtClean="0"/>
          </a:p>
          <a:p>
            <a:pPr marL="0" indent="0">
              <a:buNone/>
            </a:pPr>
            <a:endParaRPr lang="en-US" altLang="ja-JP" sz="3900" dirty="0"/>
          </a:p>
          <a:p>
            <a:pPr marL="0" indent="0">
              <a:buNone/>
            </a:pPr>
            <a:r>
              <a:rPr kumimoji="1" lang="ja-JP" altLang="en-US" sz="3900" dirty="0" smtClean="0"/>
              <a:t>　④等級の測定　　　　　　　　　</a:t>
            </a:r>
            <a:r>
              <a:rPr kumimoji="1" lang="ja-JP" altLang="en-US" sz="3600" dirty="0" smtClean="0"/>
              <a:t>　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716776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6268"/>
    </mc:Choice>
    <mc:Fallback>
      <p:transition advTm="162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84982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①インターネット望遠鏡を使って写真を撮影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　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インターネット望遠鏡（</a:t>
            </a:r>
            <a:r>
              <a:rPr lang="en-US" altLang="ja-JP" dirty="0" smtClean="0"/>
              <a:t>NY</a:t>
            </a:r>
            <a:r>
              <a:rPr lang="ja-JP" altLang="en-US" dirty="0" smtClean="0"/>
              <a:t>）を使って１０月９日、１０</a:t>
            </a:r>
            <a:r>
              <a:rPr lang="ja-JP" altLang="en-US" dirty="0"/>
              <a:t>月</a:t>
            </a:r>
            <a:r>
              <a:rPr lang="ja-JP" altLang="en-US" dirty="0" smtClean="0"/>
              <a:t>３０日、１１</a:t>
            </a:r>
            <a:r>
              <a:rPr lang="ja-JP" altLang="en-US" dirty="0"/>
              <a:t>月</a:t>
            </a:r>
            <a:r>
              <a:rPr lang="ja-JP" altLang="en-US" dirty="0" smtClean="0"/>
              <a:t>９日にハートレー彗星を撮影した。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　　　　　</a:t>
            </a: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1027" name="Picture 3" descr="C:\Users\SSH03\Desktop\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0928"/>
            <a:ext cx="5328592" cy="3122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11760" y="612465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１１／９撮影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94004" y="5618857"/>
            <a:ext cx="198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640x 480 </a:t>
            </a:r>
            <a:r>
              <a:rPr lang="ja-JP" altLang="en-US" dirty="0" smtClean="0"/>
              <a:t>ピクセル</a:t>
            </a:r>
            <a:endParaRPr lang="en-US" altLang="ja-JP" dirty="0" smtClean="0"/>
          </a:p>
          <a:p>
            <a:r>
              <a:rPr lang="en-US" altLang="ja-JP" dirty="0" smtClean="0"/>
              <a:t>8bit </a:t>
            </a:r>
            <a:r>
              <a:rPr lang="ja-JP" altLang="en-US" dirty="0" smtClean="0"/>
              <a:t>モノクロ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31205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6233"/>
    </mc:Choice>
    <mc:Fallback>
      <p:transition advTm="162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71" y="-116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円/楕円 3"/>
          <p:cNvSpPr/>
          <p:nvPr/>
        </p:nvSpPr>
        <p:spPr>
          <a:xfrm>
            <a:off x="5148064" y="2348880"/>
            <a:ext cx="432048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23528" y="4149080"/>
            <a:ext cx="576064" cy="576064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18495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2828"/>
    </mc:Choice>
    <mc:Fallback>
      <p:transition advTm="282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432</Words>
  <Application>Microsoft Office PowerPoint</Application>
  <PresentationFormat>画面に合わせる (4:3)</PresentationFormat>
  <Paragraphs>103</Paragraphs>
  <Slides>24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5" baseType="lpstr">
      <vt:lpstr>Office ​​テーマ</vt:lpstr>
      <vt:lpstr>インターネット望遠鏡による ハートレー第二彗星の等級測定</vt:lpstr>
      <vt:lpstr>動機</vt:lpstr>
      <vt:lpstr>ハートレー第二彗星とは</vt:lpstr>
      <vt:lpstr>スライド 4</vt:lpstr>
      <vt:lpstr>インターネット望遠鏡とは</vt:lpstr>
      <vt:lpstr>スライド 6</vt:lpstr>
      <vt:lpstr>研究内容</vt:lpstr>
      <vt:lpstr>①インターネット望遠鏡を使って写真を撮影</vt:lpstr>
      <vt:lpstr>スライド 9</vt:lpstr>
      <vt:lpstr>等級の測定</vt:lpstr>
      <vt:lpstr>等級の測定式</vt:lpstr>
      <vt:lpstr>②比較星の等級の測定</vt:lpstr>
      <vt:lpstr>スライド 13</vt:lpstr>
      <vt:lpstr>スライド 14</vt:lpstr>
      <vt:lpstr> ③「明るさ」の測定 </vt:lpstr>
      <vt:lpstr>スライド 16</vt:lpstr>
      <vt:lpstr>スライド 17</vt:lpstr>
      <vt:lpstr>④等級の測定</vt:lpstr>
      <vt:lpstr>スライド 19</vt:lpstr>
      <vt:lpstr>結果</vt:lpstr>
      <vt:lpstr>考察</vt:lpstr>
      <vt:lpstr>結果２</vt:lpstr>
      <vt:lpstr>考察２</vt:lpstr>
      <vt:lpstr>謝辞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インターネット望遠鏡による ハートレー第二彗星の光度測定</dc:title>
  <dc:creator>SSH03</dc:creator>
  <cp:lastModifiedBy>山岡均</cp:lastModifiedBy>
  <cp:revision>71</cp:revision>
  <cp:lastPrinted>2011-01-21T07:25:53Z</cp:lastPrinted>
  <dcterms:created xsi:type="dcterms:W3CDTF">2011-01-18T06:59:52Z</dcterms:created>
  <dcterms:modified xsi:type="dcterms:W3CDTF">2011-04-24T08:52:44Z</dcterms:modified>
</cp:coreProperties>
</file>